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slides/slide274.xml" ContentType="application/vnd.openxmlformats-officedocument.presentationml.slide+xml"/>
  <Override PartName="/ppt/slides/slide275.xml" ContentType="application/vnd.openxmlformats-officedocument.presentationml.slide+xml"/>
  <Override PartName="/ppt/slides/slide276.xml" ContentType="application/vnd.openxmlformats-officedocument.presentationml.slide+xml"/>
  <Override PartName="/ppt/slides/slide277.xml" ContentType="application/vnd.openxmlformats-officedocument.presentationml.slide+xml"/>
  <Override PartName="/ppt/slides/slide278.xml" ContentType="application/vnd.openxmlformats-officedocument.presentationml.slide+xml"/>
  <Override PartName="/ppt/slides/slide279.xml" ContentType="application/vnd.openxmlformats-officedocument.presentationml.slide+xml"/>
  <Override PartName="/ppt/slides/slide280.xml" ContentType="application/vnd.openxmlformats-officedocument.presentationml.slide+xml"/>
  <Override PartName="/ppt/slides/slide281.xml" ContentType="application/vnd.openxmlformats-officedocument.presentationml.slide+xml"/>
  <Override PartName="/ppt/slides/slide282.xml" ContentType="application/vnd.openxmlformats-officedocument.presentationml.slide+xml"/>
  <Override PartName="/ppt/slides/slide283.xml" ContentType="application/vnd.openxmlformats-officedocument.presentationml.slide+xml"/>
  <Override PartName="/ppt/slides/slide284.xml" ContentType="application/vnd.openxmlformats-officedocument.presentationml.slide+xml"/>
  <Override PartName="/ppt/slides/slide285.xml" ContentType="application/vnd.openxmlformats-officedocument.presentationml.slide+xml"/>
  <Override PartName="/ppt/slides/slide286.xml" ContentType="application/vnd.openxmlformats-officedocument.presentationml.slide+xml"/>
  <Override PartName="/ppt/slides/slide287.xml" ContentType="application/vnd.openxmlformats-officedocument.presentationml.slide+xml"/>
  <Override PartName="/ppt/slides/slide288.xml" ContentType="application/vnd.openxmlformats-officedocument.presentationml.slide+xml"/>
  <Override PartName="/ppt/slides/slide289.xml" ContentType="application/vnd.openxmlformats-officedocument.presentationml.slide+xml"/>
  <Override PartName="/ppt/slides/slide290.xml" ContentType="application/vnd.openxmlformats-officedocument.presentationml.slide+xml"/>
  <Override PartName="/ppt/slides/slide291.xml" ContentType="application/vnd.openxmlformats-officedocument.presentationml.slide+xml"/>
  <Override PartName="/ppt/slides/slide292.xml" ContentType="application/vnd.openxmlformats-officedocument.presentationml.slide+xml"/>
  <Override PartName="/ppt/slides/slide293.xml" ContentType="application/vnd.openxmlformats-officedocument.presentationml.slide+xml"/>
  <Override PartName="/ppt/slides/slide294.xml" ContentType="application/vnd.openxmlformats-officedocument.presentationml.slide+xml"/>
  <Override PartName="/ppt/slides/slide295.xml" ContentType="application/vnd.openxmlformats-officedocument.presentationml.slide+xml"/>
  <Override PartName="/ppt/slides/slide296.xml" ContentType="application/vnd.openxmlformats-officedocument.presentationml.slide+xml"/>
  <Override PartName="/ppt/slides/slide297.xml" ContentType="application/vnd.openxmlformats-officedocument.presentationml.slide+xml"/>
  <Override PartName="/ppt/slides/slide298.xml" ContentType="application/vnd.openxmlformats-officedocument.presentationml.slide+xml"/>
  <Override PartName="/ppt/slides/slide299.xml" ContentType="application/vnd.openxmlformats-officedocument.presentationml.slide+xml"/>
  <Override PartName="/ppt/slides/slide300.xml" ContentType="application/vnd.openxmlformats-officedocument.presentationml.slide+xml"/>
  <Override PartName="/ppt/slides/slide301.xml" ContentType="application/vnd.openxmlformats-officedocument.presentationml.slide+xml"/>
  <Override PartName="/ppt/slides/slide302.xml" ContentType="application/vnd.openxmlformats-officedocument.presentationml.slide+xml"/>
  <Override PartName="/ppt/slides/slide303.xml" ContentType="application/vnd.openxmlformats-officedocument.presentationml.slide+xml"/>
  <Override PartName="/ppt/slides/slide304.xml" ContentType="application/vnd.openxmlformats-officedocument.presentationml.slide+xml"/>
  <Override PartName="/ppt/slides/slide305.xml" ContentType="application/vnd.openxmlformats-officedocument.presentationml.slide+xml"/>
  <Override PartName="/ppt/slides/slide306.xml" ContentType="application/vnd.openxmlformats-officedocument.presentationml.slide+xml"/>
  <Override PartName="/ppt/slides/slide307.xml" ContentType="application/vnd.openxmlformats-officedocument.presentationml.slide+xml"/>
  <Override PartName="/ppt/slides/slide308.xml" ContentType="application/vnd.openxmlformats-officedocument.presentationml.slide+xml"/>
  <Override PartName="/ppt/slides/slide309.xml" ContentType="application/vnd.openxmlformats-officedocument.presentationml.slide+xml"/>
  <Override PartName="/ppt/slides/slide310.xml" ContentType="application/vnd.openxmlformats-officedocument.presentationml.slide+xml"/>
  <Override PartName="/ppt/slides/slide311.xml" ContentType="application/vnd.openxmlformats-officedocument.presentationml.slide+xml"/>
  <Override PartName="/ppt/slides/slide312.xml" ContentType="application/vnd.openxmlformats-officedocument.presentationml.slide+xml"/>
  <Override PartName="/ppt/slides/slide313.xml" ContentType="application/vnd.openxmlformats-officedocument.presentationml.slide+xml"/>
  <Override PartName="/ppt/slides/slide314.xml" ContentType="application/vnd.openxmlformats-officedocument.presentationml.slide+xml"/>
  <Override PartName="/ppt/slides/slide315.xml" ContentType="application/vnd.openxmlformats-officedocument.presentationml.slide+xml"/>
  <Override PartName="/ppt/slides/slide316.xml" ContentType="application/vnd.openxmlformats-officedocument.presentationml.slide+xml"/>
  <Override PartName="/ppt/slides/slide317.xml" ContentType="application/vnd.openxmlformats-officedocument.presentationml.slide+xml"/>
  <Override PartName="/ppt/slides/slide318.xml" ContentType="application/vnd.openxmlformats-officedocument.presentationml.slide+xml"/>
  <Override PartName="/ppt/slides/slide319.xml" ContentType="application/vnd.openxmlformats-officedocument.presentationml.slide+xml"/>
  <Override PartName="/ppt/slides/slide320.xml" ContentType="application/vnd.openxmlformats-officedocument.presentationml.slide+xml"/>
  <Override PartName="/ppt/slides/slide321.xml" ContentType="application/vnd.openxmlformats-officedocument.presentationml.slide+xml"/>
  <Override PartName="/ppt/slides/slide322.xml" ContentType="application/vnd.openxmlformats-officedocument.presentationml.slide+xml"/>
  <Override PartName="/ppt/slides/slide323.xml" ContentType="application/vnd.openxmlformats-officedocument.presentationml.slide+xml"/>
  <Override PartName="/ppt/slides/slide324.xml" ContentType="application/vnd.openxmlformats-officedocument.presentationml.slide+xml"/>
  <Override PartName="/ppt/slides/slide325.xml" ContentType="application/vnd.openxmlformats-officedocument.presentationml.slide+xml"/>
  <Override PartName="/ppt/slides/slide326.xml" ContentType="application/vnd.openxmlformats-officedocument.presentationml.slide+xml"/>
  <Override PartName="/ppt/slides/slide327.xml" ContentType="application/vnd.openxmlformats-officedocument.presentationml.slide+xml"/>
  <Override PartName="/ppt/slides/slide328.xml" ContentType="application/vnd.openxmlformats-officedocument.presentationml.slide+xml"/>
  <Override PartName="/ppt/slides/slide329.xml" ContentType="application/vnd.openxmlformats-officedocument.presentationml.slide+xml"/>
  <Override PartName="/ppt/slides/slide3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2"/>
  </p:notesMasterIdLst>
  <p:sldIdLst>
    <p:sldId id="256" r:id="rId2"/>
    <p:sldId id="262" r:id="rId3"/>
    <p:sldId id="281" r:id="rId4"/>
    <p:sldId id="357" r:id="rId5"/>
    <p:sldId id="258" r:id="rId6"/>
    <p:sldId id="259" r:id="rId7"/>
    <p:sldId id="260" r:id="rId8"/>
    <p:sldId id="261" r:id="rId9"/>
    <p:sldId id="263" r:id="rId10"/>
    <p:sldId id="265" r:id="rId11"/>
    <p:sldId id="266" r:id="rId12"/>
    <p:sldId id="267" r:id="rId13"/>
    <p:sldId id="269" r:id="rId14"/>
    <p:sldId id="270" r:id="rId15"/>
    <p:sldId id="271" r:id="rId16"/>
    <p:sldId id="280" r:id="rId17"/>
    <p:sldId id="283" r:id="rId18"/>
    <p:sldId id="285" r:id="rId19"/>
    <p:sldId id="299" r:id="rId20"/>
    <p:sldId id="300" r:id="rId21"/>
    <p:sldId id="286" r:id="rId22"/>
    <p:sldId id="287" r:id="rId23"/>
    <p:sldId id="312" r:id="rId24"/>
    <p:sldId id="314" r:id="rId25"/>
    <p:sldId id="302" r:id="rId26"/>
    <p:sldId id="301" r:id="rId27"/>
    <p:sldId id="315" r:id="rId28"/>
    <p:sldId id="316" r:id="rId29"/>
    <p:sldId id="290" r:id="rId30"/>
    <p:sldId id="319" r:id="rId31"/>
    <p:sldId id="320" r:id="rId32"/>
    <p:sldId id="323" r:id="rId33"/>
    <p:sldId id="289" r:id="rId34"/>
    <p:sldId id="317" r:id="rId35"/>
    <p:sldId id="298" r:id="rId36"/>
    <p:sldId id="324" r:id="rId37"/>
    <p:sldId id="325" r:id="rId38"/>
    <p:sldId id="341" r:id="rId39"/>
    <p:sldId id="333" r:id="rId40"/>
    <p:sldId id="292" r:id="rId41"/>
    <p:sldId id="321" r:id="rId42"/>
    <p:sldId id="322" r:id="rId43"/>
    <p:sldId id="291" r:id="rId44"/>
    <p:sldId id="327" r:id="rId45"/>
    <p:sldId id="294" r:id="rId46"/>
    <p:sldId id="284" r:id="rId47"/>
    <p:sldId id="293" r:id="rId48"/>
    <p:sldId id="295" r:id="rId49"/>
    <p:sldId id="329" r:id="rId50"/>
    <p:sldId id="296" r:id="rId51"/>
    <p:sldId id="297" r:id="rId52"/>
    <p:sldId id="328" r:id="rId53"/>
    <p:sldId id="326" r:id="rId54"/>
    <p:sldId id="268" r:id="rId55"/>
    <p:sldId id="277" r:id="rId56"/>
    <p:sldId id="282" r:id="rId57"/>
    <p:sldId id="272" r:id="rId58"/>
    <p:sldId id="273" r:id="rId59"/>
    <p:sldId id="342" r:id="rId60"/>
    <p:sldId id="274" r:id="rId61"/>
    <p:sldId id="279" r:id="rId62"/>
    <p:sldId id="275" r:id="rId63"/>
    <p:sldId id="278" r:id="rId64"/>
    <p:sldId id="276" r:id="rId65"/>
    <p:sldId id="303" r:id="rId66"/>
    <p:sldId id="403" r:id="rId67"/>
    <p:sldId id="348" r:id="rId68"/>
    <p:sldId id="629" r:id="rId69"/>
    <p:sldId id="349" r:id="rId70"/>
    <p:sldId id="337" r:id="rId71"/>
    <p:sldId id="338" r:id="rId72"/>
    <p:sldId id="339" r:id="rId73"/>
    <p:sldId id="340" r:id="rId74"/>
    <p:sldId id="360" r:id="rId75"/>
    <p:sldId id="343" r:id="rId76"/>
    <p:sldId id="344" r:id="rId77"/>
    <p:sldId id="347" r:id="rId78"/>
    <p:sldId id="361" r:id="rId79"/>
    <p:sldId id="362" r:id="rId80"/>
    <p:sldId id="367" r:id="rId81"/>
    <p:sldId id="371" r:id="rId82"/>
    <p:sldId id="372" r:id="rId83"/>
    <p:sldId id="364" r:id="rId84"/>
    <p:sldId id="373" r:id="rId85"/>
    <p:sldId id="375" r:id="rId86"/>
    <p:sldId id="363" r:id="rId87"/>
    <p:sldId id="376" r:id="rId88"/>
    <p:sldId id="370" r:id="rId89"/>
    <p:sldId id="365" r:id="rId90"/>
    <p:sldId id="368" r:id="rId91"/>
    <p:sldId id="369" r:id="rId92"/>
    <p:sldId id="351" r:id="rId93"/>
    <p:sldId id="377" r:id="rId94"/>
    <p:sldId id="378" r:id="rId95"/>
    <p:sldId id="388" r:id="rId96"/>
    <p:sldId id="387" r:id="rId97"/>
    <p:sldId id="386" r:id="rId98"/>
    <p:sldId id="390" r:id="rId99"/>
    <p:sldId id="385" r:id="rId100"/>
    <p:sldId id="391" r:id="rId101"/>
    <p:sldId id="389" r:id="rId102"/>
    <p:sldId id="392" r:id="rId103"/>
    <p:sldId id="396" r:id="rId104"/>
    <p:sldId id="397" r:id="rId105"/>
    <p:sldId id="384" r:id="rId106"/>
    <p:sldId id="383" r:id="rId107"/>
    <p:sldId id="382" r:id="rId108"/>
    <p:sldId id="381" r:id="rId109"/>
    <p:sldId id="380" r:id="rId110"/>
    <p:sldId id="355" r:id="rId111"/>
    <p:sldId id="393" r:id="rId112"/>
    <p:sldId id="394" r:id="rId113"/>
    <p:sldId id="395" r:id="rId114"/>
    <p:sldId id="398" r:id="rId115"/>
    <p:sldId id="305" r:id="rId116"/>
    <p:sldId id="404" r:id="rId117"/>
    <p:sldId id="405" r:id="rId118"/>
    <p:sldId id="406" r:id="rId119"/>
    <p:sldId id="407" r:id="rId120"/>
    <p:sldId id="427" r:id="rId121"/>
    <p:sldId id="408" r:id="rId122"/>
    <p:sldId id="476" r:id="rId123"/>
    <p:sldId id="409" r:id="rId124"/>
    <p:sldId id="410" r:id="rId125"/>
    <p:sldId id="412" r:id="rId126"/>
    <p:sldId id="413" r:id="rId127"/>
    <p:sldId id="421" r:id="rId128"/>
    <p:sldId id="414" r:id="rId129"/>
    <p:sldId id="424" r:id="rId130"/>
    <p:sldId id="418" r:id="rId131"/>
    <p:sldId id="477" r:id="rId132"/>
    <p:sldId id="425" r:id="rId133"/>
    <p:sldId id="417" r:id="rId134"/>
    <p:sldId id="422" r:id="rId135"/>
    <p:sldId id="420" r:id="rId136"/>
    <p:sldId id="352" r:id="rId137"/>
    <p:sldId id="401" r:id="rId138"/>
    <p:sldId id="428" r:id="rId139"/>
    <p:sldId id="436" r:id="rId140"/>
    <p:sldId id="423" r:id="rId141"/>
    <p:sldId id="429" r:id="rId142"/>
    <p:sldId id="432" r:id="rId143"/>
    <p:sldId id="402" r:id="rId144"/>
    <p:sldId id="435" r:id="rId145"/>
    <p:sldId id="478" r:id="rId146"/>
    <p:sldId id="431" r:id="rId147"/>
    <p:sldId id="433" r:id="rId148"/>
    <p:sldId id="416" r:id="rId149"/>
    <p:sldId id="434" r:id="rId150"/>
    <p:sldId id="306" r:id="rId151"/>
    <p:sldId id="437" r:id="rId152"/>
    <p:sldId id="474" r:id="rId153"/>
    <p:sldId id="439" r:id="rId154"/>
    <p:sldId id="440" r:id="rId155"/>
    <p:sldId id="441" r:id="rId156"/>
    <p:sldId id="442" r:id="rId157"/>
    <p:sldId id="475" r:id="rId158"/>
    <p:sldId id="443" r:id="rId159"/>
    <p:sldId id="444" r:id="rId160"/>
    <p:sldId id="479" r:id="rId161"/>
    <p:sldId id="448" r:id="rId162"/>
    <p:sldId id="446" r:id="rId163"/>
    <p:sldId id="447" r:id="rId164"/>
    <p:sldId id="483" r:id="rId165"/>
    <p:sldId id="484" r:id="rId166"/>
    <p:sldId id="449" r:id="rId167"/>
    <p:sldId id="480" r:id="rId168"/>
    <p:sldId id="450" r:id="rId169"/>
    <p:sldId id="465" r:id="rId170"/>
    <p:sldId id="485" r:id="rId171"/>
    <p:sldId id="481" r:id="rId172"/>
    <p:sldId id="482" r:id="rId173"/>
    <p:sldId id="464" r:id="rId174"/>
    <p:sldId id="458" r:id="rId175"/>
    <p:sldId id="459" r:id="rId176"/>
    <p:sldId id="463" r:id="rId177"/>
    <p:sldId id="353" r:id="rId178"/>
    <p:sldId id="630" r:id="rId179"/>
    <p:sldId id="486" r:id="rId180"/>
    <p:sldId id="487" r:id="rId181"/>
    <p:sldId id="488" r:id="rId182"/>
    <p:sldId id="489" r:id="rId183"/>
    <p:sldId id="492" r:id="rId184"/>
    <p:sldId id="490" r:id="rId185"/>
    <p:sldId id="491" r:id="rId186"/>
    <p:sldId id="307" r:id="rId187"/>
    <p:sldId id="354" r:id="rId188"/>
    <p:sldId id="495" r:id="rId189"/>
    <p:sldId id="496" r:id="rId190"/>
    <p:sldId id="497" r:id="rId191"/>
    <p:sldId id="498" r:id="rId192"/>
    <p:sldId id="499" r:id="rId193"/>
    <p:sldId id="500" r:id="rId194"/>
    <p:sldId id="501" r:id="rId195"/>
    <p:sldId id="502" r:id="rId196"/>
    <p:sldId id="503" r:id="rId197"/>
    <p:sldId id="504" r:id="rId198"/>
    <p:sldId id="505" r:id="rId199"/>
    <p:sldId id="506" r:id="rId200"/>
    <p:sldId id="507" r:id="rId201"/>
    <p:sldId id="508" r:id="rId202"/>
    <p:sldId id="509" r:id="rId203"/>
    <p:sldId id="510" r:id="rId204"/>
    <p:sldId id="511" r:id="rId205"/>
    <p:sldId id="512" r:id="rId206"/>
    <p:sldId id="494" r:id="rId207"/>
    <p:sldId id="522" r:id="rId208"/>
    <p:sldId id="523" r:id="rId209"/>
    <p:sldId id="524" r:id="rId210"/>
    <p:sldId id="493" r:id="rId211"/>
    <p:sldId id="513" r:id="rId212"/>
    <p:sldId id="515" r:id="rId213"/>
    <p:sldId id="516" r:id="rId214"/>
    <p:sldId id="517" r:id="rId215"/>
    <p:sldId id="518" r:id="rId216"/>
    <p:sldId id="519" r:id="rId217"/>
    <p:sldId id="521" r:id="rId218"/>
    <p:sldId id="520" r:id="rId219"/>
    <p:sldId id="308" r:id="rId220"/>
    <p:sldId id="529" r:id="rId221"/>
    <p:sldId id="530" r:id="rId222"/>
    <p:sldId id="532" r:id="rId223"/>
    <p:sldId id="531" r:id="rId224"/>
    <p:sldId id="543" r:id="rId225"/>
    <p:sldId id="533" r:id="rId226"/>
    <p:sldId id="544" r:id="rId227"/>
    <p:sldId id="536" r:id="rId228"/>
    <p:sldId id="534" r:id="rId229"/>
    <p:sldId id="537" r:id="rId230"/>
    <p:sldId id="539" r:id="rId231"/>
    <p:sldId id="545" r:id="rId232"/>
    <p:sldId id="538" r:id="rId233"/>
    <p:sldId id="540" r:id="rId234"/>
    <p:sldId id="546" r:id="rId235"/>
    <p:sldId id="542" r:id="rId236"/>
    <p:sldId id="541" r:id="rId237"/>
    <p:sldId id="526" r:id="rId238"/>
    <p:sldId id="558" r:id="rId239"/>
    <p:sldId id="527" r:id="rId240"/>
    <p:sldId id="550" r:id="rId241"/>
    <p:sldId id="551" r:id="rId242"/>
    <p:sldId id="552" r:id="rId243"/>
    <p:sldId id="553" r:id="rId244"/>
    <p:sldId id="554" r:id="rId245"/>
    <p:sldId id="555" r:id="rId246"/>
    <p:sldId id="556" r:id="rId247"/>
    <p:sldId id="557" r:id="rId248"/>
    <p:sldId id="548" r:id="rId249"/>
    <p:sldId id="560" r:id="rId250"/>
    <p:sldId id="528" r:id="rId251"/>
    <p:sldId id="589" r:id="rId252"/>
    <p:sldId id="561" r:id="rId253"/>
    <p:sldId id="590" r:id="rId254"/>
    <p:sldId id="588" r:id="rId255"/>
    <p:sldId id="562" r:id="rId256"/>
    <p:sldId id="564" r:id="rId257"/>
    <p:sldId id="559" r:id="rId258"/>
    <p:sldId id="568" r:id="rId259"/>
    <p:sldId id="569" r:id="rId260"/>
    <p:sldId id="565" r:id="rId261"/>
    <p:sldId id="563" r:id="rId262"/>
    <p:sldId id="591" r:id="rId263"/>
    <p:sldId id="583" r:id="rId264"/>
    <p:sldId id="311" r:id="rId265"/>
    <p:sldId id="571" r:id="rId266"/>
    <p:sldId id="585" r:id="rId267"/>
    <p:sldId id="584" r:id="rId268"/>
    <p:sldId id="586" r:id="rId269"/>
    <p:sldId id="578" r:id="rId270"/>
    <p:sldId id="592" r:id="rId271"/>
    <p:sldId id="593" r:id="rId272"/>
    <p:sldId id="570" r:id="rId273"/>
    <p:sldId id="577" r:id="rId274"/>
    <p:sldId id="572" r:id="rId275"/>
    <p:sldId id="573" r:id="rId276"/>
    <p:sldId id="574" r:id="rId277"/>
    <p:sldId id="579" r:id="rId278"/>
    <p:sldId id="525" r:id="rId279"/>
    <p:sldId id="575" r:id="rId280"/>
    <p:sldId id="581" r:id="rId281"/>
    <p:sldId id="596" r:id="rId282"/>
    <p:sldId id="598" r:id="rId283"/>
    <p:sldId id="595" r:id="rId284"/>
    <p:sldId id="597" r:id="rId285"/>
    <p:sldId id="601" r:id="rId286"/>
    <p:sldId id="602" r:id="rId287"/>
    <p:sldId id="603" r:id="rId288"/>
    <p:sldId id="580" r:id="rId289"/>
    <p:sldId id="614" r:id="rId290"/>
    <p:sldId id="619" r:id="rId291"/>
    <p:sldId id="616" r:id="rId292"/>
    <p:sldId id="617" r:id="rId293"/>
    <p:sldId id="618" r:id="rId294"/>
    <p:sldId id="615" r:id="rId295"/>
    <p:sldId id="620" r:id="rId296"/>
    <p:sldId id="613" r:id="rId297"/>
    <p:sldId id="625" r:id="rId298"/>
    <p:sldId id="626" r:id="rId299"/>
    <p:sldId id="624" r:id="rId300"/>
    <p:sldId id="621" r:id="rId301"/>
    <p:sldId id="622" r:id="rId302"/>
    <p:sldId id="623" r:id="rId303"/>
    <p:sldId id="627" r:id="rId304"/>
    <p:sldId id="628" r:id="rId305"/>
    <p:sldId id="599" r:id="rId306"/>
    <p:sldId id="582" r:id="rId307"/>
    <p:sldId id="594" r:id="rId308"/>
    <p:sldId id="600" r:id="rId309"/>
    <p:sldId id="576" r:id="rId310"/>
    <p:sldId id="310" r:id="rId311"/>
    <p:sldId id="346" r:id="rId312"/>
    <p:sldId id="330" r:id="rId313"/>
    <p:sldId id="331" r:id="rId314"/>
    <p:sldId id="332" r:id="rId315"/>
    <p:sldId id="334" r:id="rId316"/>
    <p:sldId id="336" r:id="rId317"/>
    <p:sldId id="313" r:id="rId318"/>
    <p:sldId id="345" r:id="rId319"/>
    <p:sldId id="356" r:id="rId320"/>
    <p:sldId id="606" r:id="rId321"/>
    <p:sldId id="608" r:id="rId322"/>
    <p:sldId id="607" r:id="rId323"/>
    <p:sldId id="335" r:id="rId324"/>
    <p:sldId id="350" r:id="rId325"/>
    <p:sldId id="358" r:id="rId326"/>
    <p:sldId id="611" r:id="rId327"/>
    <p:sldId id="610" r:id="rId328"/>
    <p:sldId id="359" r:id="rId329"/>
    <p:sldId id="609" r:id="rId330"/>
    <p:sldId id="612" r:id="rId3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Общие и оперативные" id="{EFBCACEE-FE0C-4CBC-B958-B97EFC93CD9A}">
          <p14:sldIdLst>
            <p14:sldId id="256"/>
            <p14:sldId id="262"/>
            <p14:sldId id="281"/>
            <p14:sldId id="357"/>
            <p14:sldId id="258"/>
            <p14:sldId id="259"/>
            <p14:sldId id="260"/>
            <p14:sldId id="261"/>
            <p14:sldId id="263"/>
          </p14:sldIdLst>
        </p14:section>
        <p14:section name="Введение и понятия" id="{530DDA6B-A6D2-44AF-A988-9DB93A38C35F}">
          <p14:sldIdLst>
            <p14:sldId id="265"/>
            <p14:sldId id="266"/>
            <p14:sldId id="267"/>
          </p14:sldIdLst>
        </p14:section>
        <p14:section name="Общие вопросы" id="{1C1EAE42-F902-4F9E-97FA-3090C91F4DEF}">
          <p14:sldIdLst>
            <p14:sldId id="269"/>
            <p14:sldId id="270"/>
            <p14:sldId id="271"/>
            <p14:sldId id="280"/>
            <p14:sldId id="283"/>
            <p14:sldId id="285"/>
            <p14:sldId id="299"/>
            <p14:sldId id="300"/>
            <p14:sldId id="286"/>
            <p14:sldId id="287"/>
            <p14:sldId id="312"/>
            <p14:sldId id="314"/>
            <p14:sldId id="302"/>
            <p14:sldId id="301"/>
            <p14:sldId id="315"/>
            <p14:sldId id="316"/>
            <p14:sldId id="290"/>
            <p14:sldId id="319"/>
            <p14:sldId id="320"/>
            <p14:sldId id="323"/>
            <p14:sldId id="289"/>
            <p14:sldId id="317"/>
            <p14:sldId id="298"/>
            <p14:sldId id="324"/>
            <p14:sldId id="325"/>
            <p14:sldId id="341"/>
            <p14:sldId id="333"/>
            <p14:sldId id="292"/>
            <p14:sldId id="321"/>
            <p14:sldId id="322"/>
            <p14:sldId id="291"/>
            <p14:sldId id="327"/>
            <p14:sldId id="294"/>
            <p14:sldId id="284"/>
            <p14:sldId id="293"/>
            <p14:sldId id="295"/>
            <p14:sldId id="329"/>
            <p14:sldId id="296"/>
            <p14:sldId id="297"/>
            <p14:sldId id="328"/>
            <p14:sldId id="326"/>
            <p14:sldId id="268"/>
            <p14:sldId id="277"/>
          </p14:sldIdLst>
        </p14:section>
        <p14:section name="Раздел без заголовка" id="{4DEEBE6D-A1B1-40D5-8C13-4DEFAD544368}">
          <p14:sldIdLst>
            <p14:sldId id="282"/>
            <p14:sldId id="272"/>
            <p14:sldId id="273"/>
            <p14:sldId id="342"/>
            <p14:sldId id="274"/>
            <p14:sldId id="279"/>
            <p14:sldId id="275"/>
            <p14:sldId id="278"/>
            <p14:sldId id="276"/>
          </p14:sldIdLst>
        </p14:section>
        <p14:section name="ЛР ВСЕ" id="{E00630F5-B9B6-4250-BAD6-17F737F42146}">
          <p14:sldIdLst>
            <p14:sldId id="303"/>
            <p14:sldId id="403"/>
            <p14:sldId id="348"/>
            <p14:sldId id="629"/>
            <p14:sldId id="349"/>
            <p14:sldId id="337"/>
            <p14:sldId id="338"/>
            <p14:sldId id="339"/>
            <p14:sldId id="340"/>
            <p14:sldId id="360"/>
            <p14:sldId id="343"/>
            <p14:sldId id="344"/>
            <p14:sldId id="347"/>
            <p14:sldId id="361"/>
            <p14:sldId id="362"/>
            <p14:sldId id="367"/>
            <p14:sldId id="371"/>
            <p14:sldId id="372"/>
            <p14:sldId id="364"/>
            <p14:sldId id="373"/>
            <p14:sldId id="375"/>
            <p14:sldId id="363"/>
            <p14:sldId id="376"/>
            <p14:sldId id="370"/>
            <p14:sldId id="365"/>
            <p14:sldId id="368"/>
            <p14:sldId id="369"/>
            <p14:sldId id="351"/>
            <p14:sldId id="377"/>
            <p14:sldId id="378"/>
            <p14:sldId id="388"/>
            <p14:sldId id="387"/>
            <p14:sldId id="386"/>
            <p14:sldId id="390"/>
            <p14:sldId id="385"/>
            <p14:sldId id="391"/>
            <p14:sldId id="389"/>
            <p14:sldId id="392"/>
            <p14:sldId id="396"/>
            <p14:sldId id="397"/>
            <p14:sldId id="384"/>
            <p14:sldId id="383"/>
            <p14:sldId id="382"/>
            <p14:sldId id="381"/>
            <p14:sldId id="380"/>
            <p14:sldId id="355"/>
            <p14:sldId id="393"/>
            <p14:sldId id="394"/>
            <p14:sldId id="395"/>
            <p14:sldId id="398"/>
            <p14:sldId id="305"/>
            <p14:sldId id="404"/>
            <p14:sldId id="405"/>
            <p14:sldId id="406"/>
            <p14:sldId id="407"/>
            <p14:sldId id="427"/>
            <p14:sldId id="408"/>
            <p14:sldId id="476"/>
            <p14:sldId id="409"/>
            <p14:sldId id="410"/>
            <p14:sldId id="412"/>
            <p14:sldId id="413"/>
            <p14:sldId id="421"/>
            <p14:sldId id="414"/>
            <p14:sldId id="424"/>
            <p14:sldId id="418"/>
            <p14:sldId id="477"/>
            <p14:sldId id="425"/>
            <p14:sldId id="417"/>
            <p14:sldId id="422"/>
            <p14:sldId id="420"/>
            <p14:sldId id="352"/>
            <p14:sldId id="401"/>
            <p14:sldId id="428"/>
            <p14:sldId id="436"/>
            <p14:sldId id="423"/>
            <p14:sldId id="429"/>
            <p14:sldId id="432"/>
            <p14:sldId id="402"/>
            <p14:sldId id="435"/>
            <p14:sldId id="478"/>
            <p14:sldId id="431"/>
            <p14:sldId id="433"/>
            <p14:sldId id="416"/>
            <p14:sldId id="434"/>
            <p14:sldId id="306"/>
            <p14:sldId id="437"/>
            <p14:sldId id="474"/>
            <p14:sldId id="439"/>
            <p14:sldId id="440"/>
            <p14:sldId id="441"/>
            <p14:sldId id="442"/>
            <p14:sldId id="475"/>
            <p14:sldId id="443"/>
            <p14:sldId id="444"/>
            <p14:sldId id="479"/>
            <p14:sldId id="448"/>
            <p14:sldId id="446"/>
            <p14:sldId id="447"/>
            <p14:sldId id="483"/>
            <p14:sldId id="484"/>
            <p14:sldId id="449"/>
            <p14:sldId id="480"/>
            <p14:sldId id="450"/>
            <p14:sldId id="465"/>
            <p14:sldId id="485"/>
            <p14:sldId id="481"/>
            <p14:sldId id="482"/>
            <p14:sldId id="464"/>
            <p14:sldId id="458"/>
            <p14:sldId id="459"/>
            <p14:sldId id="463"/>
            <p14:sldId id="353"/>
            <p14:sldId id="630"/>
            <p14:sldId id="486"/>
            <p14:sldId id="487"/>
            <p14:sldId id="488"/>
            <p14:sldId id="489"/>
            <p14:sldId id="492"/>
            <p14:sldId id="490"/>
            <p14:sldId id="491"/>
            <p14:sldId id="307"/>
            <p14:sldId id="354"/>
            <p14:sldId id="495"/>
            <p14:sldId id="496"/>
            <p14:sldId id="497"/>
            <p14:sldId id="498"/>
            <p14:sldId id="499"/>
            <p14:sldId id="500"/>
            <p14:sldId id="501"/>
            <p14:sldId id="502"/>
            <p14:sldId id="503"/>
            <p14:sldId id="504"/>
            <p14:sldId id="505"/>
            <p14:sldId id="506"/>
            <p14:sldId id="507"/>
            <p14:sldId id="508"/>
            <p14:sldId id="509"/>
            <p14:sldId id="510"/>
            <p14:sldId id="511"/>
            <p14:sldId id="512"/>
            <p14:sldId id="494"/>
            <p14:sldId id="522"/>
            <p14:sldId id="523"/>
            <p14:sldId id="524"/>
            <p14:sldId id="493"/>
            <p14:sldId id="513"/>
            <p14:sldId id="515"/>
            <p14:sldId id="516"/>
            <p14:sldId id="517"/>
            <p14:sldId id="518"/>
            <p14:sldId id="519"/>
            <p14:sldId id="521"/>
            <p14:sldId id="520"/>
            <p14:sldId id="308"/>
            <p14:sldId id="529"/>
            <p14:sldId id="530"/>
            <p14:sldId id="532"/>
            <p14:sldId id="531"/>
            <p14:sldId id="543"/>
            <p14:sldId id="533"/>
            <p14:sldId id="544"/>
            <p14:sldId id="536"/>
            <p14:sldId id="534"/>
            <p14:sldId id="537"/>
            <p14:sldId id="539"/>
            <p14:sldId id="545"/>
            <p14:sldId id="538"/>
            <p14:sldId id="540"/>
            <p14:sldId id="546"/>
            <p14:sldId id="542"/>
            <p14:sldId id="541"/>
            <p14:sldId id="526"/>
            <p14:sldId id="558"/>
            <p14:sldId id="527"/>
            <p14:sldId id="550"/>
            <p14:sldId id="551"/>
            <p14:sldId id="552"/>
            <p14:sldId id="553"/>
            <p14:sldId id="554"/>
            <p14:sldId id="555"/>
            <p14:sldId id="556"/>
            <p14:sldId id="557"/>
            <p14:sldId id="548"/>
            <p14:sldId id="560"/>
            <p14:sldId id="528"/>
            <p14:sldId id="589"/>
            <p14:sldId id="561"/>
            <p14:sldId id="590"/>
            <p14:sldId id="588"/>
            <p14:sldId id="562"/>
            <p14:sldId id="564"/>
            <p14:sldId id="559"/>
            <p14:sldId id="568"/>
            <p14:sldId id="569"/>
            <p14:sldId id="565"/>
            <p14:sldId id="563"/>
            <p14:sldId id="591"/>
            <p14:sldId id="583"/>
            <p14:sldId id="311"/>
            <p14:sldId id="571"/>
            <p14:sldId id="585"/>
            <p14:sldId id="584"/>
            <p14:sldId id="586"/>
            <p14:sldId id="578"/>
            <p14:sldId id="592"/>
            <p14:sldId id="593"/>
            <p14:sldId id="570"/>
            <p14:sldId id="577"/>
            <p14:sldId id="572"/>
            <p14:sldId id="573"/>
            <p14:sldId id="574"/>
            <p14:sldId id="579"/>
            <p14:sldId id="525"/>
            <p14:sldId id="575"/>
            <p14:sldId id="581"/>
            <p14:sldId id="596"/>
            <p14:sldId id="598"/>
            <p14:sldId id="595"/>
            <p14:sldId id="597"/>
            <p14:sldId id="601"/>
            <p14:sldId id="602"/>
            <p14:sldId id="603"/>
            <p14:sldId id="580"/>
            <p14:sldId id="614"/>
            <p14:sldId id="619"/>
            <p14:sldId id="616"/>
            <p14:sldId id="617"/>
            <p14:sldId id="618"/>
            <p14:sldId id="615"/>
            <p14:sldId id="620"/>
            <p14:sldId id="613"/>
            <p14:sldId id="625"/>
            <p14:sldId id="626"/>
            <p14:sldId id="624"/>
            <p14:sldId id="621"/>
            <p14:sldId id="622"/>
            <p14:sldId id="623"/>
            <p14:sldId id="627"/>
            <p14:sldId id="628"/>
            <p14:sldId id="599"/>
            <p14:sldId id="582"/>
            <p14:sldId id="594"/>
            <p14:sldId id="600"/>
            <p14:sldId id="576"/>
            <p14:sldId id="310"/>
            <p14:sldId id="346"/>
          </p14:sldIdLst>
        </p14:section>
        <p14:section name="ЛР - Конец" id="{5117CB9A-30C2-4FB0-925E-85964161DD56}">
          <p14:sldIdLst/>
        </p14:section>
        <p14:section name="Раздел без заголовка" id="{0CAC3CFB-6358-40B1-ACB1-BEE116DA1129}">
          <p14:sldIdLst/>
        </p14:section>
        <p14:section name="Саминары ВСЕ" id="{DB7749E2-CFDC-473A-B72E-61976F235697}">
          <p14:sldIdLst>
            <p14:sldId id="330"/>
            <p14:sldId id="331"/>
          </p14:sldIdLst>
        </p14:section>
        <p14:section name="УПР-конец" id="{21B281F9-F00E-4FD6-9F1C-4CB238432F2C}">
          <p14:sldIdLst/>
        </p14:section>
        <p14:section name="Задание начало" id="{88EBDBCE-FF66-48BF-9FF1-F0FD5AB8CC88}">
          <p14:sldIdLst>
            <p14:sldId id="332"/>
          </p14:sldIdLst>
        </p14:section>
        <p14:section name="Заданиа ЛП конец" id="{E19DB0B6-4916-41DA-BA84-CDA976055436}">
          <p14:sldIdLst/>
        </p14:section>
        <p14:section name="ЛК_ВСЕ - начало" id="{2D7F8B85-3E3E-472F-BCE0-386A962911DA}">
          <p14:sldIdLst>
            <p14:sldId id="334"/>
            <p14:sldId id="336"/>
            <p14:sldId id="313"/>
            <p14:sldId id="345"/>
            <p14:sldId id="356"/>
            <p14:sldId id="606"/>
            <p14:sldId id="608"/>
            <p14:sldId id="607"/>
            <p14:sldId id="335"/>
          </p14:sldIdLst>
        </p14:section>
        <p14:section name="ЛК - Конец" id="{5AE204AD-964A-4890-9051-DEC80BAB5AC7}">
          <p14:sldIdLst>
            <p14:sldId id="350"/>
          </p14:sldIdLst>
        </p14:section>
        <p14:section name="ДЗ ОП" id="{45BCAA73-A827-4A8D-B2BA-47444E3FF07E}">
          <p14:sldIdLst>
            <p14:sldId id="358"/>
            <p14:sldId id="611"/>
            <p14:sldId id="610"/>
            <p14:sldId id="359"/>
            <p14:sldId id="609"/>
            <p14:sldId id="612"/>
          </p14:sldIdLst>
        </p14:section>
        <p14:section name="Конец ДЗ" id="{E824F732-03AA-45FA-885B-8199265AF468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003300"/>
    <a:srgbClr val="A31515"/>
    <a:srgbClr val="001F00"/>
    <a:srgbClr val="898989"/>
    <a:srgbClr val="114B05"/>
    <a:srgbClr val="50F02F"/>
    <a:srgbClr val="50F03C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vertBarState="maximized">
    <p:restoredLeft sz="20074" autoAdjust="0"/>
    <p:restoredTop sz="97045" autoAdjust="0"/>
  </p:normalViewPr>
  <p:slideViewPr>
    <p:cSldViewPr>
      <p:cViewPr varScale="1">
        <p:scale>
          <a:sx n="114" d="100"/>
          <a:sy n="114" d="100"/>
        </p:scale>
        <p:origin x="-153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6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0862"/>
    </p:cViewPr>
  </p:sorterViewPr>
  <p:notesViewPr>
    <p:cSldViewPr>
      <p:cViewPr>
        <p:scale>
          <a:sx n="100" d="100"/>
          <a:sy n="100" d="100"/>
        </p:scale>
        <p:origin x="-3552" y="3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99" Type="http://schemas.openxmlformats.org/officeDocument/2006/relationships/slide" Target="slides/slide298.xml"/><Relationship Id="rId303" Type="http://schemas.openxmlformats.org/officeDocument/2006/relationships/slide" Target="slides/slide302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324" Type="http://schemas.openxmlformats.org/officeDocument/2006/relationships/slide" Target="slides/slide323.xml"/><Relationship Id="rId170" Type="http://schemas.openxmlformats.org/officeDocument/2006/relationships/slide" Target="slides/slide169.xml"/><Relationship Id="rId191" Type="http://schemas.openxmlformats.org/officeDocument/2006/relationships/slide" Target="slides/slide190.xml"/><Relationship Id="rId205" Type="http://schemas.openxmlformats.org/officeDocument/2006/relationships/slide" Target="slides/slide204.xml"/><Relationship Id="rId226" Type="http://schemas.openxmlformats.org/officeDocument/2006/relationships/slide" Target="slides/slide225.xml"/><Relationship Id="rId247" Type="http://schemas.openxmlformats.org/officeDocument/2006/relationships/slide" Target="slides/slide246.xml"/><Relationship Id="rId107" Type="http://schemas.openxmlformats.org/officeDocument/2006/relationships/slide" Target="slides/slide106.xml"/><Relationship Id="rId268" Type="http://schemas.openxmlformats.org/officeDocument/2006/relationships/slide" Target="slides/slide267.xml"/><Relationship Id="rId289" Type="http://schemas.openxmlformats.org/officeDocument/2006/relationships/slide" Target="slides/slide288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314" Type="http://schemas.openxmlformats.org/officeDocument/2006/relationships/slide" Target="slides/slide313.xml"/><Relationship Id="rId335" Type="http://schemas.openxmlformats.org/officeDocument/2006/relationships/theme" Target="theme/theme1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81" Type="http://schemas.openxmlformats.org/officeDocument/2006/relationships/slide" Target="slides/slide180.xml"/><Relationship Id="rId216" Type="http://schemas.openxmlformats.org/officeDocument/2006/relationships/slide" Target="slides/slide215.xml"/><Relationship Id="rId237" Type="http://schemas.openxmlformats.org/officeDocument/2006/relationships/slide" Target="slides/slide236.xml"/><Relationship Id="rId258" Type="http://schemas.openxmlformats.org/officeDocument/2006/relationships/slide" Target="slides/slide257.xml"/><Relationship Id="rId279" Type="http://schemas.openxmlformats.org/officeDocument/2006/relationships/slide" Target="slides/slide278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290" Type="http://schemas.openxmlformats.org/officeDocument/2006/relationships/slide" Target="slides/slide289.xml"/><Relationship Id="rId304" Type="http://schemas.openxmlformats.org/officeDocument/2006/relationships/slide" Target="slides/slide303.xml"/><Relationship Id="rId325" Type="http://schemas.openxmlformats.org/officeDocument/2006/relationships/slide" Target="slides/slide324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92" Type="http://schemas.openxmlformats.org/officeDocument/2006/relationships/slide" Target="slides/slide191.xml"/><Relationship Id="rId206" Type="http://schemas.openxmlformats.org/officeDocument/2006/relationships/slide" Target="slides/slide205.xml"/><Relationship Id="rId227" Type="http://schemas.openxmlformats.org/officeDocument/2006/relationships/slide" Target="slides/slide226.xml"/><Relationship Id="rId248" Type="http://schemas.openxmlformats.org/officeDocument/2006/relationships/slide" Target="slides/slide247.xml"/><Relationship Id="rId269" Type="http://schemas.openxmlformats.org/officeDocument/2006/relationships/slide" Target="slides/slide268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280" Type="http://schemas.openxmlformats.org/officeDocument/2006/relationships/slide" Target="slides/slide279.xml"/><Relationship Id="rId315" Type="http://schemas.openxmlformats.org/officeDocument/2006/relationships/slide" Target="slides/slide314.xml"/><Relationship Id="rId336" Type="http://schemas.openxmlformats.org/officeDocument/2006/relationships/tableStyles" Target="tableStyles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182" Type="http://schemas.openxmlformats.org/officeDocument/2006/relationships/slide" Target="slides/slide181.xml"/><Relationship Id="rId217" Type="http://schemas.openxmlformats.org/officeDocument/2006/relationships/slide" Target="slides/slide216.xml"/><Relationship Id="rId6" Type="http://schemas.openxmlformats.org/officeDocument/2006/relationships/slide" Target="slides/slide5.xml"/><Relationship Id="rId238" Type="http://schemas.openxmlformats.org/officeDocument/2006/relationships/slide" Target="slides/slide237.xml"/><Relationship Id="rId259" Type="http://schemas.openxmlformats.org/officeDocument/2006/relationships/slide" Target="slides/slide258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270" Type="http://schemas.openxmlformats.org/officeDocument/2006/relationships/slide" Target="slides/slide269.xml"/><Relationship Id="rId291" Type="http://schemas.openxmlformats.org/officeDocument/2006/relationships/slide" Target="slides/slide290.xml"/><Relationship Id="rId305" Type="http://schemas.openxmlformats.org/officeDocument/2006/relationships/slide" Target="slides/slide304.xml"/><Relationship Id="rId326" Type="http://schemas.openxmlformats.org/officeDocument/2006/relationships/slide" Target="slides/slide325.xml"/><Relationship Id="rId44" Type="http://schemas.openxmlformats.org/officeDocument/2006/relationships/slide" Target="slides/slide43.xml"/><Relationship Id="rId65" Type="http://schemas.openxmlformats.org/officeDocument/2006/relationships/slide" Target="slides/slide64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51" Type="http://schemas.openxmlformats.org/officeDocument/2006/relationships/slide" Target="slides/slide150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207" Type="http://schemas.openxmlformats.org/officeDocument/2006/relationships/slide" Target="slides/slide206.xml"/><Relationship Id="rId228" Type="http://schemas.openxmlformats.org/officeDocument/2006/relationships/slide" Target="slides/slide227.xml"/><Relationship Id="rId249" Type="http://schemas.openxmlformats.org/officeDocument/2006/relationships/slide" Target="slides/slide248.xml"/><Relationship Id="rId13" Type="http://schemas.openxmlformats.org/officeDocument/2006/relationships/slide" Target="slides/slide12.xml"/><Relationship Id="rId109" Type="http://schemas.openxmlformats.org/officeDocument/2006/relationships/slide" Target="slides/slide108.xml"/><Relationship Id="rId260" Type="http://schemas.openxmlformats.org/officeDocument/2006/relationships/slide" Target="slides/slide259.xml"/><Relationship Id="rId281" Type="http://schemas.openxmlformats.org/officeDocument/2006/relationships/slide" Target="slides/slide280.xml"/><Relationship Id="rId316" Type="http://schemas.openxmlformats.org/officeDocument/2006/relationships/slide" Target="slides/slide315.xml"/><Relationship Id="rId34" Type="http://schemas.openxmlformats.org/officeDocument/2006/relationships/slide" Target="slides/slide33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20" Type="http://schemas.openxmlformats.org/officeDocument/2006/relationships/slide" Target="slides/slide119.xml"/><Relationship Id="rId141" Type="http://schemas.openxmlformats.org/officeDocument/2006/relationships/slide" Target="slides/slide140.xml"/><Relationship Id="rId7" Type="http://schemas.openxmlformats.org/officeDocument/2006/relationships/slide" Target="slides/slide6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18" Type="http://schemas.openxmlformats.org/officeDocument/2006/relationships/slide" Target="slides/slide217.xml"/><Relationship Id="rId239" Type="http://schemas.openxmlformats.org/officeDocument/2006/relationships/slide" Target="slides/slide238.xml"/><Relationship Id="rId250" Type="http://schemas.openxmlformats.org/officeDocument/2006/relationships/slide" Target="slides/slide249.xml"/><Relationship Id="rId271" Type="http://schemas.openxmlformats.org/officeDocument/2006/relationships/slide" Target="slides/slide270.xml"/><Relationship Id="rId292" Type="http://schemas.openxmlformats.org/officeDocument/2006/relationships/slide" Target="slides/slide291.xml"/><Relationship Id="rId306" Type="http://schemas.openxmlformats.org/officeDocument/2006/relationships/slide" Target="slides/slide305.xml"/><Relationship Id="rId24" Type="http://schemas.openxmlformats.org/officeDocument/2006/relationships/slide" Target="slides/slide23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31" Type="http://schemas.openxmlformats.org/officeDocument/2006/relationships/slide" Target="slides/slide130.xml"/><Relationship Id="rId327" Type="http://schemas.openxmlformats.org/officeDocument/2006/relationships/slide" Target="slides/slide326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208" Type="http://schemas.openxmlformats.org/officeDocument/2006/relationships/slide" Target="slides/slide207.xml"/><Relationship Id="rId229" Type="http://schemas.openxmlformats.org/officeDocument/2006/relationships/slide" Target="slides/slide228.xml"/><Relationship Id="rId240" Type="http://schemas.openxmlformats.org/officeDocument/2006/relationships/slide" Target="slides/slide239.xml"/><Relationship Id="rId261" Type="http://schemas.openxmlformats.org/officeDocument/2006/relationships/slide" Target="slides/slide260.xml"/><Relationship Id="rId14" Type="http://schemas.openxmlformats.org/officeDocument/2006/relationships/slide" Target="slides/slide13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282" Type="http://schemas.openxmlformats.org/officeDocument/2006/relationships/slide" Target="slides/slide281.xml"/><Relationship Id="rId317" Type="http://schemas.openxmlformats.org/officeDocument/2006/relationships/slide" Target="slides/slide31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189" Type="http://schemas.openxmlformats.org/officeDocument/2006/relationships/slide" Target="slides/slide188.xml"/><Relationship Id="rId219" Type="http://schemas.openxmlformats.org/officeDocument/2006/relationships/slide" Target="slides/slide218.xml"/><Relationship Id="rId3" Type="http://schemas.openxmlformats.org/officeDocument/2006/relationships/slide" Target="slides/slide2.xml"/><Relationship Id="rId214" Type="http://schemas.openxmlformats.org/officeDocument/2006/relationships/slide" Target="slides/slide213.xml"/><Relationship Id="rId230" Type="http://schemas.openxmlformats.org/officeDocument/2006/relationships/slide" Target="slides/slide229.xml"/><Relationship Id="rId235" Type="http://schemas.openxmlformats.org/officeDocument/2006/relationships/slide" Target="slides/slide234.xml"/><Relationship Id="rId251" Type="http://schemas.openxmlformats.org/officeDocument/2006/relationships/slide" Target="slides/slide250.xml"/><Relationship Id="rId256" Type="http://schemas.openxmlformats.org/officeDocument/2006/relationships/slide" Target="slides/slide255.xml"/><Relationship Id="rId277" Type="http://schemas.openxmlformats.org/officeDocument/2006/relationships/slide" Target="slides/slide276.xml"/><Relationship Id="rId298" Type="http://schemas.openxmlformats.org/officeDocument/2006/relationships/slide" Target="slides/slide297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72" Type="http://schemas.openxmlformats.org/officeDocument/2006/relationships/slide" Target="slides/slide271.xml"/><Relationship Id="rId293" Type="http://schemas.openxmlformats.org/officeDocument/2006/relationships/slide" Target="slides/slide292.xml"/><Relationship Id="rId302" Type="http://schemas.openxmlformats.org/officeDocument/2006/relationships/slide" Target="slides/slide301.xml"/><Relationship Id="rId307" Type="http://schemas.openxmlformats.org/officeDocument/2006/relationships/slide" Target="slides/slide306.xml"/><Relationship Id="rId323" Type="http://schemas.openxmlformats.org/officeDocument/2006/relationships/slide" Target="slides/slide322.xml"/><Relationship Id="rId328" Type="http://schemas.openxmlformats.org/officeDocument/2006/relationships/slide" Target="slides/slide32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5" Type="http://schemas.openxmlformats.org/officeDocument/2006/relationships/slide" Target="slides/slide194.xml"/><Relationship Id="rId209" Type="http://schemas.openxmlformats.org/officeDocument/2006/relationships/slide" Target="slides/slide208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220" Type="http://schemas.openxmlformats.org/officeDocument/2006/relationships/slide" Target="slides/slide219.xml"/><Relationship Id="rId225" Type="http://schemas.openxmlformats.org/officeDocument/2006/relationships/slide" Target="slides/slide224.xml"/><Relationship Id="rId241" Type="http://schemas.openxmlformats.org/officeDocument/2006/relationships/slide" Target="slides/slide240.xml"/><Relationship Id="rId246" Type="http://schemas.openxmlformats.org/officeDocument/2006/relationships/slide" Target="slides/slide245.xml"/><Relationship Id="rId267" Type="http://schemas.openxmlformats.org/officeDocument/2006/relationships/slide" Target="slides/slide266.xml"/><Relationship Id="rId288" Type="http://schemas.openxmlformats.org/officeDocument/2006/relationships/slide" Target="slides/slide287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262" Type="http://schemas.openxmlformats.org/officeDocument/2006/relationships/slide" Target="slides/slide261.xml"/><Relationship Id="rId283" Type="http://schemas.openxmlformats.org/officeDocument/2006/relationships/slide" Target="slides/slide282.xml"/><Relationship Id="rId313" Type="http://schemas.openxmlformats.org/officeDocument/2006/relationships/slide" Target="slides/slide312.xml"/><Relationship Id="rId318" Type="http://schemas.openxmlformats.org/officeDocument/2006/relationships/slide" Target="slides/slide317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33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10" Type="http://schemas.openxmlformats.org/officeDocument/2006/relationships/slide" Target="slides/slide209.xml"/><Relationship Id="rId215" Type="http://schemas.openxmlformats.org/officeDocument/2006/relationships/slide" Target="slides/slide214.xml"/><Relationship Id="rId236" Type="http://schemas.openxmlformats.org/officeDocument/2006/relationships/slide" Target="slides/slide235.xml"/><Relationship Id="rId257" Type="http://schemas.openxmlformats.org/officeDocument/2006/relationships/slide" Target="slides/slide256.xml"/><Relationship Id="rId278" Type="http://schemas.openxmlformats.org/officeDocument/2006/relationships/slide" Target="slides/slide277.xml"/><Relationship Id="rId26" Type="http://schemas.openxmlformats.org/officeDocument/2006/relationships/slide" Target="slides/slide25.xml"/><Relationship Id="rId231" Type="http://schemas.openxmlformats.org/officeDocument/2006/relationships/slide" Target="slides/slide230.xml"/><Relationship Id="rId252" Type="http://schemas.openxmlformats.org/officeDocument/2006/relationships/slide" Target="slides/slide251.xml"/><Relationship Id="rId273" Type="http://schemas.openxmlformats.org/officeDocument/2006/relationships/slide" Target="slides/slide272.xml"/><Relationship Id="rId294" Type="http://schemas.openxmlformats.org/officeDocument/2006/relationships/slide" Target="slides/slide293.xml"/><Relationship Id="rId308" Type="http://schemas.openxmlformats.org/officeDocument/2006/relationships/slide" Target="slides/slide307.xml"/><Relationship Id="rId329" Type="http://schemas.openxmlformats.org/officeDocument/2006/relationships/slide" Target="slides/slide328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Relationship Id="rId16" Type="http://schemas.openxmlformats.org/officeDocument/2006/relationships/slide" Target="slides/slide15.xml"/><Relationship Id="rId221" Type="http://schemas.openxmlformats.org/officeDocument/2006/relationships/slide" Target="slides/slide220.xml"/><Relationship Id="rId242" Type="http://schemas.openxmlformats.org/officeDocument/2006/relationships/slide" Target="slides/slide241.xml"/><Relationship Id="rId263" Type="http://schemas.openxmlformats.org/officeDocument/2006/relationships/slide" Target="slides/slide262.xml"/><Relationship Id="rId284" Type="http://schemas.openxmlformats.org/officeDocument/2006/relationships/slide" Target="slides/slide283.xml"/><Relationship Id="rId319" Type="http://schemas.openxmlformats.org/officeDocument/2006/relationships/slide" Target="slides/slide318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330" Type="http://schemas.openxmlformats.org/officeDocument/2006/relationships/slide" Target="slides/slide329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211" Type="http://schemas.openxmlformats.org/officeDocument/2006/relationships/slide" Target="slides/slide210.xml"/><Relationship Id="rId232" Type="http://schemas.openxmlformats.org/officeDocument/2006/relationships/slide" Target="slides/slide231.xml"/><Relationship Id="rId253" Type="http://schemas.openxmlformats.org/officeDocument/2006/relationships/slide" Target="slides/slide252.xml"/><Relationship Id="rId274" Type="http://schemas.openxmlformats.org/officeDocument/2006/relationships/slide" Target="slides/slide273.xml"/><Relationship Id="rId295" Type="http://schemas.openxmlformats.org/officeDocument/2006/relationships/slide" Target="slides/slide294.xml"/><Relationship Id="rId309" Type="http://schemas.openxmlformats.org/officeDocument/2006/relationships/slide" Target="slides/slide308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320" Type="http://schemas.openxmlformats.org/officeDocument/2006/relationships/slide" Target="slides/slide319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97" Type="http://schemas.openxmlformats.org/officeDocument/2006/relationships/slide" Target="slides/slide196.xml"/><Relationship Id="rId201" Type="http://schemas.openxmlformats.org/officeDocument/2006/relationships/slide" Target="slides/slide200.xml"/><Relationship Id="rId222" Type="http://schemas.openxmlformats.org/officeDocument/2006/relationships/slide" Target="slides/slide221.xml"/><Relationship Id="rId243" Type="http://schemas.openxmlformats.org/officeDocument/2006/relationships/slide" Target="slides/slide242.xml"/><Relationship Id="rId264" Type="http://schemas.openxmlformats.org/officeDocument/2006/relationships/slide" Target="slides/slide263.xml"/><Relationship Id="rId285" Type="http://schemas.openxmlformats.org/officeDocument/2006/relationships/slide" Target="slides/slide284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310" Type="http://schemas.openxmlformats.org/officeDocument/2006/relationships/slide" Target="slides/slide309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87" Type="http://schemas.openxmlformats.org/officeDocument/2006/relationships/slide" Target="slides/slide186.xml"/><Relationship Id="rId331" Type="http://schemas.openxmlformats.org/officeDocument/2006/relationships/slide" Target="slides/slide330.xml"/><Relationship Id="rId1" Type="http://schemas.openxmlformats.org/officeDocument/2006/relationships/slideMaster" Target="slideMasters/slideMaster1.xml"/><Relationship Id="rId212" Type="http://schemas.openxmlformats.org/officeDocument/2006/relationships/slide" Target="slides/slide211.xml"/><Relationship Id="rId233" Type="http://schemas.openxmlformats.org/officeDocument/2006/relationships/slide" Target="slides/slide232.xml"/><Relationship Id="rId254" Type="http://schemas.openxmlformats.org/officeDocument/2006/relationships/slide" Target="slides/slide253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275" Type="http://schemas.openxmlformats.org/officeDocument/2006/relationships/slide" Target="slides/slide274.xml"/><Relationship Id="rId296" Type="http://schemas.openxmlformats.org/officeDocument/2006/relationships/slide" Target="slides/slide295.xml"/><Relationship Id="rId300" Type="http://schemas.openxmlformats.org/officeDocument/2006/relationships/slide" Target="slides/slide299.xml"/><Relationship Id="rId60" Type="http://schemas.openxmlformats.org/officeDocument/2006/relationships/slide" Target="slides/slide59.xml"/><Relationship Id="rId81" Type="http://schemas.openxmlformats.org/officeDocument/2006/relationships/slide" Target="slides/slide80.xml"/><Relationship Id="rId135" Type="http://schemas.openxmlformats.org/officeDocument/2006/relationships/slide" Target="slides/slide134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321" Type="http://schemas.openxmlformats.org/officeDocument/2006/relationships/slide" Target="slides/slide320.xml"/><Relationship Id="rId202" Type="http://schemas.openxmlformats.org/officeDocument/2006/relationships/slide" Target="slides/slide201.xml"/><Relationship Id="rId223" Type="http://schemas.openxmlformats.org/officeDocument/2006/relationships/slide" Target="slides/slide222.xml"/><Relationship Id="rId244" Type="http://schemas.openxmlformats.org/officeDocument/2006/relationships/slide" Target="slides/slide243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265" Type="http://schemas.openxmlformats.org/officeDocument/2006/relationships/slide" Target="slides/slide264.xml"/><Relationship Id="rId286" Type="http://schemas.openxmlformats.org/officeDocument/2006/relationships/slide" Target="slides/slide285.xml"/><Relationship Id="rId50" Type="http://schemas.openxmlformats.org/officeDocument/2006/relationships/slide" Target="slides/slide49.xml"/><Relationship Id="rId104" Type="http://schemas.openxmlformats.org/officeDocument/2006/relationships/slide" Target="slides/slide103.xml"/><Relationship Id="rId125" Type="http://schemas.openxmlformats.org/officeDocument/2006/relationships/slide" Target="slides/slide124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311" Type="http://schemas.openxmlformats.org/officeDocument/2006/relationships/slide" Target="slides/slide310.xml"/><Relationship Id="rId332" Type="http://schemas.openxmlformats.org/officeDocument/2006/relationships/notesMaster" Target="notesMasters/notesMaster1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13" Type="http://schemas.openxmlformats.org/officeDocument/2006/relationships/slide" Target="slides/slide212.xml"/><Relationship Id="rId234" Type="http://schemas.openxmlformats.org/officeDocument/2006/relationships/slide" Target="slides/slide233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55" Type="http://schemas.openxmlformats.org/officeDocument/2006/relationships/slide" Target="slides/slide254.xml"/><Relationship Id="rId276" Type="http://schemas.openxmlformats.org/officeDocument/2006/relationships/slide" Target="slides/slide275.xml"/><Relationship Id="rId297" Type="http://schemas.openxmlformats.org/officeDocument/2006/relationships/slide" Target="slides/slide296.xml"/><Relationship Id="rId40" Type="http://schemas.openxmlformats.org/officeDocument/2006/relationships/slide" Target="slides/slide39.xml"/><Relationship Id="rId115" Type="http://schemas.openxmlformats.org/officeDocument/2006/relationships/slide" Target="slides/slide114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301" Type="http://schemas.openxmlformats.org/officeDocument/2006/relationships/slide" Target="slides/slide300.xml"/><Relationship Id="rId322" Type="http://schemas.openxmlformats.org/officeDocument/2006/relationships/slide" Target="slides/slide32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Relationship Id="rId19" Type="http://schemas.openxmlformats.org/officeDocument/2006/relationships/slide" Target="slides/slide18.xml"/><Relationship Id="rId224" Type="http://schemas.openxmlformats.org/officeDocument/2006/relationships/slide" Target="slides/slide223.xml"/><Relationship Id="rId245" Type="http://schemas.openxmlformats.org/officeDocument/2006/relationships/slide" Target="slides/slide244.xml"/><Relationship Id="rId266" Type="http://schemas.openxmlformats.org/officeDocument/2006/relationships/slide" Target="slides/slide265.xml"/><Relationship Id="rId287" Type="http://schemas.openxmlformats.org/officeDocument/2006/relationships/slide" Target="slides/slide286.xml"/><Relationship Id="rId30" Type="http://schemas.openxmlformats.org/officeDocument/2006/relationships/slide" Target="slides/slide2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312" Type="http://schemas.openxmlformats.org/officeDocument/2006/relationships/slide" Target="slides/slide311.xml"/><Relationship Id="rId33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1512139107611561E-2"/>
          <c:y val="5.3085875984251962E-2"/>
          <c:w val="0.69715452755905516"/>
          <c:h val="0.70972145669291342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Реальная</c:v>
                </c:pt>
              </c:strCache>
            </c:strRef>
          </c:tx>
          <c:marker>
            <c:symbol val="none"/>
          </c:marker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2.5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Проект</c:v>
                </c:pt>
              </c:strCache>
            </c:strRef>
          </c:tx>
          <c:marker>
            <c:symbol val="none"/>
          </c:marker>
          <c:dPt>
            <c:idx val="2"/>
            <c:bubble3D val="0"/>
          </c:dPt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6359808"/>
        <c:axId val="166361344"/>
      </c:lineChart>
      <c:catAx>
        <c:axId val="166359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6361344"/>
        <c:crosses val="autoZero"/>
        <c:auto val="1"/>
        <c:lblAlgn val="ctr"/>
        <c:lblOffset val="100"/>
        <c:noMultiLvlLbl val="0"/>
      </c:catAx>
      <c:valAx>
        <c:axId val="16636134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66359808"/>
        <c:crosses val="autoZero"/>
        <c:crossBetween val="between"/>
      </c:valAx>
      <c:spPr>
        <a:noFill/>
        <a:ln>
          <a:solidFill>
            <a:schemeClr val="bg1"/>
          </a:solidFill>
        </a:ln>
      </c:spPr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image" Target="../media/image54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wmf"/><Relationship Id="rId1" Type="http://schemas.openxmlformats.org/officeDocument/2006/relationships/image" Target="../media/image14.emf"/><Relationship Id="rId6" Type="http://schemas.openxmlformats.org/officeDocument/2006/relationships/image" Target="../media/image19.e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image" Target="../media/image22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5A6DEC-0923-4BB8-86F9-48B5DC4A161D}" type="datetimeFigureOut">
              <a:rPr lang="ru-RU" smtClean="0"/>
              <a:t>30.10.2019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B28FCE-A9C3-4DA6-8387-E911E5ED9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845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 sz="1200" b="1" dirty="0" smtClean="0">
                <a:solidFill>
                  <a:srgbClr val="FF0000"/>
                </a:solidFill>
              </a:rPr>
              <a:t>Польз/Пароль</a:t>
            </a:r>
            <a:r>
              <a:rPr lang="en-US" altLang="ru-RU" sz="1200" b="1" dirty="0" smtClean="0">
                <a:solidFill>
                  <a:srgbClr val="FF0000"/>
                </a:solidFill>
              </a:rPr>
              <a:t>:</a:t>
            </a:r>
            <a:r>
              <a:rPr lang="ru-RU" altLang="ru-RU" sz="1200" b="1" dirty="0" smtClean="0">
                <a:solidFill>
                  <a:srgbClr val="FF0000"/>
                </a:solidFill>
              </a:rPr>
              <a:t> ИУ5-44 / 44-5УИ </a:t>
            </a:r>
          </a:p>
          <a:p>
            <a:r>
              <a:rPr lang="ru-RU" altLang="ru-RU" sz="1200" b="1" dirty="0" smtClean="0">
                <a:solidFill>
                  <a:srgbClr val="FF0000"/>
                </a:solidFill>
              </a:rPr>
              <a:t>(ИУ5-31 / 13-5УИ, УЦ5-31 / 13-5ЦУ)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4329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178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916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188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5383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197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2113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800" b="1" u="sng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Получим результат:</a:t>
            </a: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Печать поля в функции </a:t>
            </a:r>
            <a:r>
              <a:rPr lang="ru-RU" sz="1200" dirty="0" err="1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s.kurs</a:t>
            </a:r>
            <a:r>
              <a:rPr lang="ru-RU" sz="1200" dirty="0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 = 2</a:t>
            </a:r>
            <a:endParaRPr lang="ru-RU" sz="1800" dirty="0" smtClean="0">
              <a:effectLst/>
              <a:latin typeface="Times New Roman"/>
              <a:ea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Печать поля вне функции S1.kurs = 2</a:t>
            </a:r>
            <a:endParaRPr lang="ru-RU" sz="1800" dirty="0" smtClean="0">
              <a:effectLst/>
              <a:latin typeface="Times New Roman"/>
              <a:ea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Печать поля вне функции S1.kurs = 2</a:t>
            </a:r>
            <a:endParaRPr lang="ru-RU" sz="1800" dirty="0" smtClean="0">
              <a:effectLst/>
              <a:latin typeface="Times New Roman"/>
              <a:ea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Печать поля вне функции S0.kurs = 10</a:t>
            </a:r>
            <a:endParaRPr lang="ru-RU" sz="1800" dirty="0" smtClean="0">
              <a:effectLst/>
              <a:latin typeface="Times New Roman"/>
              <a:ea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Печать до функции </a:t>
            </a:r>
            <a:r>
              <a:rPr lang="ru-RU" sz="1200" dirty="0" err="1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ChangeStudKurs</a:t>
            </a:r>
            <a:r>
              <a:rPr lang="ru-RU" sz="1200" dirty="0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 err="1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S.kurs</a:t>
            </a:r>
            <a:r>
              <a:rPr lang="ru-RU" sz="1200" dirty="0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 = 2</a:t>
            </a:r>
            <a:endParaRPr lang="ru-RU" sz="1800" dirty="0" smtClean="0">
              <a:effectLst/>
              <a:latin typeface="Times New Roman"/>
              <a:ea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Печать после функции </a:t>
            </a:r>
            <a:r>
              <a:rPr lang="ru-RU" sz="1200" dirty="0" err="1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ChangeStudKurs</a:t>
            </a:r>
            <a:r>
              <a:rPr lang="ru-RU" sz="1200" dirty="0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 err="1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S.kurs</a:t>
            </a:r>
            <a:r>
              <a:rPr lang="ru-RU" sz="1200" dirty="0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 = 1</a:t>
            </a:r>
            <a:endParaRPr lang="ru-RU" sz="1800" dirty="0" smtClean="0">
              <a:effectLst/>
              <a:latin typeface="Times New Roman"/>
              <a:ea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Печать до функции </a:t>
            </a:r>
            <a:r>
              <a:rPr lang="ru-RU" sz="1200" dirty="0" err="1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StudPerevod</a:t>
            </a:r>
            <a:r>
              <a:rPr lang="ru-RU" sz="1200" dirty="0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 err="1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S.kurs</a:t>
            </a:r>
            <a:r>
              <a:rPr lang="ru-RU" sz="1200" dirty="0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 = 1</a:t>
            </a:r>
            <a:endParaRPr lang="ru-RU" sz="1800" dirty="0" smtClean="0">
              <a:effectLst/>
              <a:latin typeface="Times New Roman"/>
              <a:ea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Печать после функции </a:t>
            </a:r>
            <a:r>
              <a:rPr lang="ru-RU" sz="1200" dirty="0" err="1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StudPerevod</a:t>
            </a:r>
            <a:r>
              <a:rPr lang="ru-RU" sz="1200" dirty="0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 err="1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S.kurs</a:t>
            </a:r>
            <a:r>
              <a:rPr lang="ru-RU" sz="1200" dirty="0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 = 2</a:t>
            </a:r>
            <a:endParaRPr lang="ru-RU" sz="1800" dirty="0" smtClean="0">
              <a:effectLst/>
              <a:latin typeface="Times New Roman"/>
              <a:ea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Печать после функции </a:t>
            </a:r>
            <a:r>
              <a:rPr lang="ru-RU" sz="1200" dirty="0" err="1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StudNew</a:t>
            </a:r>
            <a:r>
              <a:rPr lang="ru-RU" sz="1200" dirty="0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 err="1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S.kurs</a:t>
            </a:r>
            <a:r>
              <a:rPr lang="ru-RU" sz="1200" dirty="0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 = 6</a:t>
            </a:r>
            <a:endParaRPr lang="ru-RU" sz="1800" dirty="0" smtClean="0">
              <a:effectLst/>
              <a:latin typeface="Times New Roman"/>
              <a:ea typeface="Calibri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70C0"/>
                </a:solidFill>
                <a:effectLst/>
                <a:highlight>
                  <a:srgbClr val="FFFFFF"/>
                </a:highlight>
                <a:latin typeface="Consolas"/>
                <a:ea typeface="Calibri"/>
              </a:rPr>
              <a:t>Для продолжения нажмите любую клавишу . . .</a:t>
            </a:r>
            <a:endParaRPr lang="ru-RU" sz="1800" dirty="0" smtClean="0">
              <a:effectLst/>
              <a:latin typeface="Times New Roman"/>
              <a:ea typeface="Calibri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226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68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#include &lt;stdio.h&gt;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#include &lt;process.h&gt;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 #include &lt;malloc.h&gt;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 main(void)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system(" chcp 1251 &gt; nul");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printf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Привет!\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n");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printf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Введите целое число:");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 i;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scanf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("%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d",&amp;i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printf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 ввели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i= %d\n", i);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system(" PAUSE");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104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#include &lt;stdio.h&gt;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#include &lt;process.h&gt;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 #include &lt;malloc.h&gt;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void main(void)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system(" chcp 1251 &gt; nul");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printf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Привет!\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n");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printf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Введите целое число:");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 i;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scanf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("%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d",&amp;i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printf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 ввели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i= %d\n", i);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system(" PAUSE");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104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////////////////////////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short int sit= 1;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char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1;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////////////////////////</a:t>
            </a:r>
          </a:p>
          <a:p>
            <a:r>
              <a:rPr lang="nn-N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( int i  = 0 ; ct !=0 ; i++ , ct++  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= i+1;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};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printf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("Максимальное значение для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char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%d \n" 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);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//////////////////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( int i  =0 ; sit !=0 ; i++  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 sit++ ;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= i+1;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};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printf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("Максимальное значение для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short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%d \n" 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); 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////////////////////////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175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401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57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8267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62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079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171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4783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177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91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hyperlink" Target="&#1057;&#1083;&#1072;&#1081;&#1076;&#1099;%20&#1051;&#1050;_&#1054;&#1055;_2019.xlsx" TargetMode="External"/><Relationship Id="rId3" Type="http://schemas.openxmlformats.org/officeDocument/2006/relationships/slide" Target="../slides/slide3.xml"/><Relationship Id="rId7" Type="http://schemas.openxmlformats.org/officeDocument/2006/relationships/slide" Target="../slides/slide4.xml"/><Relationship Id="rId2" Type="http://schemas.openxmlformats.org/officeDocument/2006/relationships/hyperlink" Target="http://www.sergebolshakov.ru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Kern_Ritch_B.pdf" TargetMode="External"/><Relationship Id="rId11" Type="http://schemas.openxmlformats.org/officeDocument/2006/relationships/hyperlink" Target="METOD_OP_2017.docx" TargetMode="External"/><Relationship Id="rId5" Type="http://schemas.openxmlformats.org/officeDocument/2006/relationships/slide" Target="../slides/slide17.xml"/><Relationship Id="rId10" Type="http://schemas.openxmlformats.org/officeDocument/2006/relationships/hyperlink" Target="METOD_OP_2017.pdf" TargetMode="External"/><Relationship Id="rId4" Type="http://schemas.openxmlformats.org/officeDocument/2006/relationships/slide" Target="../slides/slide318.xml"/><Relationship Id="rId9" Type="http://schemas.openxmlformats.org/officeDocument/2006/relationships/hyperlink" Target="&#1054;&#1055;_&#1051;&#1077;&#1082;&#1094;&#1080;&#1080;%202019.pptx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hyperlink" Target="http://www.sergebolshakov.ru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Kern_Ritch_B.pdf" TargetMode="External"/><Relationship Id="rId5" Type="http://schemas.openxmlformats.org/officeDocument/2006/relationships/slide" Target="../slides/slide17.xml"/><Relationship Id="rId4" Type="http://schemas.openxmlformats.org/officeDocument/2006/relationships/slide" Target="../slides/slide31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98985" y="400506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Стрелка влево 6">
            <a:hlinkClick r:id="" action="ppaction://hlinkshowjump?jump=firstslide"/>
          </p:cNvPr>
          <p:cNvSpPr/>
          <p:nvPr userDrawn="1"/>
        </p:nvSpPr>
        <p:spPr>
          <a:xfrm>
            <a:off x="64838" y="116632"/>
            <a:ext cx="720725" cy="288925"/>
          </a:xfrm>
          <a:prstGeom prst="lef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лево 7">
            <a:hlinkClick r:id="" action="ppaction://hlinkshowjump?jump=endshow"/>
          </p:cNvPr>
          <p:cNvSpPr/>
          <p:nvPr userDrawn="1"/>
        </p:nvSpPr>
        <p:spPr>
          <a:xfrm>
            <a:off x="67495" y="6309320"/>
            <a:ext cx="720725" cy="28733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лево 8">
            <a:hlinkClick r:id="" action="ppaction://hlinkshowjump?jump=lastslideviewed"/>
          </p:cNvPr>
          <p:cNvSpPr/>
          <p:nvPr userDrawn="1"/>
        </p:nvSpPr>
        <p:spPr>
          <a:xfrm>
            <a:off x="8028384" y="118481"/>
            <a:ext cx="487363" cy="2889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>
            <a:hlinkClick r:id="rId2"/>
          </p:cNvPr>
          <p:cNvSpPr txBox="1"/>
          <p:nvPr userDrawn="1"/>
        </p:nvSpPr>
        <p:spPr>
          <a:xfrm>
            <a:off x="7977333" y="6323723"/>
            <a:ext cx="318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11" name="TextBox 10">
            <a:hlinkClick r:id="rId3" action="ppaction://hlinksldjump"/>
          </p:cNvPr>
          <p:cNvSpPr txBox="1"/>
          <p:nvPr userDrawn="1"/>
        </p:nvSpPr>
        <p:spPr>
          <a:xfrm>
            <a:off x="7174083" y="6316806"/>
            <a:ext cx="26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2411760" y="6353467"/>
            <a:ext cx="539080" cy="365125"/>
          </a:xfrm>
        </p:spPr>
        <p:txBody>
          <a:bodyPr/>
          <a:lstStyle/>
          <a:p>
            <a:fld id="{EDEB7028-1B67-4202-814E-12D48E344BE0}" type="datetime1">
              <a:rPr lang="ru-RU" smtClean="0"/>
              <a:t>30.10.2019</a:t>
            </a:fld>
            <a:endParaRPr lang="ru-RU"/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>
          <a:xfrm>
            <a:off x="3131840" y="5877272"/>
            <a:ext cx="28956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8604448" y="80380"/>
            <a:ext cx="536895" cy="365125"/>
          </a:xfrm>
        </p:spPr>
        <p:txBody>
          <a:bodyPr/>
          <a:lstStyle>
            <a:lvl1pPr>
              <a:defRPr sz="1400" b="1"/>
            </a:lvl1pPr>
          </a:lstStyle>
          <a:p>
            <a:fld id="{93EEBEA2-A2F9-4806-AD58-ED27344A08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1115616" y="0"/>
            <a:ext cx="64087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6" name="TextBox 15">
            <a:hlinkClick r:id="rId4" action="ppaction://hlinksldjump"/>
          </p:cNvPr>
          <p:cNvSpPr txBox="1"/>
          <p:nvPr userDrawn="1"/>
        </p:nvSpPr>
        <p:spPr>
          <a:xfrm>
            <a:off x="8295997" y="6324930"/>
            <a:ext cx="26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7" name="TextBox 16">
            <a:hlinkClick r:id="rId5" action="ppaction://hlinksldjump"/>
          </p:cNvPr>
          <p:cNvSpPr txBox="1"/>
          <p:nvPr userDrawn="1"/>
        </p:nvSpPr>
        <p:spPr>
          <a:xfrm>
            <a:off x="6863415" y="6316188"/>
            <a:ext cx="26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18" name="Стрелка влево 17">
            <a:hlinkClick r:id="" action="ppaction://hlinkshowjump?jump=previousslide"/>
          </p:cNvPr>
          <p:cNvSpPr/>
          <p:nvPr userDrawn="1"/>
        </p:nvSpPr>
        <p:spPr>
          <a:xfrm>
            <a:off x="8753688" y="6474888"/>
            <a:ext cx="369278" cy="2889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TextBox 1">
            <a:hlinkClick r:id="rId6" action="ppaction://hlinkfile"/>
          </p:cNvPr>
          <p:cNvSpPr txBox="1"/>
          <p:nvPr userDrawn="1"/>
        </p:nvSpPr>
        <p:spPr>
          <a:xfrm>
            <a:off x="1331640" y="6329722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KR</a:t>
            </a:r>
            <a:endParaRPr lang="ru-RU" dirty="0"/>
          </a:p>
        </p:txBody>
      </p:sp>
      <p:sp>
        <p:nvSpPr>
          <p:cNvPr id="19" name="TextBox 18">
            <a:hlinkClick r:id="rId7" action="ppaction://hlinksldjump"/>
          </p:cNvPr>
          <p:cNvSpPr txBox="1"/>
          <p:nvPr userDrawn="1"/>
        </p:nvSpPr>
        <p:spPr>
          <a:xfrm>
            <a:off x="7459543" y="6309320"/>
            <a:ext cx="424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r>
              <a:rPr lang="ru-RU" sz="1400" baseline="-25000" dirty="0" smtClean="0"/>
              <a:t>2</a:t>
            </a:r>
            <a:endParaRPr lang="ru-RU" sz="1400" baseline="-25000" dirty="0"/>
          </a:p>
        </p:txBody>
      </p:sp>
      <p:sp>
        <p:nvSpPr>
          <p:cNvPr id="20" name="TextBox 19">
            <a:hlinkClick r:id="rId8" action="ppaction://hlinkfile"/>
          </p:cNvPr>
          <p:cNvSpPr txBox="1"/>
          <p:nvPr userDrawn="1"/>
        </p:nvSpPr>
        <p:spPr>
          <a:xfrm>
            <a:off x="6440998" y="6308313"/>
            <a:ext cx="281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21" name="TextBox 20">
            <a:hlinkClick r:id="rId9" action="ppaction://hlinkpres?slideindex=1&amp;slidetitle="/>
          </p:cNvPr>
          <p:cNvSpPr txBox="1"/>
          <p:nvPr userDrawn="1"/>
        </p:nvSpPr>
        <p:spPr>
          <a:xfrm>
            <a:off x="1792258" y="6338480"/>
            <a:ext cx="475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ЛК</a:t>
            </a:r>
            <a:endParaRPr lang="ru-RU" dirty="0"/>
          </a:p>
        </p:txBody>
      </p:sp>
      <p:sp>
        <p:nvSpPr>
          <p:cNvPr id="22" name="Прямоугольник 21">
            <a:hlinkClick r:id="rId10" action="ppaction://hlinkfile"/>
          </p:cNvPr>
          <p:cNvSpPr/>
          <p:nvPr userDrawn="1"/>
        </p:nvSpPr>
        <p:spPr>
          <a:xfrm>
            <a:off x="3084312" y="6461382"/>
            <a:ext cx="2592288" cy="36004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rgbClr val="C00000">
                <a:alpha val="4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МУ ОП 2019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3" name="TextBox 22">
            <a:hlinkClick r:id="rId11" action="ppaction://hlinkfile"/>
          </p:cNvPr>
          <p:cNvSpPr txBox="1"/>
          <p:nvPr userDrawn="1"/>
        </p:nvSpPr>
        <p:spPr>
          <a:xfrm>
            <a:off x="5796136" y="6452090"/>
            <a:ext cx="644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DOC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210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8A8B2-8F44-4DF0-AA05-CC1BD10BE897}" type="datetime1">
              <a:rPr lang="ru-RU" smtClean="0"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014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A3B56-CBDE-4123-ADC5-4B84655CCE89}" type="datetime1">
              <a:rPr lang="ru-RU" smtClean="0"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717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051720" y="6323992"/>
            <a:ext cx="504056" cy="365125"/>
          </a:xfrm>
        </p:spPr>
        <p:txBody>
          <a:bodyPr/>
          <a:lstStyle/>
          <a:p>
            <a:fld id="{1F72BC49-EA23-45AC-93B6-2BBD2FF76DD5}" type="datetime1">
              <a:rPr lang="ru-RU" smtClean="0"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трелка влево 6">
            <a:hlinkClick r:id="" action="ppaction://hlinkshowjump?jump=firstslide"/>
          </p:cNvPr>
          <p:cNvSpPr/>
          <p:nvPr userDrawn="1"/>
        </p:nvSpPr>
        <p:spPr>
          <a:xfrm>
            <a:off x="64838" y="116632"/>
            <a:ext cx="720725" cy="288925"/>
          </a:xfrm>
          <a:prstGeom prst="lef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лево 7">
            <a:hlinkClick r:id="" action="ppaction://hlinkshowjump?jump=endshow"/>
          </p:cNvPr>
          <p:cNvSpPr/>
          <p:nvPr userDrawn="1"/>
        </p:nvSpPr>
        <p:spPr>
          <a:xfrm>
            <a:off x="67495" y="6308725"/>
            <a:ext cx="720725" cy="28733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лево 8">
            <a:hlinkClick r:id="" action="ppaction://hlinkshowjump?jump=lastslideviewed"/>
          </p:cNvPr>
          <p:cNvSpPr/>
          <p:nvPr userDrawn="1"/>
        </p:nvSpPr>
        <p:spPr>
          <a:xfrm>
            <a:off x="8028384" y="118481"/>
            <a:ext cx="487363" cy="2889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>
            <a:hlinkClick r:id="rId2"/>
          </p:cNvPr>
          <p:cNvSpPr txBox="1"/>
          <p:nvPr userDrawn="1"/>
        </p:nvSpPr>
        <p:spPr>
          <a:xfrm>
            <a:off x="8197083" y="6317318"/>
            <a:ext cx="318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11" name="TextBox 10">
            <a:hlinkClick r:id="rId3" action="ppaction://hlinksldjump"/>
          </p:cNvPr>
          <p:cNvSpPr txBox="1"/>
          <p:nvPr userDrawn="1"/>
        </p:nvSpPr>
        <p:spPr>
          <a:xfrm>
            <a:off x="7934200" y="6310189"/>
            <a:ext cx="26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2" name="Номер слайда 13"/>
          <p:cNvSpPr txBox="1">
            <a:spLocks/>
          </p:cNvSpPr>
          <p:nvPr userDrawn="1"/>
        </p:nvSpPr>
        <p:spPr>
          <a:xfrm>
            <a:off x="8604448" y="80380"/>
            <a:ext cx="5368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EEBEA2-A2F9-4806-AD58-ED27344A08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>
            <a:hlinkClick r:id="rId4" action="ppaction://hlinksldjump"/>
          </p:cNvPr>
          <p:cNvSpPr txBox="1"/>
          <p:nvPr userDrawn="1"/>
        </p:nvSpPr>
        <p:spPr>
          <a:xfrm>
            <a:off x="8473006" y="6319785"/>
            <a:ext cx="26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14" name="TextBox 13">
            <a:hlinkClick r:id="rId5" action="ppaction://hlinksldjump"/>
          </p:cNvPr>
          <p:cNvSpPr txBox="1"/>
          <p:nvPr userDrawn="1"/>
        </p:nvSpPr>
        <p:spPr>
          <a:xfrm>
            <a:off x="7668344" y="6309320"/>
            <a:ext cx="262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15" name="Стрелка влево 14">
            <a:hlinkClick r:id="" action="ppaction://hlinkshowjump?jump=previousslide"/>
          </p:cNvPr>
          <p:cNvSpPr/>
          <p:nvPr userDrawn="1"/>
        </p:nvSpPr>
        <p:spPr>
          <a:xfrm>
            <a:off x="8688256" y="6494855"/>
            <a:ext cx="369278" cy="2889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TextBox 15">
            <a:hlinkClick r:id="rId6" action="ppaction://hlinkfile"/>
          </p:cNvPr>
          <p:cNvSpPr txBox="1"/>
          <p:nvPr userDrawn="1"/>
        </p:nvSpPr>
        <p:spPr>
          <a:xfrm>
            <a:off x="1115616" y="6372036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7287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DF95-16D5-4BC4-AB12-DDFCFEAB2F71}" type="datetime1">
              <a:rPr lang="ru-RU" smtClean="0"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58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E0562-1BCB-4AFF-A145-107429A67BBD}" type="datetime1">
              <a:rPr lang="ru-RU" smtClean="0"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332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F3D7D-08A3-4FCE-9B7B-128E0E733E88}" type="datetime1">
              <a:rPr lang="ru-RU" smtClean="0"/>
              <a:t>30.10.2019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438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2037-8A92-44C3-B77F-B5EB06D89090}" type="datetime1">
              <a:rPr lang="ru-RU" smtClean="0"/>
              <a:t>30.10.2019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487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450AD-80E3-4FF2-9DCE-6B9E00BBC3A4}" type="datetime1">
              <a:rPr lang="ru-RU" smtClean="0"/>
              <a:t>30.10.2019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702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DB464-29F8-49C0-AA68-91C8E72B9AAD}" type="datetime1">
              <a:rPr lang="ru-RU" smtClean="0"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673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A27B9-D352-40A8-920C-EE6034C33AF4}" type="datetime1">
              <a:rPr lang="ru-RU" smtClean="0"/>
              <a:t>30.10.2019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517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EF9E2-0FDE-40BB-83AC-3C30D32BE3E4}" type="datetime1">
              <a:rPr lang="ru-RU" smtClean="0"/>
              <a:t>30.10.2019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EBEA2-A2F9-4806-AD58-ED27344A08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9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9_2020\Kaf\&#1054;&#1055;_&#1057;&#1059;&#1062;_2019\&#1051;&#1050;_PPT\METOD_OP_2017.pdf" TargetMode="External"/><Relationship Id="rId5" Type="http://schemas.openxmlformats.org/officeDocument/2006/relationships/slide" Target="slide2.xml"/><Relationship Id="rId4" Type="http://schemas.openxmlformats.org/officeDocument/2006/relationships/slide" Target="slide3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57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4.xml"/><Relationship Id="rId4" Type="http://schemas.openxmlformats.org/officeDocument/2006/relationships/slide" Target="slide11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8.emf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slide" Target="slide102.xml"/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9.emf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slide" Target="slide104.xml"/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30.emf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slide" Target="slide311.xml"/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2_&#1054;&#1055;_2019.docx" TargetMode="External"/><Relationship Id="rId7" Type="http://schemas.openxmlformats.org/officeDocument/2006/relationships/slide" Target="slide114.xml"/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113.xml"/><Relationship Id="rId5" Type="http://schemas.openxmlformats.org/officeDocument/2006/relationships/slide" Target="slide112.xml"/><Relationship Id="rId4" Type="http://schemas.openxmlformats.org/officeDocument/2006/relationships/slide" Target="slide111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31.emf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32.emf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33.emf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34.emf"/></Relationships>
</file>

<file path=ppt/slides/_rels/slide115.xml.rels><?xml version="1.0" encoding="UTF-8" standalone="yes"?>
<Relationships xmlns="http://schemas.openxmlformats.org/package/2006/relationships"><Relationship Id="rId8" Type="http://schemas.openxmlformats.org/officeDocument/2006/relationships/slide" Target="slide117.xml"/><Relationship Id="rId13" Type="http://schemas.openxmlformats.org/officeDocument/2006/relationships/slide" Target="slide121.xml"/><Relationship Id="rId18" Type="http://schemas.openxmlformats.org/officeDocument/2006/relationships/slide" Target="slide127.xml"/><Relationship Id="rId26" Type="http://schemas.openxmlformats.org/officeDocument/2006/relationships/slide" Target="slide134.xml"/><Relationship Id="rId3" Type="http://schemas.openxmlformats.org/officeDocument/2006/relationships/hyperlink" Target="&#1052;&#1059;_&#1051;&#1056;3_&#1054;&#1055;_2019.docx" TargetMode="External"/><Relationship Id="rId21" Type="http://schemas.openxmlformats.org/officeDocument/2006/relationships/slide" Target="slide135.xml"/><Relationship Id="rId7" Type="http://schemas.openxmlformats.org/officeDocument/2006/relationships/slide" Target="slide116.xml"/><Relationship Id="rId12" Type="http://schemas.openxmlformats.org/officeDocument/2006/relationships/slide" Target="slide47.xml"/><Relationship Id="rId17" Type="http://schemas.openxmlformats.org/officeDocument/2006/relationships/slide" Target="slide126.xml"/><Relationship Id="rId25" Type="http://schemas.openxmlformats.org/officeDocument/2006/relationships/slide" Target="slide140.xml"/><Relationship Id="rId2" Type="http://schemas.openxmlformats.org/officeDocument/2006/relationships/hyperlink" Target="&#1052;&#1059;_&#1051;&#1056;3_&#1054;&#1055;_2019.pdf" TargetMode="External"/><Relationship Id="rId16" Type="http://schemas.openxmlformats.org/officeDocument/2006/relationships/slide" Target="slide125.xml"/><Relationship Id="rId20" Type="http://schemas.openxmlformats.org/officeDocument/2006/relationships/slide" Target="slide12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0.xml"/><Relationship Id="rId11" Type="http://schemas.openxmlformats.org/officeDocument/2006/relationships/slide" Target="slide119.xml"/><Relationship Id="rId24" Type="http://schemas.openxmlformats.org/officeDocument/2006/relationships/slide" Target="slide130.xml"/><Relationship Id="rId5" Type="http://schemas.openxmlformats.org/officeDocument/2006/relationships/hyperlink" Target="file:///D:\2017_2018\Kaf\&#1054;&#1055;_&#1057;&#1059;&#1062;_2017\2017\&#1051;&#1056;_&#1054;&#1055;\LR3_OP_0\LR3_OP_0.sln" TargetMode="External"/><Relationship Id="rId15" Type="http://schemas.openxmlformats.org/officeDocument/2006/relationships/slide" Target="slide124.xml"/><Relationship Id="rId23" Type="http://schemas.openxmlformats.org/officeDocument/2006/relationships/slide" Target="slide133.xml"/><Relationship Id="rId10" Type="http://schemas.openxmlformats.org/officeDocument/2006/relationships/slide" Target="slide118.xml"/><Relationship Id="rId19" Type="http://schemas.openxmlformats.org/officeDocument/2006/relationships/slide" Target="slide128.xml"/><Relationship Id="rId4" Type="http://schemas.openxmlformats.org/officeDocument/2006/relationships/hyperlink" Target="file:///D:\2017_2018\Kaf\&#1054;&#1055;_&#1057;&#1059;&#1062;_2017\2017\&#1051;&#1056;_&#1054;&#1055;\LR5_OP_0\LR5_OP_0.sln" TargetMode="External"/><Relationship Id="rId9" Type="http://schemas.openxmlformats.org/officeDocument/2006/relationships/slide" Target="slide120.xml"/><Relationship Id="rId14" Type="http://schemas.openxmlformats.org/officeDocument/2006/relationships/slide" Target="slide137.xml"/><Relationship Id="rId22" Type="http://schemas.openxmlformats.org/officeDocument/2006/relationships/slide" Target="slide132.xml"/></Relationships>
</file>

<file path=ppt/slides/_rels/slide116.xml.rels><?xml version="1.0" encoding="UTF-8" standalone="yes"?>
<Relationships xmlns="http://schemas.openxmlformats.org/package/2006/relationships"><Relationship Id="rId8" Type="http://schemas.openxmlformats.org/officeDocument/2006/relationships/slide" Target="slide119.xml"/><Relationship Id="rId3" Type="http://schemas.openxmlformats.org/officeDocument/2006/relationships/hyperlink" Target="&#1052;&#1059;_&#1051;&#1056;3_&#1054;&#1055;_2019.pdf" TargetMode="External"/><Relationship Id="rId7" Type="http://schemas.openxmlformats.org/officeDocument/2006/relationships/slide" Target="slide120.xml"/><Relationship Id="rId2" Type="http://schemas.openxmlformats.org/officeDocument/2006/relationships/slide" Target="slide5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17.xml"/><Relationship Id="rId11" Type="http://schemas.openxmlformats.org/officeDocument/2006/relationships/slide" Target="slide139.xml"/><Relationship Id="rId5" Type="http://schemas.openxmlformats.org/officeDocument/2006/relationships/slide" Target="slide58.xml"/><Relationship Id="rId10" Type="http://schemas.openxmlformats.org/officeDocument/2006/relationships/slide" Target="slide130.xml"/><Relationship Id="rId4" Type="http://schemas.openxmlformats.org/officeDocument/2006/relationships/hyperlink" Target="&#1052;&#1059;_&#1051;&#1056;3_&#1054;&#1055;_&#1054;&#1058;&#1042;&#1045;&#1058;&#1067;_2017.docx" TargetMode="External"/><Relationship Id="rId9" Type="http://schemas.openxmlformats.org/officeDocument/2006/relationships/slide" Target="slide118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slide" Target="slide130.xml"/><Relationship Id="rId4" Type="http://schemas.openxmlformats.org/officeDocument/2006/relationships/slide" Target="slide118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9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9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9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9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slide" Target="slide122.xml"/><Relationship Id="rId4" Type="http://schemas.openxmlformats.org/officeDocument/2006/relationships/slide" Target="slide47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slide" Target="slide138.xml"/><Relationship Id="rId2" Type="http://schemas.openxmlformats.org/officeDocument/2006/relationships/slide" Target="slide137.xml"/><Relationship Id="rId1" Type="http://schemas.openxmlformats.org/officeDocument/2006/relationships/slideLayout" Target="../slideLayouts/slideLayout1.xml"/><Relationship Id="rId5" Type="http://schemas.openxmlformats.org/officeDocument/2006/relationships/hyperlink" Target="&#1052;&#1059;_&#1051;&#1056;3_&#1054;&#1055;_&#1054;&#1058;&#1042;&#1045;&#1058;&#1067;_2019.docx" TargetMode="External"/><Relationship Id="rId4" Type="http://schemas.openxmlformats.org/officeDocument/2006/relationships/hyperlink" Target="&#1052;&#1059;_&#1051;&#1056;3_&#1054;&#1055;_2019.pdf" TargetMode="Externa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slide" Target="slide121.xml"/><Relationship Id="rId1" Type="http://schemas.openxmlformats.org/officeDocument/2006/relationships/slideLayout" Target="../slideLayouts/slideLayout1.xml"/><Relationship Id="rId5" Type="http://schemas.openxmlformats.org/officeDocument/2006/relationships/hyperlink" Target="&#1052;&#1059;_&#1051;&#1056;3_&#1054;&#1055;_&#1054;&#1058;&#1042;&#1045;&#1058;&#1067;_2019.docx" TargetMode="External"/><Relationship Id="rId4" Type="http://schemas.openxmlformats.org/officeDocument/2006/relationships/hyperlink" Target="&#1052;&#1059;_&#1051;&#1056;3_&#1054;&#1055;_2019.pdf" TargetMode="Externa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9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26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7.pdf" TargetMode="External"/><Relationship Id="rId1" Type="http://schemas.openxmlformats.org/officeDocument/2006/relationships/slideLayout" Target="../slideLayouts/slideLayout1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9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52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9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29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9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55.xml"/><Relationship Id="rId3" Type="http://schemas.openxmlformats.org/officeDocument/2006/relationships/slide" Target="slide14.xml"/><Relationship Id="rId7" Type="http://schemas.openxmlformats.org/officeDocument/2006/relationships/slide" Target="slide64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0.xml"/><Relationship Id="rId11" Type="http://schemas.openxmlformats.org/officeDocument/2006/relationships/slide" Target="slide316.xml"/><Relationship Id="rId5" Type="http://schemas.openxmlformats.org/officeDocument/2006/relationships/slide" Target="slide57.xml"/><Relationship Id="rId10" Type="http://schemas.openxmlformats.org/officeDocument/2006/relationships/slide" Target="slide37.xml"/><Relationship Id="rId4" Type="http://schemas.openxmlformats.org/officeDocument/2006/relationships/slide" Target="slide58.xml"/><Relationship Id="rId9" Type="http://schemas.openxmlformats.org/officeDocument/2006/relationships/slide" Target="slide17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9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9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slide" Target="slide58.xml"/><Relationship Id="rId1" Type="http://schemas.openxmlformats.org/officeDocument/2006/relationships/slideLayout" Target="../slideLayouts/slideLayout1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9.docx" TargetMode="External"/><Relationship Id="rId2" Type="http://schemas.openxmlformats.org/officeDocument/2006/relationships/hyperlink" Target="&#1052;&#1059;_&#1051;&#1056;3_&#1054;&#1055;_2019.pdf" TargetMode="External"/><Relationship Id="rId1" Type="http://schemas.openxmlformats.org/officeDocument/2006/relationships/slideLayout" Target="../slideLayouts/slideLayout1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2019.pdf" TargetMode="External"/><Relationship Id="rId2" Type="http://schemas.openxmlformats.org/officeDocument/2006/relationships/slide" Target="slide18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98.xml"/><Relationship Id="rId5" Type="http://schemas.openxmlformats.org/officeDocument/2006/relationships/slide" Target="slide197.xml"/><Relationship Id="rId4" Type="http://schemas.openxmlformats.org/officeDocument/2006/relationships/hyperlink" Target="&#1052;&#1059;_&#1051;&#1056;3_&#1054;&#1055;_&#1054;&#1058;&#1042;&#1045;&#1058;&#1067;_2019.docx" TargetMode="Externa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2017.pdf" TargetMode="External"/><Relationship Id="rId2" Type="http://schemas.openxmlformats.org/officeDocument/2006/relationships/slide" Target="slide186.xml"/><Relationship Id="rId1" Type="http://schemas.openxmlformats.org/officeDocument/2006/relationships/slideLayout" Target="../slideLayouts/slideLayout1.xml"/><Relationship Id="rId4" Type="http://schemas.openxmlformats.org/officeDocument/2006/relationships/hyperlink" Target="&#1052;&#1059;_&#1051;&#1056;3_&#1054;&#1055;_&#1054;&#1058;&#1042;&#1045;&#1058;&#1067;_2017.docx" TargetMode="External"/></Relationships>
</file>

<file path=ppt/slides/_rels/slide136.xml.rels><?xml version="1.0" encoding="UTF-8" standalone="yes"?>
<Relationships xmlns="http://schemas.openxmlformats.org/package/2006/relationships"><Relationship Id="rId8" Type="http://schemas.openxmlformats.org/officeDocument/2006/relationships/slide" Target="slide137.xml"/><Relationship Id="rId13" Type="http://schemas.openxmlformats.org/officeDocument/2006/relationships/hyperlink" Target="&#1052;&#1059;_&#1051;&#1056;3_&#1054;&#1055;_&#1054;&#1058;&#1042;&#1045;&#1058;&#1067;_2017.docx" TargetMode="External"/><Relationship Id="rId3" Type="http://schemas.openxmlformats.org/officeDocument/2006/relationships/slide" Target="slide47.xml"/><Relationship Id="rId7" Type="http://schemas.openxmlformats.org/officeDocument/2006/relationships/slide" Target="slide117.xml"/><Relationship Id="rId12" Type="http://schemas.openxmlformats.org/officeDocument/2006/relationships/hyperlink" Target="&#1052;&#1059;_&#1051;&#1056;3_&#1054;&#1055;_2017.pdf" TargetMode="External"/><Relationship Id="rId17" Type="http://schemas.openxmlformats.org/officeDocument/2006/relationships/slide" Target="slide139.xml"/><Relationship Id="rId2" Type="http://schemas.openxmlformats.org/officeDocument/2006/relationships/slide" Target="slide50.xml"/><Relationship Id="rId16" Type="http://schemas.openxmlformats.org/officeDocument/2006/relationships/slide" Target="slide13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15.xml"/><Relationship Id="rId11" Type="http://schemas.openxmlformats.org/officeDocument/2006/relationships/slide" Target="slide141.xml"/><Relationship Id="rId5" Type="http://schemas.openxmlformats.org/officeDocument/2006/relationships/hyperlink" Target="&#1052;&#1059;_&#1051;&#1056;3_&#1054;&#1055;_2019.docx" TargetMode="External"/><Relationship Id="rId15" Type="http://schemas.openxmlformats.org/officeDocument/2006/relationships/slide" Target="slide148.xml"/><Relationship Id="rId10" Type="http://schemas.openxmlformats.org/officeDocument/2006/relationships/slide" Target="slide146.xml"/><Relationship Id="rId4" Type="http://schemas.openxmlformats.org/officeDocument/2006/relationships/hyperlink" Target="&#1052;&#1059;_&#1051;&#1056;3_&#1054;&#1055;_2019.pdf" TargetMode="External"/><Relationship Id="rId9" Type="http://schemas.openxmlformats.org/officeDocument/2006/relationships/slide" Target="slide138.xml"/><Relationship Id="rId14" Type="http://schemas.openxmlformats.org/officeDocument/2006/relationships/slide" Target="slide142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35.emf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36.emf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37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0.xml.rels><?xml version="1.0" encoding="UTF-8" standalone="yes"?>
<Relationships xmlns="http://schemas.openxmlformats.org/package/2006/relationships"><Relationship Id="rId8" Type="http://schemas.openxmlformats.org/officeDocument/2006/relationships/slide" Target="slide141.xml"/><Relationship Id="rId13" Type="http://schemas.openxmlformats.org/officeDocument/2006/relationships/slide" Target="slide133.xml"/><Relationship Id="rId3" Type="http://schemas.openxmlformats.org/officeDocument/2006/relationships/hyperlink" Target="&#1052;&#1059;_&#1051;&#1056;3_&#1054;&#1055;_2017.pdf" TargetMode="External"/><Relationship Id="rId7" Type="http://schemas.openxmlformats.org/officeDocument/2006/relationships/slide" Target="slide146.xml"/><Relationship Id="rId12" Type="http://schemas.openxmlformats.org/officeDocument/2006/relationships/slide" Target="slide143.xml"/><Relationship Id="rId2" Type="http://schemas.openxmlformats.org/officeDocument/2006/relationships/slide" Target="slide11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38.xml"/><Relationship Id="rId11" Type="http://schemas.openxmlformats.org/officeDocument/2006/relationships/slide" Target="slide147.xml"/><Relationship Id="rId5" Type="http://schemas.openxmlformats.org/officeDocument/2006/relationships/slide" Target="slide137.xml"/><Relationship Id="rId10" Type="http://schemas.openxmlformats.org/officeDocument/2006/relationships/slide" Target="slide125.xml"/><Relationship Id="rId4" Type="http://schemas.openxmlformats.org/officeDocument/2006/relationships/hyperlink" Target="&#1052;&#1059;_&#1051;&#1056;3_&#1054;&#1055;_&#1054;&#1058;&#1042;&#1045;&#1058;&#1067;_2017.docx" TargetMode="External"/><Relationship Id="rId9" Type="http://schemas.openxmlformats.org/officeDocument/2006/relationships/slide" Target="slide142.xml"/><Relationship Id="rId14" Type="http://schemas.openxmlformats.org/officeDocument/2006/relationships/slide" Target="slide139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38.emf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39.emf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slide" Target="slide145.xml"/><Relationship Id="rId2" Type="http://schemas.openxmlformats.org/officeDocument/2006/relationships/slide" Target="slide144.xml"/><Relationship Id="rId1" Type="http://schemas.openxmlformats.org/officeDocument/2006/relationships/slideLayout" Target="../slideLayouts/slideLayout1.xml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slide" Target="slide14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40.emf"/><Relationship Id="rId5" Type="http://schemas.openxmlformats.org/officeDocument/2006/relationships/oleObject" Target="../embeddings/oleObject32.bin"/><Relationship Id="rId4" Type="http://schemas.openxmlformats.org/officeDocument/2006/relationships/slide" Target="slide145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slide" Target="slide144.xml"/><Relationship Id="rId2" Type="http://schemas.openxmlformats.org/officeDocument/2006/relationships/slide" Target="slide143.xml"/><Relationship Id="rId1" Type="http://schemas.openxmlformats.org/officeDocument/2006/relationships/slideLayout" Target="../slideLayouts/slideLayout1.xm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41.emf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slide" Target="slide148.xml"/><Relationship Id="rId1" Type="http://schemas.openxmlformats.org/officeDocument/2006/relationships/slideLayout" Target="../slideLayouts/slideLayout1.xml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slide" Target="slide14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42.emf"/><Relationship Id="rId4" Type="http://schemas.openxmlformats.org/officeDocument/2006/relationships/oleObject" Target="../embeddings/oleObject34.bin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7.pdf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0.xml.rels><?xml version="1.0" encoding="UTF-8" standalone="yes"?>
<Relationships xmlns="http://schemas.openxmlformats.org/package/2006/relationships"><Relationship Id="rId8" Type="http://schemas.openxmlformats.org/officeDocument/2006/relationships/slide" Target="slide153.xml"/><Relationship Id="rId13" Type="http://schemas.openxmlformats.org/officeDocument/2006/relationships/slide" Target="slide157.xml"/><Relationship Id="rId18" Type="http://schemas.openxmlformats.org/officeDocument/2006/relationships/slide" Target="slide161.xml"/><Relationship Id="rId3" Type="http://schemas.openxmlformats.org/officeDocument/2006/relationships/hyperlink" Target="&#1052;&#1059;_&#1051;&#1056;4_&#1054;&#1055;_2019.docx" TargetMode="External"/><Relationship Id="rId21" Type="http://schemas.openxmlformats.org/officeDocument/2006/relationships/slide" Target="slide171.xml"/><Relationship Id="rId7" Type="http://schemas.openxmlformats.org/officeDocument/2006/relationships/slide" Target="slide151.xml"/><Relationship Id="rId12" Type="http://schemas.openxmlformats.org/officeDocument/2006/relationships/slide" Target="slide158.xml"/><Relationship Id="rId17" Type="http://schemas.openxmlformats.org/officeDocument/2006/relationships/slide" Target="slide164.xml"/><Relationship Id="rId25" Type="http://schemas.openxmlformats.org/officeDocument/2006/relationships/slide" Target="slide177.xml"/><Relationship Id="rId2" Type="http://schemas.openxmlformats.org/officeDocument/2006/relationships/hyperlink" Target="&#1052;&#1059;_&#1051;&#1056;4_&#1054;&#1055;_2019.pdf" TargetMode="External"/><Relationship Id="rId16" Type="http://schemas.openxmlformats.org/officeDocument/2006/relationships/slide" Target="slide163.xml"/><Relationship Id="rId20" Type="http://schemas.openxmlformats.org/officeDocument/2006/relationships/slide" Target="slide16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2.xml"/><Relationship Id="rId11" Type="http://schemas.openxmlformats.org/officeDocument/2006/relationships/slide" Target="slide156.xml"/><Relationship Id="rId24" Type="http://schemas.openxmlformats.org/officeDocument/2006/relationships/slide" Target="slide176.xml"/><Relationship Id="rId5" Type="http://schemas.openxmlformats.org/officeDocument/2006/relationships/slide" Target="slide152.xml"/><Relationship Id="rId15" Type="http://schemas.openxmlformats.org/officeDocument/2006/relationships/slide" Target="slide160.xml"/><Relationship Id="rId23" Type="http://schemas.openxmlformats.org/officeDocument/2006/relationships/slide" Target="slide169.xml"/><Relationship Id="rId10" Type="http://schemas.openxmlformats.org/officeDocument/2006/relationships/slide" Target="slide155.xml"/><Relationship Id="rId19" Type="http://schemas.openxmlformats.org/officeDocument/2006/relationships/slide" Target="slide166.xml"/><Relationship Id="rId4" Type="http://schemas.openxmlformats.org/officeDocument/2006/relationships/hyperlink" Target="file:///D:\2017_2018\Kaf\&#1054;&#1055;_&#1057;&#1059;&#1062;_2017\2017\&#1051;&#1056;_&#1054;&#1055;\LR4_OP_0\LR4_OP_0.sln" TargetMode="External"/><Relationship Id="rId9" Type="http://schemas.openxmlformats.org/officeDocument/2006/relationships/slide" Target="slide154.xml"/><Relationship Id="rId14" Type="http://schemas.openxmlformats.org/officeDocument/2006/relationships/slide" Target="slide159.xml"/><Relationship Id="rId22" Type="http://schemas.openxmlformats.org/officeDocument/2006/relationships/slide" Target="slide172.xm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slide" Target="slide154.xml"/><Relationship Id="rId4" Type="http://schemas.openxmlformats.org/officeDocument/2006/relationships/slide" Target="slide153.xml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54.xml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53.xml"/></Relationships>
</file>

<file path=ppt/slides/_rels/slide15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56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70.xml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54.xml"/></Relationships>
</file>

<file path=ppt/slides/_rels/slide159.xml.rels><?xml version="1.0" encoding="UTF-8" standalone="yes"?>
<Relationships xmlns="http://schemas.openxmlformats.org/package/2006/relationships"><Relationship Id="rId8" Type="http://schemas.openxmlformats.org/officeDocument/2006/relationships/slide" Target="slide161.xml"/><Relationship Id="rId3" Type="http://schemas.openxmlformats.org/officeDocument/2006/relationships/hyperlink" Target="&#1052;&#1059;_&#1051;&#1056;4_&#1054;&#1055;_2019.docx" TargetMode="External"/><Relationship Id="rId7" Type="http://schemas.openxmlformats.org/officeDocument/2006/relationships/slide" Target="slide160.xm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162.xml"/><Relationship Id="rId5" Type="http://schemas.openxmlformats.org/officeDocument/2006/relationships/slide" Target="slide168.xml"/><Relationship Id="rId4" Type="http://schemas.openxmlformats.org/officeDocument/2006/relationships/slide" Target="slide15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slide" Target="slide5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7.xml"/><Relationship Id="rId4" Type="http://schemas.openxmlformats.org/officeDocument/2006/relationships/slide" Target="slide9.xml"/></Relationships>
</file>

<file path=ppt/slides/_rels/slide16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pdf" TargetMode="External"/><Relationship Id="rId2" Type="http://schemas.openxmlformats.org/officeDocument/2006/relationships/slide" Target="slide31.xml"/><Relationship Id="rId1" Type="http://schemas.openxmlformats.org/officeDocument/2006/relationships/slideLayout" Target="../slideLayouts/slideLayout1.xml"/><Relationship Id="rId4" Type="http://schemas.openxmlformats.org/officeDocument/2006/relationships/hyperlink" Target="&#1052;&#1059;_&#1051;&#1056;4_&#1054;&#1055;_2019.docx" TargetMode="External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32.xml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pdf" TargetMode="External"/><Relationship Id="rId2" Type="http://schemas.openxmlformats.org/officeDocument/2006/relationships/slide" Target="slide143.xml"/><Relationship Id="rId1" Type="http://schemas.openxmlformats.org/officeDocument/2006/relationships/slideLayout" Target="../slideLayouts/slideLayout1.xml"/><Relationship Id="rId4" Type="http://schemas.openxmlformats.org/officeDocument/2006/relationships/hyperlink" Target="&#1052;&#1059;_&#1051;&#1056;4_&#1054;&#1055;_2019.docx" TargetMode="External"/></Relationships>
</file>

<file path=ppt/slides/_rels/slide168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13" Type="http://schemas.openxmlformats.org/officeDocument/2006/relationships/slide" Target="slide48.xml"/><Relationship Id="rId18" Type="http://schemas.openxmlformats.org/officeDocument/2006/relationships/slide" Target="slide289.xml"/><Relationship Id="rId3" Type="http://schemas.openxmlformats.org/officeDocument/2006/relationships/slide" Target="slide21.xml"/><Relationship Id="rId7" Type="http://schemas.openxmlformats.org/officeDocument/2006/relationships/slide" Target="slide33.xml"/><Relationship Id="rId12" Type="http://schemas.openxmlformats.org/officeDocument/2006/relationships/slide" Target="slide45.xml"/><Relationship Id="rId17" Type="http://schemas.openxmlformats.org/officeDocument/2006/relationships/slide" Target="slide52.xml"/><Relationship Id="rId2" Type="http://schemas.openxmlformats.org/officeDocument/2006/relationships/slide" Target="slide18.xml"/><Relationship Id="rId16" Type="http://schemas.openxmlformats.org/officeDocument/2006/relationships/slide" Target="slide5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9.xml"/><Relationship Id="rId11" Type="http://schemas.openxmlformats.org/officeDocument/2006/relationships/slide" Target="slide47.xml"/><Relationship Id="rId5" Type="http://schemas.openxmlformats.org/officeDocument/2006/relationships/slide" Target="slide26.xml"/><Relationship Id="rId15" Type="http://schemas.openxmlformats.org/officeDocument/2006/relationships/slide" Target="slide35.xml"/><Relationship Id="rId10" Type="http://schemas.openxmlformats.org/officeDocument/2006/relationships/slide" Target="slide40.xml"/><Relationship Id="rId4" Type="http://schemas.openxmlformats.org/officeDocument/2006/relationships/slide" Target="slide34.xml"/><Relationship Id="rId9" Type="http://schemas.openxmlformats.org/officeDocument/2006/relationships/slide" Target="slide43.xml"/><Relationship Id="rId14" Type="http://schemas.openxmlformats.org/officeDocument/2006/relationships/slide" Target="slide46.xml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hyperlink" Target="&#1052;&#1059;_&#1051;&#1056;4_&#1054;&#1055;_2019.docx" TargetMode="External"/></Relationships>
</file>

<file path=ppt/slides/_rels/slide17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70.xml"/></Relationships>
</file>

<file path=ppt/slides/_rels/slide17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7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7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/Relationships>
</file>

<file path=ppt/slides/_rels/slide176.xml.rels><?xml version="1.0" encoding="UTF-8" standalone="yes"?>
<Relationships xmlns="http://schemas.openxmlformats.org/package/2006/relationships"><Relationship Id="rId8" Type="http://schemas.openxmlformats.org/officeDocument/2006/relationships/slide" Target="slide163.xml"/><Relationship Id="rId3" Type="http://schemas.openxmlformats.org/officeDocument/2006/relationships/hyperlink" Target="&#1052;&#1059;_&#1051;&#1056;4_&#1054;&#1055;_2019.docx" TargetMode="External"/><Relationship Id="rId7" Type="http://schemas.openxmlformats.org/officeDocument/2006/relationships/slide" Target="slide157.xml"/><Relationship Id="rId12" Type="http://schemas.openxmlformats.org/officeDocument/2006/relationships/slide" Target="slide175.xm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&#1052;&#1059;_&#1051;&#1056;4_&#1054;&#1055;_2017.pdf" TargetMode="External"/><Relationship Id="rId11" Type="http://schemas.openxmlformats.org/officeDocument/2006/relationships/slide" Target="slide174.xml"/><Relationship Id="rId5" Type="http://schemas.openxmlformats.org/officeDocument/2006/relationships/slide" Target="slide152.xml"/><Relationship Id="rId10" Type="http://schemas.openxmlformats.org/officeDocument/2006/relationships/slide" Target="slide167.xml"/><Relationship Id="rId4" Type="http://schemas.openxmlformats.org/officeDocument/2006/relationships/slide" Target="slide150.xml"/><Relationship Id="rId9" Type="http://schemas.openxmlformats.org/officeDocument/2006/relationships/slide" Target="slide161.xml"/></Relationships>
</file>

<file path=ppt/slides/_rels/slide177.xml.rels><?xml version="1.0" encoding="UTF-8" standalone="yes"?>
<Relationships xmlns="http://schemas.openxmlformats.org/package/2006/relationships"><Relationship Id="rId8" Type="http://schemas.openxmlformats.org/officeDocument/2006/relationships/slide" Target="slide181.xml"/><Relationship Id="rId3" Type="http://schemas.openxmlformats.org/officeDocument/2006/relationships/hyperlink" Target="&#1052;&#1059;_&#1051;&#1056;4_&#1054;&#1055;_2019.pdf" TargetMode="External"/><Relationship Id="rId7" Type="http://schemas.openxmlformats.org/officeDocument/2006/relationships/slide" Target="slide180.xml"/><Relationship Id="rId12" Type="http://schemas.openxmlformats.org/officeDocument/2006/relationships/slide" Target="slide18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79.xml"/><Relationship Id="rId11" Type="http://schemas.openxmlformats.org/officeDocument/2006/relationships/slide" Target="slide184.xml"/><Relationship Id="rId5" Type="http://schemas.openxmlformats.org/officeDocument/2006/relationships/slide" Target="slide150.xml"/><Relationship Id="rId10" Type="http://schemas.openxmlformats.org/officeDocument/2006/relationships/slide" Target="slide182.xml"/><Relationship Id="rId4" Type="http://schemas.openxmlformats.org/officeDocument/2006/relationships/hyperlink" Target="&#1052;&#1059;_&#1051;&#1056;4_&#1054;&#1055;_2019.docx" TargetMode="External"/><Relationship Id="rId9" Type="http://schemas.openxmlformats.org/officeDocument/2006/relationships/hyperlink" Target="&#1052;&#1059;_&#1051;&#1056;4_&#1054;&#1055;_2017.docx" TargetMode="External"/></Relationships>
</file>

<file path=ppt/slides/_rels/slide178.xml.rels><?xml version="1.0" encoding="UTF-8" standalone="yes"?>
<Relationships xmlns="http://schemas.openxmlformats.org/package/2006/relationships"><Relationship Id="rId8" Type="http://schemas.openxmlformats.org/officeDocument/2006/relationships/slide" Target="slide181.xml"/><Relationship Id="rId3" Type="http://schemas.openxmlformats.org/officeDocument/2006/relationships/hyperlink" Target="&#1052;&#1059;_&#1051;&#1056;4_&#1054;&#1055;_2019.pdf" TargetMode="External"/><Relationship Id="rId7" Type="http://schemas.openxmlformats.org/officeDocument/2006/relationships/slide" Target="slide180.xml"/><Relationship Id="rId12" Type="http://schemas.openxmlformats.org/officeDocument/2006/relationships/slide" Target="slide18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79.xml"/><Relationship Id="rId11" Type="http://schemas.openxmlformats.org/officeDocument/2006/relationships/slide" Target="slide184.xml"/><Relationship Id="rId5" Type="http://schemas.openxmlformats.org/officeDocument/2006/relationships/slide" Target="slide150.xml"/><Relationship Id="rId10" Type="http://schemas.openxmlformats.org/officeDocument/2006/relationships/slide" Target="slide182.xml"/><Relationship Id="rId4" Type="http://schemas.openxmlformats.org/officeDocument/2006/relationships/hyperlink" Target="&#1052;&#1059;_&#1051;&#1056;4_&#1054;&#1055;_2019.docx" TargetMode="External"/><Relationship Id="rId9" Type="http://schemas.openxmlformats.org/officeDocument/2006/relationships/hyperlink" Target="&#1052;&#1059;_&#1051;&#1056;4_&#1054;&#1055;_2017.docx" TargetMode="External"/></Relationships>
</file>

<file path=ppt/slides/_rels/slide17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slide" Target="slide179.xml"/><Relationship Id="rId4" Type="http://schemas.openxmlformats.org/officeDocument/2006/relationships/slide" Target="slide150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3" Type="http://schemas.openxmlformats.org/officeDocument/2006/relationships/slide" Target="slide58.xml"/><Relationship Id="rId7" Type="http://schemas.openxmlformats.org/officeDocument/2006/relationships/slide" Target="slide5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7.xml"/><Relationship Id="rId5" Type="http://schemas.openxmlformats.org/officeDocument/2006/relationships/slide" Target="slide20.xml"/><Relationship Id="rId10" Type="http://schemas.openxmlformats.org/officeDocument/2006/relationships/slide" Target="slide28.xml"/><Relationship Id="rId4" Type="http://schemas.openxmlformats.org/officeDocument/2006/relationships/slide" Target="slide19.xml"/><Relationship Id="rId9" Type="http://schemas.openxmlformats.org/officeDocument/2006/relationships/slide" Target="slide40.xml"/></Relationships>
</file>

<file path=ppt/slides/_rels/slide18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50.xml"/></Relationships>
</file>

<file path=ppt/slides/_rels/slide18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&#1052;&#1059;_&#1051;&#1056;4_&#1054;&#1055;_2019.docx" TargetMode="External"/><Relationship Id="rId5" Type="http://schemas.openxmlformats.org/officeDocument/2006/relationships/hyperlink" Target="&#1052;&#1059;_&#1051;&#1056;4_&#1054;&#1055;_2019.pdf" TargetMode="External"/><Relationship Id="rId4" Type="http://schemas.openxmlformats.org/officeDocument/2006/relationships/slide" Target="slide150.xml"/></Relationships>
</file>

<file path=ppt/slides/_rels/slide18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50.xml"/></Relationships>
</file>

<file path=ppt/slides/_rels/slide18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&#1052;&#1059;_&#1051;&#1056;4_&#1054;&#1055;_2017.pdf" TargetMode="External"/><Relationship Id="rId4" Type="http://schemas.openxmlformats.org/officeDocument/2006/relationships/slide" Target="slide150.xml"/></Relationships>
</file>

<file path=ppt/slides/_rels/slide18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50.xml"/></Relationships>
</file>

<file path=ppt/slides/_rels/slide18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9.docx" TargetMode="External"/><Relationship Id="rId2" Type="http://schemas.openxmlformats.org/officeDocument/2006/relationships/hyperlink" Target="&#1052;&#1059;_&#1051;&#1056;4_&#1054;&#1055;_2019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slide" Target="slide163.xml"/><Relationship Id="rId4" Type="http://schemas.openxmlformats.org/officeDocument/2006/relationships/slide" Target="slide150.xml"/></Relationships>
</file>

<file path=ppt/slides/_rels/slide186.xml.rels><?xml version="1.0" encoding="UTF-8" standalone="yes"?>
<Relationships xmlns="http://schemas.openxmlformats.org/package/2006/relationships"><Relationship Id="rId8" Type="http://schemas.openxmlformats.org/officeDocument/2006/relationships/slide" Target="slide188.xml"/><Relationship Id="rId13" Type="http://schemas.openxmlformats.org/officeDocument/2006/relationships/slide" Target="slide192.xml"/><Relationship Id="rId18" Type="http://schemas.openxmlformats.org/officeDocument/2006/relationships/slide" Target="slide195.xml"/><Relationship Id="rId3" Type="http://schemas.openxmlformats.org/officeDocument/2006/relationships/hyperlink" Target="&#1052;&#1059;_&#1051;&#1056;5_&#1054;&#1055;_2019.docx" TargetMode="External"/><Relationship Id="rId21" Type="http://schemas.openxmlformats.org/officeDocument/2006/relationships/slide" Target="slide169.xml"/><Relationship Id="rId7" Type="http://schemas.openxmlformats.org/officeDocument/2006/relationships/slide" Target="slide204.xml"/><Relationship Id="rId12" Type="http://schemas.openxmlformats.org/officeDocument/2006/relationships/slide" Target="slide191.xml"/><Relationship Id="rId17" Type="http://schemas.openxmlformats.org/officeDocument/2006/relationships/slide" Target="slide196.xml"/><Relationship Id="rId25" Type="http://schemas.openxmlformats.org/officeDocument/2006/relationships/slide" Target="slide202.xml"/><Relationship Id="rId2" Type="http://schemas.openxmlformats.org/officeDocument/2006/relationships/hyperlink" Target="&#1052;&#1059;_&#1051;&#1056;5_&#1054;&#1055;_2019.pdf" TargetMode="External"/><Relationship Id="rId16" Type="http://schemas.openxmlformats.org/officeDocument/2006/relationships/slide" Target="slide199.xml"/><Relationship Id="rId20" Type="http://schemas.openxmlformats.org/officeDocument/2006/relationships/slide" Target="slide21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87.xml"/><Relationship Id="rId11" Type="http://schemas.openxmlformats.org/officeDocument/2006/relationships/slide" Target="slide194.xml"/><Relationship Id="rId24" Type="http://schemas.openxmlformats.org/officeDocument/2006/relationships/slide" Target="slide201.xml"/><Relationship Id="rId5" Type="http://schemas.openxmlformats.org/officeDocument/2006/relationships/slide" Target="slide43.xml"/><Relationship Id="rId15" Type="http://schemas.openxmlformats.org/officeDocument/2006/relationships/slide" Target="slide198.xml"/><Relationship Id="rId23" Type="http://schemas.openxmlformats.org/officeDocument/2006/relationships/slide" Target="slide203.xml"/><Relationship Id="rId10" Type="http://schemas.openxmlformats.org/officeDocument/2006/relationships/slide" Target="slide189.xml"/><Relationship Id="rId19" Type="http://schemas.openxmlformats.org/officeDocument/2006/relationships/slide" Target="slide206.xml"/><Relationship Id="rId4" Type="http://schemas.openxmlformats.org/officeDocument/2006/relationships/hyperlink" Target="file:///D:\2017_2018\Kaf\&#1054;&#1055;_&#1057;&#1059;&#1062;_2017\2017\&#1051;&#1056;_&#1054;&#1055;\LR5_OP_0\LR5_OP_0.sln" TargetMode="External"/><Relationship Id="rId9" Type="http://schemas.openxmlformats.org/officeDocument/2006/relationships/slide" Target="slide190.xml"/><Relationship Id="rId14" Type="http://schemas.openxmlformats.org/officeDocument/2006/relationships/slide" Target="slide197.xml"/><Relationship Id="rId22" Type="http://schemas.openxmlformats.org/officeDocument/2006/relationships/slide" Target="slide200.xml"/></Relationships>
</file>

<file path=ppt/slides/_rels/slide187.xml.rels><?xml version="1.0" encoding="UTF-8" standalone="yes"?>
<Relationships xmlns="http://schemas.openxmlformats.org/package/2006/relationships"><Relationship Id="rId8" Type="http://schemas.openxmlformats.org/officeDocument/2006/relationships/slide" Target="slide191.xml"/><Relationship Id="rId3" Type="http://schemas.openxmlformats.org/officeDocument/2006/relationships/hyperlink" Target="&#1052;&#1059;_&#1051;&#1056;5_&#1054;&#1055;_2019.pdf" TargetMode="External"/><Relationship Id="rId7" Type="http://schemas.openxmlformats.org/officeDocument/2006/relationships/slide" Target="slide190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89.xml"/><Relationship Id="rId5" Type="http://schemas.openxmlformats.org/officeDocument/2006/relationships/slide" Target="slide188.xml"/><Relationship Id="rId10" Type="http://schemas.openxmlformats.org/officeDocument/2006/relationships/slide" Target="slide192.xml"/><Relationship Id="rId4" Type="http://schemas.openxmlformats.org/officeDocument/2006/relationships/hyperlink" Target="&#1052;&#1059;_&#1051;&#1056;5_&#1054;&#1055;_2019.docx" TargetMode="External"/><Relationship Id="rId9" Type="http://schemas.openxmlformats.org/officeDocument/2006/relationships/slide" Target="slide193.xml"/></Relationships>
</file>

<file path=ppt/slides/_rels/slide1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7" Type="http://schemas.openxmlformats.org/officeDocument/2006/relationships/slide" Target="slide48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3.xml"/><Relationship Id="rId5" Type="http://schemas.openxmlformats.org/officeDocument/2006/relationships/slide" Target="slide72.xml"/><Relationship Id="rId4" Type="http://schemas.openxmlformats.org/officeDocument/2006/relationships/slide" Target="slide58.xml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2.xml.rels><?xml version="1.0" encoding="UTF-8" standalone="yes"?>
<Relationships xmlns="http://schemas.openxmlformats.org/package/2006/relationships"><Relationship Id="rId2" Type="http://schemas.openxmlformats.org/officeDocument/2006/relationships/slide" Target="slide43.xml"/><Relationship Id="rId1" Type="http://schemas.openxmlformats.org/officeDocument/2006/relationships/slideLayout" Target="../slideLayouts/slideLayout1.xml"/></Relationships>
</file>

<file path=ppt/slides/_rels/slide193.xml.rels><?xml version="1.0" encoding="UTF-8" standalone="yes"?>
<Relationships xmlns="http://schemas.openxmlformats.org/package/2006/relationships"><Relationship Id="rId2" Type="http://schemas.openxmlformats.org/officeDocument/2006/relationships/slide" Target="slide45.xml"/><Relationship Id="rId1" Type="http://schemas.openxmlformats.org/officeDocument/2006/relationships/slideLayout" Target="../slideLayouts/slideLayout1.xml"/></Relationships>
</file>

<file path=ppt/slides/_rels/slide194.xml.rels><?xml version="1.0" encoding="UTF-8" standalone="yes"?>
<Relationships xmlns="http://schemas.openxmlformats.org/package/2006/relationships"><Relationship Id="rId2" Type="http://schemas.openxmlformats.org/officeDocument/2006/relationships/slide" Target="slide193.xml"/><Relationship Id="rId1" Type="http://schemas.openxmlformats.org/officeDocument/2006/relationships/slideLayout" Target="../slideLayouts/slideLayout1.xml"/></Relationships>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5_&#1054;&#1055;_2019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hyperlink" Target="&#1052;&#1059;_&#1051;&#1056;5_&#1054;&#1055;_2019.docx" TargetMode="External"/></Relationships>
</file>

<file path=ppt/slides/_rels/slide198.xml.rels><?xml version="1.0" encoding="UTF-8" standalone="yes"?>
<Relationships xmlns="http://schemas.openxmlformats.org/package/2006/relationships"><Relationship Id="rId2" Type="http://schemas.openxmlformats.org/officeDocument/2006/relationships/slide" Target="slide189.xml"/><Relationship Id="rId1" Type="http://schemas.openxmlformats.org/officeDocument/2006/relationships/slideLayout" Target="../slideLayouts/slideLayout1.xml"/></Relationships>
</file>

<file path=ppt/slides/_rels/slide199.xml.rels><?xml version="1.0" encoding="UTF-8" standalone="yes"?>
<Relationships xmlns="http://schemas.openxmlformats.org/package/2006/relationships"><Relationship Id="rId2" Type="http://schemas.openxmlformats.org/officeDocument/2006/relationships/slide" Target="slide19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5.xml"/><Relationship Id="rId7" Type="http://schemas.openxmlformats.org/officeDocument/2006/relationships/slide" Target="slide11.xml"/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8.xml"/><Relationship Id="rId5" Type="http://schemas.openxmlformats.org/officeDocument/2006/relationships/slide" Target="slide13.xml"/><Relationship Id="rId10" Type="http://schemas.openxmlformats.org/officeDocument/2006/relationships/slide" Target="slide54.xml"/><Relationship Id="rId4" Type="http://schemas.openxmlformats.org/officeDocument/2006/relationships/slide" Target="slide10.xml"/><Relationship Id="rId9" Type="http://schemas.openxmlformats.org/officeDocument/2006/relationships/slide" Target="slide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1.xml"/><Relationship Id="rId1" Type="http://schemas.openxmlformats.org/officeDocument/2006/relationships/slideLayout" Target="../slideLayouts/slideLayout1.xml"/></Relationships>
</file>

<file path=ppt/slides/_rels/slide2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4.xml.rels><?xml version="1.0" encoding="UTF-8" standalone="yes"?>
<Relationships xmlns="http://schemas.openxmlformats.org/package/2006/relationships"><Relationship Id="rId2" Type="http://schemas.openxmlformats.org/officeDocument/2006/relationships/slide" Target="slide55.xml"/><Relationship Id="rId1" Type="http://schemas.openxmlformats.org/officeDocument/2006/relationships/slideLayout" Target="../slideLayouts/slideLayout1.xml"/></Relationships>
</file>

<file path=ppt/slides/_rels/slide2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6.xml.rels><?xml version="1.0" encoding="UTF-8" standalone="yes"?>
<Relationships xmlns="http://schemas.openxmlformats.org/package/2006/relationships"><Relationship Id="rId8" Type="http://schemas.openxmlformats.org/officeDocument/2006/relationships/slide" Target="slide207.xml"/><Relationship Id="rId13" Type="http://schemas.openxmlformats.org/officeDocument/2006/relationships/slide" Target="slide211.xml"/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7" Type="http://schemas.openxmlformats.org/officeDocument/2006/relationships/slide" Target="slide16.xml"/><Relationship Id="rId12" Type="http://schemas.openxmlformats.org/officeDocument/2006/relationships/slide" Target="slide196.xm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6" Type="http://schemas.openxmlformats.org/officeDocument/2006/relationships/slide" Target="slide20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86.xml"/><Relationship Id="rId11" Type="http://schemas.openxmlformats.org/officeDocument/2006/relationships/slide" Target="slide209.xm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15" Type="http://schemas.openxmlformats.org/officeDocument/2006/relationships/slide" Target="slide203.xml"/><Relationship Id="rId10" Type="http://schemas.openxmlformats.org/officeDocument/2006/relationships/slide" Target="slide199.xml"/><Relationship Id="rId4" Type="http://schemas.openxmlformats.org/officeDocument/2006/relationships/hyperlink" Target="file:///D:\2017_2018\Kaf\&#1054;&#1055;_&#1057;&#1059;&#1062;_2017\2017\&#1051;&#1050;_PPT\ppt_2016\&#1060;&#1091;&#1085;&#1082;&#1094;&#1080;&#1080;_2%201_ppt.pptx#-1,1,&#1060;&#1091;&#1085;&#1082;&#1094;&#1080;&#1080; (&#1055;&#1088;&#1086;&#1076;&#1086;&#1083;&#1078;&#1077;&#1085;&#1080;&#1077;)" TargetMode="External"/><Relationship Id="rId9" Type="http://schemas.openxmlformats.org/officeDocument/2006/relationships/slide" Target="slide208.xml"/><Relationship Id="rId14" Type="http://schemas.openxmlformats.org/officeDocument/2006/relationships/slide" Target="slide169.xml"/></Relationships>
</file>

<file path=ppt/slides/_rels/slide207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16.xm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file:///D:\2017_2018\Kaf\&#1054;&#1055;_&#1057;&#1059;&#1062;_2017\2017\&#1051;&#1050;_PPT\ppt_2016\&#1060;&#1091;&#1085;&#1082;&#1094;&#1080;&#1080;_2%201_ppt.pptx#-1,1,&#1060;&#1091;&#1085;&#1082;&#1094;&#1080;&#1080; (&#1055;&#1088;&#1086;&#1076;&#1086;&#1083;&#1078;&#1077;&#1085;&#1080;&#1077;)" TargetMode="External"/></Relationships>
</file>

<file path=ppt/slides/_rels/slide208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file:///D:\2017_2018\Kaf\&#1054;&#1055;_&#1057;&#1059;&#1062;_2017\2017\&#1051;&#1050;_PPT\ppt_2016\&#1060;&#1091;&#1085;&#1082;&#1094;&#1080;&#1080;_2%201_ppt.pptx#-1,1,&#1060;&#1091;&#1085;&#1082;&#1094;&#1080;&#1080; (&#1055;&#1088;&#1086;&#1076;&#1086;&#1083;&#1078;&#1077;&#1085;&#1080;&#1077;)" TargetMode="External"/></Relationships>
</file>

<file path=ppt/slides/_rels/slide209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file:///D:\2017_2018\Kaf\&#1054;&#1055;_&#1057;&#1059;&#1062;_2017\2017\&#1051;&#1050;_PPT\ppt_2016\&#1060;&#1091;&#1085;&#1082;&#1094;&#1080;&#1080;_2%201_ppt.pptx#-1,1,&#1060;&#1091;&#1085;&#1082;&#1094;&#1080;&#1080; (&#1055;&#1088;&#1086;&#1076;&#1086;&#1083;&#1078;&#1077;&#1085;&#1080;&#1077;)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3.xml"/></Relationships>
</file>

<file path=ppt/slides/_rels/slide210.xml.rels><?xml version="1.0" encoding="UTF-8" standalone="yes"?>
<Relationships xmlns="http://schemas.openxmlformats.org/package/2006/relationships"><Relationship Id="rId8" Type="http://schemas.openxmlformats.org/officeDocument/2006/relationships/slide" Target="slide212.xml"/><Relationship Id="rId13" Type="http://schemas.openxmlformats.org/officeDocument/2006/relationships/slide" Target="slide218.xml"/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7" Type="http://schemas.openxmlformats.org/officeDocument/2006/relationships/slide" Target="slide211.xml"/><Relationship Id="rId12" Type="http://schemas.openxmlformats.org/officeDocument/2006/relationships/slide" Target="slide216.xm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16.xml"/><Relationship Id="rId11" Type="http://schemas.openxmlformats.org/officeDocument/2006/relationships/slide" Target="slide215.xm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10" Type="http://schemas.openxmlformats.org/officeDocument/2006/relationships/slide" Target="slide214.xml"/><Relationship Id="rId4" Type="http://schemas.openxmlformats.org/officeDocument/2006/relationships/hyperlink" Target="file:///D:\2017_2018\Kaf\&#1054;&#1055;_&#1057;&#1059;&#1062;_2017\2017\&#1051;&#1050;_PPT\ppt_2016\&#1060;&#1091;&#1085;&#1082;&#1094;&#1080;&#1080;_2%201_ppt.pptx#-1,1,&#1060;&#1091;&#1085;&#1082;&#1094;&#1080;&#1080; (&#1055;&#1088;&#1086;&#1076;&#1086;&#1083;&#1078;&#1077;&#1085;&#1080;&#1077;)" TargetMode="External"/><Relationship Id="rId9" Type="http://schemas.openxmlformats.org/officeDocument/2006/relationships/slide" Target="slide213.xml"/></Relationships>
</file>

<file path=ppt/slides/_rels/slide211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/Relationships>
</file>

<file path=ppt/slides/_rels/slide212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/Relationships>
</file>

<file path=ppt/slides/_rels/slide213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/Relationships>
</file>

<file path=ppt/slides/_rels/slide214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/Relationships>
</file>

<file path=ppt/slides/_rels/slide215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/Relationships>
</file>

<file path=ppt/slides/_rels/slide216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slide" Target="slide217.xml"/><Relationship Id="rId4" Type="http://schemas.openxmlformats.org/officeDocument/2006/relationships/slide" Target="slide214.xml"/></Relationships>
</file>

<file path=ppt/slides/_rels/slide217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43.emf"/><Relationship Id="rId5" Type="http://schemas.openxmlformats.org/officeDocument/2006/relationships/oleObject" Target="../embeddings/oleObject35.bin"/><Relationship Id="rId4" Type="http://schemas.openxmlformats.org/officeDocument/2006/relationships/hyperlink" Target="file:///D:\2017_2018\Kaf\&#1054;&#1055;_&#1057;&#1059;&#1062;_2017\2017\&#1051;&#1050;_PPT\&#1052;&#1059;_&#1051;&#1056;5_&#1054;&#1055;_2017.docx" TargetMode="External"/></Relationships>
</file>

<file path=ppt/slides/_rels/slide218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2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slide" Target="slide196.xml"/><Relationship Id="rId4" Type="http://schemas.openxmlformats.org/officeDocument/2006/relationships/slide" Target="slide16.xml"/></Relationships>
</file>

<file path=ppt/slides/_rels/slide219.xml.rels><?xml version="1.0" encoding="UTF-8" standalone="yes"?>
<Relationships xmlns="http://schemas.openxmlformats.org/package/2006/relationships"><Relationship Id="rId8" Type="http://schemas.openxmlformats.org/officeDocument/2006/relationships/slide" Target="slide221.xml"/><Relationship Id="rId13" Type="http://schemas.openxmlformats.org/officeDocument/2006/relationships/slide" Target="slide229.xml"/><Relationship Id="rId18" Type="http://schemas.openxmlformats.org/officeDocument/2006/relationships/slide" Target="slide247.xml"/><Relationship Id="rId3" Type="http://schemas.openxmlformats.org/officeDocument/2006/relationships/hyperlink" Target="&#1052;&#1059;_&#1051;&#1056;6_&#1054;&#1055;_2019.docx" TargetMode="External"/><Relationship Id="rId21" Type="http://schemas.openxmlformats.org/officeDocument/2006/relationships/slide" Target="slide237.xml"/><Relationship Id="rId7" Type="http://schemas.openxmlformats.org/officeDocument/2006/relationships/slide" Target="slide46.xml"/><Relationship Id="rId12" Type="http://schemas.openxmlformats.org/officeDocument/2006/relationships/slide" Target="slide227.xml"/><Relationship Id="rId17" Type="http://schemas.openxmlformats.org/officeDocument/2006/relationships/slide" Target="slide230.xml"/><Relationship Id="rId25" Type="http://schemas.openxmlformats.org/officeDocument/2006/relationships/slide" Target="slide235.xml"/><Relationship Id="rId2" Type="http://schemas.openxmlformats.org/officeDocument/2006/relationships/hyperlink" Target="&#1052;&#1059;_&#1051;&#1056;6_&#1054;&#1055;_2019.pdf" TargetMode="External"/><Relationship Id="rId16" Type="http://schemas.openxmlformats.org/officeDocument/2006/relationships/slide" Target="slide232.xml"/><Relationship Id="rId20" Type="http://schemas.openxmlformats.org/officeDocument/2006/relationships/slide" Target="slide23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20.xml"/><Relationship Id="rId11" Type="http://schemas.openxmlformats.org/officeDocument/2006/relationships/slide" Target="slide225.xml"/><Relationship Id="rId24" Type="http://schemas.openxmlformats.org/officeDocument/2006/relationships/slide" Target="slide236.xml"/><Relationship Id="rId5" Type="http://schemas.openxmlformats.org/officeDocument/2006/relationships/hyperlink" Target="file:///D:\2017_2018\Kaf\&#1054;&#1055;_&#1057;&#1059;&#1062;_2017\2017\&#1051;&#1056;_&#1054;&#1055;\LR6_OP_0\LR6_OP_0.sln" TargetMode="External"/><Relationship Id="rId15" Type="http://schemas.openxmlformats.org/officeDocument/2006/relationships/slide" Target="slide231.xml"/><Relationship Id="rId23" Type="http://schemas.openxmlformats.org/officeDocument/2006/relationships/slide" Target="slide248.xml"/><Relationship Id="rId10" Type="http://schemas.openxmlformats.org/officeDocument/2006/relationships/slide" Target="slide224.xml"/><Relationship Id="rId19" Type="http://schemas.openxmlformats.org/officeDocument/2006/relationships/slide" Target="slide233.xml"/><Relationship Id="rId4" Type="http://schemas.openxmlformats.org/officeDocument/2006/relationships/hyperlink" Target="file:///D:\2017_2018\Kaf\&#1054;&#1055;_&#1057;&#1059;&#1062;_2017\2017\&#1051;&#1056;_&#1054;&#1055;\LR5_OP_0\LR5_OP_0.sln" TargetMode="External"/><Relationship Id="rId9" Type="http://schemas.openxmlformats.org/officeDocument/2006/relationships/slide" Target="slide222.xml"/><Relationship Id="rId14" Type="http://schemas.openxmlformats.org/officeDocument/2006/relationships/slide" Target="slide228.xml"/><Relationship Id="rId22" Type="http://schemas.openxmlformats.org/officeDocument/2006/relationships/slide" Target="slide23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2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7" Type="http://schemas.openxmlformats.org/officeDocument/2006/relationships/slide" Target="slide46.xm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2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2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2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2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26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pdf" TargetMode="External"/><Relationship Id="rId7" Type="http://schemas.openxmlformats.org/officeDocument/2006/relationships/hyperlink" Target="file:///D:\2017_2018\Kaf\&#1054;&#1055;_&#1057;&#1059;&#1062;_2017\2017\&#1051;&#1056;_&#1054;&#1055;\LR6_OP_0\LR6_OP_0.sln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5_OP_0\LR5_OP_0.sln" TargetMode="External"/><Relationship Id="rId5" Type="http://schemas.openxmlformats.org/officeDocument/2006/relationships/hyperlink" Target="ppt_2016/&#1057;&#1090;&#1088;&#1091;&#1082;&#1090;&#1091;&#1088;&#1099;_2%201.pptx" TargetMode="External"/><Relationship Id="rId4" Type="http://schemas.openxmlformats.org/officeDocument/2006/relationships/hyperlink" Target="&#1052;&#1059;_&#1051;&#1056;6_&#1054;&#1055;_2017.docx" TargetMode="External"/></Relationships>
</file>

<file path=ppt/slides/_rels/slide22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7" Type="http://schemas.openxmlformats.org/officeDocument/2006/relationships/slide" Target="slide47.xm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28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2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7" Type="http://schemas.openxmlformats.org/officeDocument/2006/relationships/slide" Target="slide227.xm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3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7" Type="http://schemas.openxmlformats.org/officeDocument/2006/relationships/slide" Target="slide228.xm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3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7" Type="http://schemas.openxmlformats.org/officeDocument/2006/relationships/slide" Target="slide228.xm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3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3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7" Type="http://schemas.openxmlformats.org/officeDocument/2006/relationships/slide" Target="slide58.xm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3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36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3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9.docx" TargetMode="External"/><Relationship Id="rId2" Type="http://schemas.openxmlformats.org/officeDocument/2006/relationships/hyperlink" Target="&#1052;&#1059;_&#1051;&#1056;6_&#1054;&#1055;_2019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file:///D:\2017_2018\Kaf\&#1054;&#1055;_&#1057;&#1059;&#1062;_2017\2017\&#1051;&#1056;_&#1054;&#1055;\LR6_OP_0\LR6_OP_0.sln" TargetMode="External"/><Relationship Id="rId4" Type="http://schemas.openxmlformats.org/officeDocument/2006/relationships/hyperlink" Target="file:///D:\2017_2018\Kaf\&#1054;&#1055;_&#1057;&#1059;&#1062;_2017\2017\&#1051;&#1056;_&#1054;&#1055;\LR5_OP_0\LR5_OP_0.sln" TargetMode="External"/></Relationships>
</file>

<file path=ppt/slides/_rels/slide238.xml.rels><?xml version="1.0" encoding="UTF-8" standalone="yes"?>
<Relationships xmlns="http://schemas.openxmlformats.org/package/2006/relationships"><Relationship Id="rId8" Type="http://schemas.openxmlformats.org/officeDocument/2006/relationships/slide" Target="slide240.xml"/><Relationship Id="rId13" Type="http://schemas.openxmlformats.org/officeDocument/2006/relationships/slide" Target="slide245.xml"/><Relationship Id="rId3" Type="http://schemas.openxmlformats.org/officeDocument/2006/relationships/hyperlink" Target="&#1052;&#1059;_&#1051;&#1056;6_&#1054;&#1055;_2017.docx" TargetMode="External"/><Relationship Id="rId7" Type="http://schemas.openxmlformats.org/officeDocument/2006/relationships/slide" Target="slide239.xml"/><Relationship Id="rId12" Type="http://schemas.openxmlformats.org/officeDocument/2006/relationships/slide" Target="slide244.xm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11" Type="http://schemas.openxmlformats.org/officeDocument/2006/relationships/slide" Target="slide243.xm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15" Type="http://schemas.openxmlformats.org/officeDocument/2006/relationships/slide" Target="slide247.xml"/><Relationship Id="rId10" Type="http://schemas.openxmlformats.org/officeDocument/2006/relationships/slide" Target="slide242.xml"/><Relationship Id="rId4" Type="http://schemas.openxmlformats.org/officeDocument/2006/relationships/hyperlink" Target="ppt_2016/&#1057;&#1090;&#1088;&#1091;&#1082;&#1090;&#1091;&#1088;&#1099;_2%201.pptx" TargetMode="External"/><Relationship Id="rId9" Type="http://schemas.openxmlformats.org/officeDocument/2006/relationships/slide" Target="slide241.xml"/><Relationship Id="rId14" Type="http://schemas.openxmlformats.org/officeDocument/2006/relationships/slide" Target="slide246.xml"/></Relationships>
</file>

<file path=ppt/slides/_rels/slide23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4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4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4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4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4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4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46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7" Type="http://schemas.openxmlformats.org/officeDocument/2006/relationships/slide" Target="slide233.xm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4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2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9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13" Type="http://schemas.openxmlformats.org/officeDocument/2006/relationships/slide" Target="slide266.xml"/><Relationship Id="rId18" Type="http://schemas.openxmlformats.org/officeDocument/2006/relationships/slide" Target="slide275.xml"/><Relationship Id="rId3" Type="http://schemas.openxmlformats.org/officeDocument/2006/relationships/hyperlink" Target="&#1052;&#1059;_&#1051;&#1056;7_&#1054;&#1055;_2019.docx" TargetMode="External"/><Relationship Id="rId21" Type="http://schemas.openxmlformats.org/officeDocument/2006/relationships/slide" Target="slide257.xml"/><Relationship Id="rId7" Type="http://schemas.openxmlformats.org/officeDocument/2006/relationships/slide" Target="slide269.xml"/><Relationship Id="rId12" Type="http://schemas.openxmlformats.org/officeDocument/2006/relationships/slide" Target="slide267.xml"/><Relationship Id="rId17" Type="http://schemas.openxmlformats.org/officeDocument/2006/relationships/slide" Target="slide274.xml"/><Relationship Id="rId25" Type="http://schemas.openxmlformats.org/officeDocument/2006/relationships/slide" Target="slide276.xml"/><Relationship Id="rId2" Type="http://schemas.openxmlformats.org/officeDocument/2006/relationships/hyperlink" Target="&#1052;&#1059;_&#1051;&#1056;7_&#1054;&#1055;_2019.pdf" TargetMode="External"/><Relationship Id="rId16" Type="http://schemas.openxmlformats.org/officeDocument/2006/relationships/slide" Target="slide268.xml"/><Relationship Id="rId20" Type="http://schemas.openxmlformats.org/officeDocument/2006/relationships/slide" Target="slide27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50.xml"/><Relationship Id="rId11" Type="http://schemas.openxmlformats.org/officeDocument/2006/relationships/slide" Target="slide255.xml"/><Relationship Id="rId24" Type="http://schemas.openxmlformats.org/officeDocument/2006/relationships/slide" Target="slide278.xml"/><Relationship Id="rId5" Type="http://schemas.openxmlformats.org/officeDocument/2006/relationships/hyperlink" Target="file:///D:\2017_2018\Kaf\&#1054;&#1055;_&#1057;&#1059;&#1062;_2017\2017\&#1051;&#1056;_&#1054;&#1055;\LR7_OP_0\LR7_OP_0.sln" TargetMode="External"/><Relationship Id="rId15" Type="http://schemas.openxmlformats.org/officeDocument/2006/relationships/slide" Target="slide264.xml"/><Relationship Id="rId23" Type="http://schemas.openxmlformats.org/officeDocument/2006/relationships/slide" Target="slide277.xml"/><Relationship Id="rId10" Type="http://schemas.openxmlformats.org/officeDocument/2006/relationships/slide" Target="slide256.xml"/><Relationship Id="rId19" Type="http://schemas.openxmlformats.org/officeDocument/2006/relationships/slide" Target="slide261.xml"/><Relationship Id="rId4" Type="http://schemas.openxmlformats.org/officeDocument/2006/relationships/hyperlink" Target="file:///D:\2017_2018\Kaf\&#1054;&#1055;_&#1057;&#1059;&#1062;_2017\2017\&#1051;&#1056;_&#1054;&#1055;\LR5_OP_0\LR5_OP_0.sln" TargetMode="External"/><Relationship Id="rId9" Type="http://schemas.openxmlformats.org/officeDocument/2006/relationships/slide" Target="slide252.xml"/><Relationship Id="rId14" Type="http://schemas.openxmlformats.org/officeDocument/2006/relationships/slide" Target="slide263.xml"/><Relationship Id="rId22" Type="http://schemas.openxmlformats.org/officeDocument/2006/relationships/slide" Target="slide27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0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slide" Target="slide58.xml"/><Relationship Id="rId1" Type="http://schemas.openxmlformats.org/officeDocument/2006/relationships/slideLayout" Target="../slideLayouts/slideLayout1.xml"/></Relationships>
</file>

<file path=ppt/slides/_rels/slide2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2.xml.rels><?xml version="1.0" encoding="UTF-8" standalone="yes"?>
<Relationships xmlns="http://schemas.openxmlformats.org/package/2006/relationships"><Relationship Id="rId2" Type="http://schemas.openxmlformats.org/officeDocument/2006/relationships/slide" Target="slide255.xml"/><Relationship Id="rId1" Type="http://schemas.openxmlformats.org/officeDocument/2006/relationships/slideLayout" Target="../slideLayouts/slideLayout1.xml"/></Relationships>
</file>

<file path=ppt/slides/_rels/slide253.xml.rels><?xml version="1.0" encoding="UTF-8" standalone="yes"?>
<Relationships xmlns="http://schemas.openxmlformats.org/package/2006/relationships"><Relationship Id="rId2" Type="http://schemas.openxmlformats.org/officeDocument/2006/relationships/slide" Target="slide254.xml"/><Relationship Id="rId1" Type="http://schemas.openxmlformats.org/officeDocument/2006/relationships/slideLayout" Target="../slideLayouts/slideLayout2.xml"/></Relationships>
</file>

<file path=ppt/slides/_rels/slide2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7.xml.rels><?xml version="1.0" encoding="UTF-8" standalone="yes"?>
<Relationships xmlns="http://schemas.openxmlformats.org/package/2006/relationships"><Relationship Id="rId3" Type="http://schemas.openxmlformats.org/officeDocument/2006/relationships/slide" Target="slide259.xml"/><Relationship Id="rId2" Type="http://schemas.openxmlformats.org/officeDocument/2006/relationships/slide" Target="slide258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60.xml"/></Relationships>
</file>

<file path=ppt/slides/_rels/slide2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2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58.xml"/><Relationship Id="rId1" Type="http://schemas.openxmlformats.org/officeDocument/2006/relationships/slideLayout" Target="../slideLayouts/slideLayout1.xml"/></Relationships>
</file>

<file path=ppt/slides/_rels/slide2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261.xml.rels><?xml version="1.0" encoding="UTF-8" standalone="yes"?>
<Relationships xmlns="http://schemas.openxmlformats.org/package/2006/relationships"><Relationship Id="rId3" Type="http://schemas.openxmlformats.org/officeDocument/2006/relationships/slide" Target="slide262.xml"/><Relationship Id="rId2" Type="http://schemas.openxmlformats.org/officeDocument/2006/relationships/slide" Target="slide265.xml"/><Relationship Id="rId1" Type="http://schemas.openxmlformats.org/officeDocument/2006/relationships/slideLayout" Target="../slideLayouts/slideLayout1.xml"/></Relationships>
</file>

<file path=ppt/slides/_rels/slide262.xml.rels><?xml version="1.0" encoding="UTF-8" standalone="yes"?>
<Relationships xmlns="http://schemas.openxmlformats.org/package/2006/relationships"><Relationship Id="rId2" Type="http://schemas.openxmlformats.org/officeDocument/2006/relationships/slide" Target="slide261.xml"/><Relationship Id="rId1" Type="http://schemas.openxmlformats.org/officeDocument/2006/relationships/slideLayout" Target="../slideLayouts/slideLayout1.xml"/></Relationships>
</file>

<file path=ppt/slides/_rels/slide263.xml.rels><?xml version="1.0" encoding="UTF-8" standalone="yes"?>
<Relationships xmlns="http://schemas.openxmlformats.org/package/2006/relationships"><Relationship Id="rId3" Type="http://schemas.openxmlformats.org/officeDocument/2006/relationships/slide" Target="slide276.xml"/><Relationship Id="rId2" Type="http://schemas.openxmlformats.org/officeDocument/2006/relationships/slide" Target="slide264.xml"/><Relationship Id="rId1" Type="http://schemas.openxmlformats.org/officeDocument/2006/relationships/slideLayout" Target="../slideLayouts/slideLayout1.xml"/></Relationships>
</file>

<file path=ppt/slides/_rels/slide264.xml.rels><?xml version="1.0" encoding="UTF-8" standalone="yes"?>
<Relationships xmlns="http://schemas.openxmlformats.org/package/2006/relationships"><Relationship Id="rId3" Type="http://schemas.openxmlformats.org/officeDocument/2006/relationships/slide" Target="slide276.xml"/><Relationship Id="rId2" Type="http://schemas.openxmlformats.org/officeDocument/2006/relationships/slide" Target="slide266.xml"/><Relationship Id="rId1" Type="http://schemas.openxmlformats.org/officeDocument/2006/relationships/slideLayout" Target="../slideLayouts/slideLayout1.xml"/></Relationships>
</file>

<file path=ppt/slides/_rels/slide26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7_&#1054;&#1055;_2017.docx" TargetMode="External"/><Relationship Id="rId2" Type="http://schemas.openxmlformats.org/officeDocument/2006/relationships/hyperlink" Target="&#1052;&#1059;_&#1051;&#1056;7_&#1054;&#1055;_2017.pdf" TargetMode="External"/><Relationship Id="rId1" Type="http://schemas.openxmlformats.org/officeDocument/2006/relationships/slideLayout" Target="../slideLayouts/slideLayout1.xml"/></Relationships>
</file>

<file path=ppt/slides/_rels/slide2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7.xml.rels><?xml version="1.0" encoding="UTF-8" standalone="yes"?>
<Relationships xmlns="http://schemas.openxmlformats.org/package/2006/relationships"><Relationship Id="rId2" Type="http://schemas.openxmlformats.org/officeDocument/2006/relationships/slide" Target="slide266.xml"/><Relationship Id="rId1" Type="http://schemas.openxmlformats.org/officeDocument/2006/relationships/slideLayout" Target="../slideLayouts/slideLayout1.xml"/></Relationships>
</file>

<file path=ppt/slides/_rels/slide268.xml.rels><?xml version="1.0" encoding="UTF-8" standalone="yes"?>
<Relationships xmlns="http://schemas.openxmlformats.org/package/2006/relationships"><Relationship Id="rId3" Type="http://schemas.openxmlformats.org/officeDocument/2006/relationships/slide" Target="slide264.xml"/><Relationship Id="rId2" Type="http://schemas.openxmlformats.org/officeDocument/2006/relationships/slide" Target="slide27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76.xml"/><Relationship Id="rId5" Type="http://schemas.openxmlformats.org/officeDocument/2006/relationships/slide" Target="slide272.xml"/><Relationship Id="rId4" Type="http://schemas.openxmlformats.org/officeDocument/2006/relationships/slide" Target="slide269.xml"/></Relationships>
</file>

<file path=ppt/slides/_rels/slide269.xml.rels><?xml version="1.0" encoding="UTF-8" standalone="yes"?>
<Relationships xmlns="http://schemas.openxmlformats.org/package/2006/relationships"><Relationship Id="rId3" Type="http://schemas.openxmlformats.org/officeDocument/2006/relationships/slide" Target="slide271.xml"/><Relationship Id="rId2" Type="http://schemas.openxmlformats.org/officeDocument/2006/relationships/slide" Target="slide270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7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7.xml.rels><?xml version="1.0" encoding="UTF-8" standalone="yes"?>
<Relationships xmlns="http://schemas.openxmlformats.org/package/2006/relationships"><Relationship Id="rId8" Type="http://schemas.openxmlformats.org/officeDocument/2006/relationships/hyperlink" Target="&#1052;&#1059;_&#1051;&#1056;7_&#1054;&#1055;_2017.docx" TargetMode="External"/><Relationship Id="rId3" Type="http://schemas.openxmlformats.org/officeDocument/2006/relationships/hyperlink" Target="&#1052;&#1059;_&#1051;&#1056;7_&#1054;&#1055;_2019.docx" TargetMode="External"/><Relationship Id="rId7" Type="http://schemas.openxmlformats.org/officeDocument/2006/relationships/slide" Target="slide249.xml"/><Relationship Id="rId12" Type="http://schemas.openxmlformats.org/officeDocument/2006/relationships/slide" Target="slide278.xml"/><Relationship Id="rId2" Type="http://schemas.openxmlformats.org/officeDocument/2006/relationships/hyperlink" Target="&#1052;&#1059;_&#1051;&#1056;7_&#1054;&#1055;_2019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7_OP_0\LR7_OP_0.sln" TargetMode="External"/><Relationship Id="rId11" Type="http://schemas.openxmlformats.org/officeDocument/2006/relationships/slide" Target="slide273.xm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10" Type="http://schemas.openxmlformats.org/officeDocument/2006/relationships/slide" Target="slide257.xml"/><Relationship Id="rId4" Type="http://schemas.openxmlformats.org/officeDocument/2006/relationships/hyperlink" Target="file:///D:\2017_2018\Kaf\&#1054;&#1055;_&#1057;&#1059;&#1062;_2017\2017\&#1051;&#1050;_PPT\ppt_2016\&#1060;&#1072;&#1081;&#1083;&#1099;_2_1_ppt.pptx#-1,1,&#1060;&#1072;&#1081;&#1083;&#1099; &#1080; &#1088;&#1072;&#1073;&#1086;&#1090;&#1072; &#1089; &#1085;&#1080;&#1084;&#1080; &#1074; &#1057;&#1048;" TargetMode="External"/><Relationship Id="rId9" Type="http://schemas.openxmlformats.org/officeDocument/2006/relationships/slide" Target="slide274.xml"/></Relationships>
</file>

<file path=ppt/slides/_rels/slide278.xml.rels><?xml version="1.0" encoding="UTF-8" standalone="yes"?>
<Relationships xmlns="http://schemas.openxmlformats.org/package/2006/relationships"><Relationship Id="rId8" Type="http://schemas.openxmlformats.org/officeDocument/2006/relationships/slide" Target="slide280.xml"/><Relationship Id="rId13" Type="http://schemas.openxmlformats.org/officeDocument/2006/relationships/slide" Target="slide284.xml"/><Relationship Id="rId18" Type="http://schemas.openxmlformats.org/officeDocument/2006/relationships/slide" Target="slide308.xml"/><Relationship Id="rId3" Type="http://schemas.openxmlformats.org/officeDocument/2006/relationships/hyperlink" Target="&#1052;&#1059;_&#1051;&#1056;7_&#1054;&#1055;_2019.docx" TargetMode="External"/><Relationship Id="rId21" Type="http://schemas.openxmlformats.org/officeDocument/2006/relationships/slide" Target="slide285.xml"/><Relationship Id="rId7" Type="http://schemas.openxmlformats.org/officeDocument/2006/relationships/slide" Target="slide249.xml"/><Relationship Id="rId12" Type="http://schemas.openxmlformats.org/officeDocument/2006/relationships/slide" Target="slide283.xml"/><Relationship Id="rId17" Type="http://schemas.openxmlformats.org/officeDocument/2006/relationships/slide" Target="slide307.xml"/><Relationship Id="rId2" Type="http://schemas.openxmlformats.org/officeDocument/2006/relationships/hyperlink" Target="&#1052;&#1059;_&#1051;&#1056;7_&#1054;&#1055;_2019.pdf" TargetMode="External"/><Relationship Id="rId16" Type="http://schemas.openxmlformats.org/officeDocument/2006/relationships/slide" Target="slide306.xml"/><Relationship Id="rId20" Type="http://schemas.openxmlformats.org/officeDocument/2006/relationships/slide" Target="slide243.xm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7_OP_0\LR7_OP_0.sln" TargetMode="External"/><Relationship Id="rId11" Type="http://schemas.openxmlformats.org/officeDocument/2006/relationships/slide" Target="slide282.xm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15" Type="http://schemas.openxmlformats.org/officeDocument/2006/relationships/slide" Target="slide305.xml"/><Relationship Id="rId10" Type="http://schemas.openxmlformats.org/officeDocument/2006/relationships/slide" Target="slide279.xml"/><Relationship Id="rId19" Type="http://schemas.openxmlformats.org/officeDocument/2006/relationships/slide" Target="slide309.xml"/><Relationship Id="rId4" Type="http://schemas.openxmlformats.org/officeDocument/2006/relationships/hyperlink" Target="file:///D:\2017_2018\Kaf\&#1054;&#1055;_&#1057;&#1059;&#1062;_2017\2017\&#1051;&#1050;_PPT\ppt_2016\&#1060;&#1072;&#1081;&#1083;&#1099;_2_1_ppt.pptx#-1,1,&#1060;&#1072;&#1081;&#1083;&#1099; &#1080; &#1088;&#1072;&#1073;&#1086;&#1090;&#1072; &#1089; &#1085;&#1080;&#1084;&#1080; &#1074; &#1057;&#1048;" TargetMode="External"/><Relationship Id="rId9" Type="http://schemas.openxmlformats.org/officeDocument/2006/relationships/slide" Target="slide281.xml"/><Relationship Id="rId14" Type="http://schemas.openxmlformats.org/officeDocument/2006/relationships/slide" Target="slide241.xml"/></Relationships>
</file>

<file path=ppt/slides/_rels/slide2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8.xml.rels><?xml version="1.0" encoding="UTF-8" standalone="yes"?>
<Relationships xmlns="http://schemas.openxmlformats.org/package/2006/relationships"><Relationship Id="rId8" Type="http://schemas.openxmlformats.org/officeDocument/2006/relationships/slide" Target="slide289.xml"/><Relationship Id="rId13" Type="http://schemas.openxmlformats.org/officeDocument/2006/relationships/slide" Target="slide293.xml"/><Relationship Id="rId18" Type="http://schemas.openxmlformats.org/officeDocument/2006/relationships/slide" Target="slide304.xml"/><Relationship Id="rId3" Type="http://schemas.openxmlformats.org/officeDocument/2006/relationships/hyperlink" Target="&#1052;&#1059;_&#1051;&#1056;8_&#1054;&#1055;_2019.docx" TargetMode="External"/><Relationship Id="rId7" Type="http://schemas.openxmlformats.org/officeDocument/2006/relationships/hyperlink" Target="file:///D:\2017_2018\Kaf\&#1054;&#1055;_&#1057;&#1059;&#1062;_2017\2017\&#1051;&#1056;_&#1054;&#1055;\LR8_OP_0\LR8_OP_0.sln" TargetMode="External"/><Relationship Id="rId12" Type="http://schemas.openxmlformats.org/officeDocument/2006/relationships/slide" Target="slide297.xml"/><Relationship Id="rId17" Type="http://schemas.openxmlformats.org/officeDocument/2006/relationships/slide" Target="slide303.xml"/><Relationship Id="rId2" Type="http://schemas.openxmlformats.org/officeDocument/2006/relationships/hyperlink" Target="&#1052;&#1059;_&#1051;&#1056;8_&#1054;&#1055;_2019.pdf" TargetMode="External"/><Relationship Id="rId16" Type="http://schemas.openxmlformats.org/officeDocument/2006/relationships/slide" Target="slide29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01.xml"/><Relationship Id="rId11" Type="http://schemas.openxmlformats.org/officeDocument/2006/relationships/slide" Target="slide295.xml"/><Relationship Id="rId5" Type="http://schemas.openxmlformats.org/officeDocument/2006/relationships/slide" Target="slide300.xml"/><Relationship Id="rId15" Type="http://schemas.openxmlformats.org/officeDocument/2006/relationships/slide" Target="slide292.xml"/><Relationship Id="rId10" Type="http://schemas.openxmlformats.org/officeDocument/2006/relationships/slide" Target="slide291.xml"/><Relationship Id="rId4" Type="http://schemas.openxmlformats.org/officeDocument/2006/relationships/slide" Target="slide296.xml"/><Relationship Id="rId9" Type="http://schemas.openxmlformats.org/officeDocument/2006/relationships/slide" Target="slide302.xml"/><Relationship Id="rId14" Type="http://schemas.openxmlformats.org/officeDocument/2006/relationships/slide" Target="slide294.xml"/></Relationships>
</file>

<file path=ppt/slides/_rels/slide289.xml.rels><?xml version="1.0" encoding="UTF-8" standalone="yes"?>
<Relationships xmlns="http://schemas.openxmlformats.org/package/2006/relationships"><Relationship Id="rId3" Type="http://schemas.openxmlformats.org/officeDocument/2006/relationships/slide" Target="slide29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47.emf"/><Relationship Id="rId4" Type="http://schemas.openxmlformats.org/officeDocument/2006/relationships/oleObject" Target="../embeddings/oleObject36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slide" Target="slide43.xml"/><Relationship Id="rId3" Type="http://schemas.openxmlformats.org/officeDocument/2006/relationships/slide" Target="slide21.xml"/><Relationship Id="rId7" Type="http://schemas.openxmlformats.org/officeDocument/2006/relationships/slide" Target="slide46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3.xml"/><Relationship Id="rId5" Type="http://schemas.openxmlformats.org/officeDocument/2006/relationships/slide" Target="slide26.xml"/><Relationship Id="rId4" Type="http://schemas.openxmlformats.org/officeDocument/2006/relationships/slide" Target="slide34.xml"/></Relationships>
</file>

<file path=ppt/slides/_rels/slide2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29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49.emf"/></Relationships>
</file>

<file path=ppt/slides/_rels/slide2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294.xml.rels><?xml version="1.0" encoding="UTF-8" standalone="yes"?>
<Relationships xmlns="http://schemas.openxmlformats.org/package/2006/relationships"><Relationship Id="rId2" Type="http://schemas.openxmlformats.org/officeDocument/2006/relationships/slide" Target="slide297.xml"/><Relationship Id="rId1" Type="http://schemas.openxmlformats.org/officeDocument/2006/relationships/slideLayout" Target="../slideLayouts/slideLayout1.xml"/></Relationships>
</file>

<file path=ppt/slides/_rels/slide29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9.vml"/><Relationship Id="rId4" Type="http://schemas.openxmlformats.org/officeDocument/2006/relationships/image" Target="../media/image51.emf"/></Relationships>
</file>

<file path=ppt/slides/_rels/slide296.xml.rels><?xml version="1.0" encoding="UTF-8" standalone="yes"?>
<Relationships xmlns="http://schemas.openxmlformats.org/package/2006/relationships"><Relationship Id="rId2" Type="http://schemas.openxmlformats.org/officeDocument/2006/relationships/slide" Target="slide295.xml"/><Relationship Id="rId1" Type="http://schemas.openxmlformats.org/officeDocument/2006/relationships/slideLayout" Target="../slideLayouts/slideLayout1.xml"/></Relationships>
</file>

<file path=ppt/slides/_rels/slide29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8_&#1054;&#1055;_2017.pdf" TargetMode="External"/><Relationship Id="rId7" Type="http://schemas.openxmlformats.org/officeDocument/2006/relationships/image" Target="../media/image5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39.bin"/><Relationship Id="rId5" Type="http://schemas.openxmlformats.org/officeDocument/2006/relationships/slide" Target="slide299.xml"/><Relationship Id="rId4" Type="http://schemas.openxmlformats.org/officeDocument/2006/relationships/hyperlink" Target="&#1052;&#1059;_&#1051;&#1056;8_&#1054;&#1055;_2017.docx" TargetMode="External"/></Relationships>
</file>

<file path=ppt/slides/_rels/slide298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8_&#1054;&#1055;_2017.docx" TargetMode="External"/><Relationship Id="rId2" Type="http://schemas.openxmlformats.org/officeDocument/2006/relationships/hyperlink" Target="&#1052;&#1059;_&#1051;&#1056;8_&#1054;&#1055;_2017.pdf" TargetMode="External"/><Relationship Id="rId1" Type="http://schemas.openxmlformats.org/officeDocument/2006/relationships/slideLayout" Target="../slideLayouts/slideLayout1.xml"/></Relationships>
</file>

<file path=ppt/slides/_rels/slide29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8_&#1054;&#1055;_2017.pdf" TargetMode="External"/><Relationship Id="rId7" Type="http://schemas.openxmlformats.org/officeDocument/2006/relationships/image" Target="../media/image53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40.bin"/><Relationship Id="rId5" Type="http://schemas.openxmlformats.org/officeDocument/2006/relationships/slide" Target="slide297.xml"/><Relationship Id="rId4" Type="http://schemas.openxmlformats.org/officeDocument/2006/relationships/hyperlink" Target="&#1052;&#1059;_&#1051;&#1056;8_&#1054;&#1055;_2017.docx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5.xml"/><Relationship Id="rId13" Type="http://schemas.openxmlformats.org/officeDocument/2006/relationships/slide" Target="slide325.xml"/><Relationship Id="rId3" Type="http://schemas.openxmlformats.org/officeDocument/2006/relationships/slide" Target="slide2.xml"/><Relationship Id="rId7" Type="http://schemas.openxmlformats.org/officeDocument/2006/relationships/slide" Target="slide11.xml"/><Relationship Id="rId12" Type="http://schemas.openxmlformats.org/officeDocument/2006/relationships/slide" Target="slide312.xml"/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3.xml"/><Relationship Id="rId11" Type="http://schemas.openxmlformats.org/officeDocument/2006/relationships/slide" Target="slide7.xml"/><Relationship Id="rId5" Type="http://schemas.openxmlformats.org/officeDocument/2006/relationships/slide" Target="slide17.xml"/><Relationship Id="rId15" Type="http://schemas.openxmlformats.org/officeDocument/2006/relationships/slide" Target="slide322.xml"/><Relationship Id="rId10" Type="http://schemas.openxmlformats.org/officeDocument/2006/relationships/slide" Target="slide6.xml"/><Relationship Id="rId4" Type="http://schemas.openxmlformats.org/officeDocument/2006/relationships/slide" Target="slide10.xml"/><Relationship Id="rId9" Type="http://schemas.openxmlformats.org/officeDocument/2006/relationships/slide" Target="slide36.xml"/><Relationship Id="rId14" Type="http://schemas.openxmlformats.org/officeDocument/2006/relationships/slide" Target="slide32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1.xml"/></Relationships>
</file>

<file path=ppt/slides/_rels/slide300.xml.rels><?xml version="1.0" encoding="UTF-8" standalone="yes"?>
<Relationships xmlns="http://schemas.openxmlformats.org/package/2006/relationships"><Relationship Id="rId8" Type="http://schemas.openxmlformats.org/officeDocument/2006/relationships/hyperlink" Target="file:///D:\2017_2018\Kaf\&#1054;&#1055;_&#1057;&#1059;&#1062;_2017\2017\&#1051;&#1056;_&#1054;&#1055;\LR8_OP_0\LR8_OP_0.sln" TargetMode="External"/><Relationship Id="rId3" Type="http://schemas.openxmlformats.org/officeDocument/2006/relationships/hyperlink" Target="&#1052;&#1059;_&#1051;&#1056;8_&#1054;&#1055;_2017.pdf" TargetMode="External"/><Relationship Id="rId7" Type="http://schemas.openxmlformats.org/officeDocument/2006/relationships/slide" Target="slide301.xml"/><Relationship Id="rId2" Type="http://schemas.openxmlformats.org/officeDocument/2006/relationships/hyperlink" Target="ppt_2016/&#1057;&#1087;&#1080;&#1089;&#1082;&#1080;_2_1.pptx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300.xml"/><Relationship Id="rId5" Type="http://schemas.openxmlformats.org/officeDocument/2006/relationships/slide" Target="slide296.xml"/><Relationship Id="rId4" Type="http://schemas.openxmlformats.org/officeDocument/2006/relationships/hyperlink" Target="&#1052;&#1059;_&#1051;&#1056;8_&#1054;&#1055;_2017.docx" TargetMode="External"/></Relationships>
</file>

<file path=ppt/slides/_rels/slide30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8_&#1054;&#1055;_2017.pdf" TargetMode="External"/><Relationship Id="rId7" Type="http://schemas.openxmlformats.org/officeDocument/2006/relationships/hyperlink" Target="file:///D:\2017_2018\Kaf\&#1054;&#1055;_&#1057;&#1059;&#1062;_2017\2017\&#1051;&#1056;_&#1054;&#1055;\LR8_OP_0\LR8_OP_0.sln" TargetMode="External"/><Relationship Id="rId2" Type="http://schemas.openxmlformats.org/officeDocument/2006/relationships/hyperlink" Target="ppt_2016/&#1057;&#1087;&#1080;&#1089;&#1082;&#1080;_2_1.pptx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300.xml"/><Relationship Id="rId5" Type="http://schemas.openxmlformats.org/officeDocument/2006/relationships/slide" Target="slide296.xml"/><Relationship Id="rId4" Type="http://schemas.openxmlformats.org/officeDocument/2006/relationships/hyperlink" Target="&#1052;&#1059;_&#1051;&#1056;8_&#1054;&#1055;_2017.docx" TargetMode="External"/></Relationships>
</file>

<file path=ppt/slides/_rels/slide30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8_&#1054;&#1055;_2017.docx" TargetMode="External"/><Relationship Id="rId2" Type="http://schemas.openxmlformats.org/officeDocument/2006/relationships/hyperlink" Target="&#1052;&#1059;_&#1051;&#1056;8_&#1054;&#1055;_2017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292.xml"/></Relationships>
</file>

<file path=ppt/slides/_rels/slide30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8_&#1054;&#1055;_2017.docx" TargetMode="External"/><Relationship Id="rId2" Type="http://schemas.openxmlformats.org/officeDocument/2006/relationships/hyperlink" Target="&#1052;&#1059;_&#1051;&#1056;8_&#1054;&#1055;_2017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299.xml"/></Relationships>
</file>

<file path=ppt/slides/_rels/slide30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8_&#1054;&#1055;_2017.docx" TargetMode="External"/><Relationship Id="rId2" Type="http://schemas.openxmlformats.org/officeDocument/2006/relationships/hyperlink" Target="&#1052;&#1059;_&#1051;&#1056;8_&#1054;&#1055;_2017.pdf" TargetMode="External"/><Relationship Id="rId1" Type="http://schemas.openxmlformats.org/officeDocument/2006/relationships/slideLayout" Target="../slideLayouts/slideLayout1.xml"/></Relationships>
</file>

<file path=ppt/slides/_rels/slide3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7.xml.rels><?xml version="1.0" encoding="UTF-8" standalone="yes"?>
<Relationships xmlns="http://schemas.openxmlformats.org/package/2006/relationships"><Relationship Id="rId2" Type="http://schemas.openxmlformats.org/officeDocument/2006/relationships/slide" Target="slide305.xml"/><Relationship Id="rId1" Type="http://schemas.openxmlformats.org/officeDocument/2006/relationships/slideLayout" Target="../slideLayouts/slideLayout1.xml"/></Relationships>
</file>

<file path=ppt/slides/_rels/slide308.xml.rels><?xml version="1.0" encoding="UTF-8" standalone="yes"?>
<Relationships xmlns="http://schemas.openxmlformats.org/package/2006/relationships"><Relationship Id="rId2" Type="http://schemas.openxmlformats.org/officeDocument/2006/relationships/slide" Target="slide243.xml"/><Relationship Id="rId1" Type="http://schemas.openxmlformats.org/officeDocument/2006/relationships/slideLayout" Target="../slideLayouts/slideLayout1.xml"/></Relationships>
</file>

<file path=ppt/slides/_rels/slide3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1.xml"/></Relationships>
</file>

<file path=ppt/slides/_rels/slide310.xml.rels><?xml version="1.0" encoding="UTF-8" standalone="yes"?>
<Relationships xmlns="http://schemas.openxmlformats.org/package/2006/relationships"><Relationship Id="rId3" Type="http://schemas.openxmlformats.org/officeDocument/2006/relationships/slide" Target="slide311.xml"/><Relationship Id="rId7" Type="http://schemas.openxmlformats.org/officeDocument/2006/relationships/image" Target="../media/image55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42.bin"/><Relationship Id="rId5" Type="http://schemas.openxmlformats.org/officeDocument/2006/relationships/image" Target="../media/image54.emf"/><Relationship Id="rId4" Type="http://schemas.openxmlformats.org/officeDocument/2006/relationships/oleObject" Target="../embeddings/oleObject41.bin"/></Relationships>
</file>

<file path=ppt/slides/_rels/slide311.xml.rels><?xml version="1.0" encoding="UTF-8" standalone="yes"?>
<Relationships xmlns="http://schemas.openxmlformats.org/package/2006/relationships"><Relationship Id="rId3" Type="http://schemas.openxmlformats.org/officeDocument/2006/relationships/slide" Target="slide88.xml"/><Relationship Id="rId7" Type="http://schemas.openxmlformats.org/officeDocument/2006/relationships/slide" Target="slide91.xml"/><Relationship Id="rId2" Type="http://schemas.openxmlformats.org/officeDocument/2006/relationships/slide" Target="slide8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4.xml"/><Relationship Id="rId5" Type="http://schemas.openxmlformats.org/officeDocument/2006/relationships/slide" Target="slide90.xml"/><Relationship Id="rId4" Type="http://schemas.openxmlformats.org/officeDocument/2006/relationships/slide" Target="slide89.xml"/></Relationships>
</file>

<file path=ppt/slides/_rels/slide312.xml.rels><?xml version="1.0" encoding="UTF-8" standalone="yes"?>
<Relationships xmlns="http://schemas.openxmlformats.org/package/2006/relationships"><Relationship Id="rId8" Type="http://schemas.openxmlformats.org/officeDocument/2006/relationships/slide" Target="slide92.xml"/><Relationship Id="rId13" Type="http://schemas.openxmlformats.org/officeDocument/2006/relationships/slide" Target="slide136.xml"/><Relationship Id="rId18" Type="http://schemas.openxmlformats.org/officeDocument/2006/relationships/slide" Target="slide177.xml"/><Relationship Id="rId26" Type="http://schemas.openxmlformats.org/officeDocument/2006/relationships/slide" Target="slide219.xml"/><Relationship Id="rId39" Type="http://schemas.openxmlformats.org/officeDocument/2006/relationships/hyperlink" Target="&#1052;&#1059;_&#1051;&#1056;8_&#1054;&#1055;_2018.pdf" TargetMode="External"/><Relationship Id="rId3" Type="http://schemas.openxmlformats.org/officeDocument/2006/relationships/slide" Target="slide67.xml"/><Relationship Id="rId21" Type="http://schemas.openxmlformats.org/officeDocument/2006/relationships/slide" Target="slide186.xml"/><Relationship Id="rId34" Type="http://schemas.openxmlformats.org/officeDocument/2006/relationships/hyperlink" Target="&#1052;&#1059;_&#1051;&#1056;7_&#1054;&#1055;_2018.pdf" TargetMode="External"/><Relationship Id="rId7" Type="http://schemas.openxmlformats.org/officeDocument/2006/relationships/slide" Target="slide110.xml"/><Relationship Id="rId12" Type="http://schemas.openxmlformats.org/officeDocument/2006/relationships/slide" Target="slide140.xml"/><Relationship Id="rId17" Type="http://schemas.openxmlformats.org/officeDocument/2006/relationships/slide" Target="slide176.xml"/><Relationship Id="rId25" Type="http://schemas.openxmlformats.org/officeDocument/2006/relationships/hyperlink" Target="&#1052;&#1059;_&#1051;&#1056;5_&#1054;&#1055;_2018.docx" TargetMode="External"/><Relationship Id="rId33" Type="http://schemas.openxmlformats.org/officeDocument/2006/relationships/slide" Target="slide278.xml"/><Relationship Id="rId38" Type="http://schemas.openxmlformats.org/officeDocument/2006/relationships/slide" Target="slide289.xml"/><Relationship Id="rId2" Type="http://schemas.openxmlformats.org/officeDocument/2006/relationships/slide" Target="slide65.xml"/><Relationship Id="rId16" Type="http://schemas.openxmlformats.org/officeDocument/2006/relationships/slide" Target="slide150.xml"/><Relationship Id="rId20" Type="http://schemas.openxmlformats.org/officeDocument/2006/relationships/hyperlink" Target="&#1052;&#1059;_&#1051;&#1056;4_&#1054;&#1055;_2018.docx" TargetMode="External"/><Relationship Id="rId29" Type="http://schemas.openxmlformats.org/officeDocument/2006/relationships/hyperlink" Target="&#1052;&#1059;_&#1051;&#1056;6_&#1054;&#1055;_2018.pdf" TargetMode="External"/><Relationship Id="rId41" Type="http://schemas.openxmlformats.org/officeDocument/2006/relationships/slide" Target="slide32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7.xml"/><Relationship Id="rId11" Type="http://schemas.openxmlformats.org/officeDocument/2006/relationships/slide" Target="slide115.xml"/><Relationship Id="rId24" Type="http://schemas.openxmlformats.org/officeDocument/2006/relationships/hyperlink" Target="&#1052;&#1059;_&#1051;&#1056;5_&#1054;&#1055;_2018.pdf" TargetMode="External"/><Relationship Id="rId32" Type="http://schemas.openxmlformats.org/officeDocument/2006/relationships/slide" Target="slide277.xml"/><Relationship Id="rId37" Type="http://schemas.openxmlformats.org/officeDocument/2006/relationships/slide" Target="slide296.xml"/><Relationship Id="rId40" Type="http://schemas.openxmlformats.org/officeDocument/2006/relationships/hyperlink" Target="&#1052;&#1059;_&#1051;&#1056;8_&#1054;&#1055;_2018.docx" TargetMode="External"/><Relationship Id="rId5" Type="http://schemas.openxmlformats.org/officeDocument/2006/relationships/hyperlink" Target="&#1052;&#1059;_&#1051;&#1056;1_&#1054;&#1055;_2019.docx" TargetMode="External"/><Relationship Id="rId15" Type="http://schemas.openxmlformats.org/officeDocument/2006/relationships/hyperlink" Target="&#1052;&#1059;_&#1051;&#1056;3_&#1054;&#1055;_2018.docx" TargetMode="External"/><Relationship Id="rId23" Type="http://schemas.openxmlformats.org/officeDocument/2006/relationships/slide" Target="slide210.xml"/><Relationship Id="rId28" Type="http://schemas.openxmlformats.org/officeDocument/2006/relationships/slide" Target="slide238.xml"/><Relationship Id="rId36" Type="http://schemas.openxmlformats.org/officeDocument/2006/relationships/slide" Target="slide288.xml"/><Relationship Id="rId10" Type="http://schemas.openxmlformats.org/officeDocument/2006/relationships/hyperlink" Target="&#1052;&#1059;_&#1051;&#1056;2_&#1054;&#1055;_2018.docx" TargetMode="External"/><Relationship Id="rId19" Type="http://schemas.openxmlformats.org/officeDocument/2006/relationships/hyperlink" Target="&#1052;&#1059;_&#1051;&#1056;4_&#1054;&#1055;_2018.pdf" TargetMode="External"/><Relationship Id="rId31" Type="http://schemas.openxmlformats.org/officeDocument/2006/relationships/slide" Target="slide249.xml"/><Relationship Id="rId4" Type="http://schemas.openxmlformats.org/officeDocument/2006/relationships/hyperlink" Target="&#1052;&#1059;_&#1051;&#1056;1_&#1054;&#1055;_2019.pdf" TargetMode="External"/><Relationship Id="rId9" Type="http://schemas.openxmlformats.org/officeDocument/2006/relationships/hyperlink" Target="&#1052;&#1059;_&#1051;&#1056;2_&#1054;&#1055;_2018.pdf" TargetMode="External"/><Relationship Id="rId14" Type="http://schemas.openxmlformats.org/officeDocument/2006/relationships/hyperlink" Target="&#1052;&#1059;_&#1051;&#1056;3_&#1054;&#1055;_2018.pdf" TargetMode="External"/><Relationship Id="rId22" Type="http://schemas.openxmlformats.org/officeDocument/2006/relationships/slide" Target="slide206.xml"/><Relationship Id="rId27" Type="http://schemas.openxmlformats.org/officeDocument/2006/relationships/slide" Target="slide237.xml"/><Relationship Id="rId30" Type="http://schemas.openxmlformats.org/officeDocument/2006/relationships/hyperlink" Target="&#1052;&#1059;_&#1051;&#1056;6_&#1054;&#1055;_2018.docx" TargetMode="External"/><Relationship Id="rId35" Type="http://schemas.openxmlformats.org/officeDocument/2006/relationships/hyperlink" Target="&#1052;&#1059;_&#1051;&#1056;7_&#1054;&#1055;_2018.docx" TargetMode="External"/></Relationships>
</file>

<file path=ppt/slides/_rels/slide3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16.xml.rels><?xml version="1.0" encoding="UTF-8" standalone="yes"?>
<Relationships xmlns="http://schemas.openxmlformats.org/package/2006/relationships"><Relationship Id="rId3" Type="http://schemas.openxmlformats.org/officeDocument/2006/relationships/slide" Target="slide317.xml"/><Relationship Id="rId2" Type="http://schemas.openxmlformats.org/officeDocument/2006/relationships/slide" Target="slide55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.xml"/><Relationship Id="rId4" Type="http://schemas.openxmlformats.org/officeDocument/2006/relationships/slide" Target="slide54.xml"/></Relationships>
</file>

<file path=ppt/slides/_rels/slide3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8.xml.rels><?xml version="1.0" encoding="UTF-8" standalone="yes"?>
<Relationships xmlns="http://schemas.openxmlformats.org/package/2006/relationships"><Relationship Id="rId2" Type="http://schemas.openxmlformats.org/officeDocument/2006/relationships/hyperlink" Target="Kern_Ritch_B.pdf" TargetMode="External"/><Relationship Id="rId1" Type="http://schemas.openxmlformats.org/officeDocument/2006/relationships/slideLayout" Target="../slideLayouts/slideLayout1.xml"/></Relationships>
</file>

<file path=ppt/slides/_rels/slide3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rgebolshakov.ru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1.xml.rels><?xml version="1.0" encoding="UTF-8" standalone="yes"?>
<Relationships xmlns="http://schemas.openxmlformats.org/package/2006/relationships"><Relationship Id="rId2" Type="http://schemas.openxmlformats.org/officeDocument/2006/relationships/slide" Target="slide320.xml"/><Relationship Id="rId1" Type="http://schemas.openxmlformats.org/officeDocument/2006/relationships/slideLayout" Target="../slideLayouts/slideLayout1.xml"/></Relationships>
</file>

<file path=ppt/slides/_rels/slide3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3.xml.rels><?xml version="1.0" encoding="UTF-8" standalone="yes"?>
<Relationships xmlns="http://schemas.openxmlformats.org/package/2006/relationships"><Relationship Id="rId2" Type="http://schemas.openxmlformats.org/officeDocument/2006/relationships/slide" Target="slide315.xml"/><Relationship Id="rId1" Type="http://schemas.openxmlformats.org/officeDocument/2006/relationships/slideLayout" Target="../slideLayouts/slideLayout1.xml"/></Relationships>
</file>

<file path=ppt/slides/_rels/slide3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5.xml.rels><?xml version="1.0" encoding="UTF-8" standalone="yes"?>
<Relationships xmlns="http://schemas.openxmlformats.org/package/2006/relationships"><Relationship Id="rId8" Type="http://schemas.openxmlformats.org/officeDocument/2006/relationships/slide" Target="slide327.xml"/><Relationship Id="rId13" Type="http://schemas.openxmlformats.org/officeDocument/2006/relationships/hyperlink" Target="&#1058;&#1077;&#1093;&#1085;&#1080;&#1095;&#1077;&#1089;&#1082;&#1086;&#1077;%20&#1079;&#1072;&#1076;&#1072;&#1085;&#1080;&#1077;(&#1058;&#1047;).pdf" TargetMode="External"/><Relationship Id="rId18" Type="http://schemas.openxmlformats.org/officeDocument/2006/relationships/hyperlink" Target="file:///D:\2017_2018\Kaf\&#1054;&#1055;_&#1057;&#1059;&#1062;_2017\2017\&#1051;&#1050;_PPT\&#1055;&#1088;&#1086;&#1075;&#1088;&#1072;&#1084;&#1084;&#1072;%20&#1080;%20&#1084;&#1077;&#1090;&#1086;&#1076;&#1080;&#1082;&#1072;%20&#1080;&#1089;&#1087;&#1099;&#1090;&#1072;&#1085;&#1080;&#1081;(&#1055;&#1052;&#1048;)_&#1051;&#1056;10.pdf" TargetMode="External"/><Relationship Id="rId3" Type="http://schemas.openxmlformats.org/officeDocument/2006/relationships/hyperlink" Target="METOD_OP_2017.pdf" TargetMode="External"/><Relationship Id="rId21" Type="http://schemas.openxmlformats.org/officeDocument/2006/relationships/hyperlink" Target="&#1052;&#1077;&#1090;&#1086;&#1076;&#1080;&#1095;&#1077;&#1089;&#1082;&#1080;&#1077;%20&#1091;&#1082;&#1072;&#1079;&#1072;&#1085;&#1080;&#1103;%20&#1051;&#1056;10(&#1087;&#1088;&#1080;&#1084;&#1077;&#1088;&#1099;)_2017(&#1040;).pdf" TargetMode="External"/><Relationship Id="rId7" Type="http://schemas.openxmlformats.org/officeDocument/2006/relationships/hyperlink" Target="&#1052;&#1077;&#1090;&#1086;&#1076;&#1080;&#1095;&#1077;&#1089;&#1082;&#1080;&#1077;%20&#1091;&#1082;&#1072;&#1079;&#1072;&#1085;&#1080;&#1103;%20&#1051;&#1056;10(&#1087;&#1088;&#1080;&#1084;&#1077;&#1088;&#1099;)_2019(&#1040;).docx" TargetMode="External"/><Relationship Id="rId12" Type="http://schemas.openxmlformats.org/officeDocument/2006/relationships/slide" Target="slide328.xml"/><Relationship Id="rId17" Type="http://schemas.openxmlformats.org/officeDocument/2006/relationships/hyperlink" Target="&#1055;&#1088;&#1086;&#1075;&#1088;&#1072;&#1084;&#1084;&#1072;%20&#1080;%20&#1084;&#1077;&#1090;&#1086;&#1076;&#1080;&#1082;&#1072;%20&#1080;&#1089;&#1087;&#1099;&#1090;&#1072;&#1085;&#1080;&#1081;(&#1055;&#1052;&#1048;)_&#1051;&#1056;10.docx" TargetMode="External"/><Relationship Id="rId2" Type="http://schemas.openxmlformats.org/officeDocument/2006/relationships/slide" Target="slide6.xml"/><Relationship Id="rId16" Type="http://schemas.openxmlformats.org/officeDocument/2006/relationships/slide" Target="slide330.xml"/><Relationship Id="rId20" Type="http://schemas.openxmlformats.org/officeDocument/2006/relationships/hyperlink" Target="file:///D:\2017_2018\Kaf\&#1054;&#1055;_&#1057;&#1059;&#1062;_2017\2017\&#1051;&#1056;_&#1054;&#1055;\DZ_OP\DZ_OP.sl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52;&#1077;&#1090;&#1086;&#1076;&#1080;&#1095;&#1077;&#1089;&#1082;&#1080;&#1077;%20&#1091;&#1082;&#1072;&#1079;&#1072;&#1085;&#1080;&#1103;%20&#1051;&#1056;10(&#1087;&#1088;&#1080;&#1084;&#1077;&#1088;&#1099;)_2019(&#1040;).pdf" TargetMode="External"/><Relationship Id="rId11" Type="http://schemas.openxmlformats.org/officeDocument/2006/relationships/slide" Target="slide329.xml"/><Relationship Id="rId5" Type="http://schemas.openxmlformats.org/officeDocument/2006/relationships/hyperlink" Target="&#1052;&#1059;_&#1051;&#1056;6_&#1054;&#1055;_2017.pdf" TargetMode="External"/><Relationship Id="rId15" Type="http://schemas.openxmlformats.org/officeDocument/2006/relationships/hyperlink" Target="&#1052;&#1077;&#1090;&#1086;&#1076;&#1080;&#1095;&#1077;&#1089;&#1082;&#1080;&#1077;%20&#1091;&#1082;&#1072;&#1079;&#1072;&#1085;&#1080;&#1103;%20&#1058;&#1047;.pdf" TargetMode="External"/><Relationship Id="rId10" Type="http://schemas.openxmlformats.org/officeDocument/2006/relationships/slide" Target="slide326.xml"/><Relationship Id="rId19" Type="http://schemas.openxmlformats.org/officeDocument/2006/relationships/hyperlink" Target="&#1052;&#1077;&#1090;&#1086;&#1076;&#1080;&#1095;&#1077;&#1089;&#1082;&#1080;&#1077;%20&#1091;&#1082;&#1072;&#1079;&#1072;&#1085;&#1080;&#1103;%20&#1051;&#1056;%2010(&#1055;&#1052;&#1048;).pdf" TargetMode="External"/><Relationship Id="rId4" Type="http://schemas.openxmlformats.org/officeDocument/2006/relationships/hyperlink" Target="METOD_OP_2017.docx" TargetMode="External"/><Relationship Id="rId9" Type="http://schemas.openxmlformats.org/officeDocument/2006/relationships/slide" Target="slide240.xml"/><Relationship Id="rId14" Type="http://schemas.openxmlformats.org/officeDocument/2006/relationships/hyperlink" Target="&#1064;&#1072;&#1073;&#1083;&#1086;&#1085;_&#1058;&#1077;&#1093;&#1085;&#1080;&#1095;&#1077;&#1089;&#1082;&#1086;&#1077;%20&#1079;&#1072;&#1076;&#1072;&#1085;&#1080;&#1077;_2017(&#1058;&#1047;).pdf" TargetMode="External"/></Relationships>
</file>

<file path=ppt/slides/_rels/slide3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7.xml.rels><?xml version="1.0" encoding="UTF-8" standalone="yes"?>
<Relationships xmlns="http://schemas.openxmlformats.org/package/2006/relationships"><Relationship Id="rId8" Type="http://schemas.openxmlformats.org/officeDocument/2006/relationships/hyperlink" Target="file:///D:\2017_2018\Kaf\&#1054;&#1055;_&#1057;&#1059;&#1062;_2017\2017\&#1051;&#1050;_PPT\&#1058;&#1077;&#1093;&#1085;&#1080;&#1095;&#1077;&#1089;&#1082;&#1086;&#1077;%20&#1079;&#1072;&#1076;&#1072;&#1085;&#1080;&#1077;(&#1058;&#1047;).pdf" TargetMode="External"/><Relationship Id="rId13" Type="http://schemas.openxmlformats.org/officeDocument/2006/relationships/hyperlink" Target="file:///D:\2017_2018\Kaf\&#1054;&#1055;_&#1057;&#1059;&#1062;_2017\2017\&#1051;&#1050;_PPT\&#1056;&#1077;&#1082;&#1086;&#1084;&#1077;&#1085;&#1076;&#1072;&#1094;&#1080;&#1080;%20&#1082;%20&#1086;&#1090;&#1095;&#1077;&#1090;&#1091;%20&#1051;&#1056;.pdf" TargetMode="External"/><Relationship Id="rId18" Type="http://schemas.openxmlformats.org/officeDocument/2006/relationships/slide" Target="slide330.xml"/><Relationship Id="rId3" Type="http://schemas.openxmlformats.org/officeDocument/2006/relationships/hyperlink" Target="&#1052;&#1077;&#1090;&#1086;&#1076;&#1080;&#1095;&#1077;&#1089;&#1082;&#1080;&#1077;%20&#1091;&#1082;&#1072;&#1079;&#1072;&#1085;&#1080;&#1103;%20&#1051;&#1056;10_2017.pdf" TargetMode="External"/><Relationship Id="rId7" Type="http://schemas.openxmlformats.org/officeDocument/2006/relationships/slide" Target="slide329.xml"/><Relationship Id="rId12" Type="http://schemas.openxmlformats.org/officeDocument/2006/relationships/slide" Target="slide328.xml"/><Relationship Id="rId17" Type="http://schemas.openxmlformats.org/officeDocument/2006/relationships/hyperlink" Target="file:///D:\2017_2018\Kaf\&#1054;&#1055;_&#1057;&#1059;&#1062;_2017\2017\&#1051;&#1050;_PPT\&#1055;&#1088;&#1086;&#1075;&#1088;&#1072;&#1084;&#1084;&#1072;%20&#1080;%20&#1084;&#1077;&#1090;&#1086;&#1076;&#1080;&#1082;&#1072;%20&#1080;&#1089;&#1087;&#1099;&#1090;&#1072;&#1085;&#1080;&#1081;(&#1055;&#1052;&#1048;)_&#1051;&#1056;10.docx" TargetMode="External"/><Relationship Id="rId2" Type="http://schemas.openxmlformats.org/officeDocument/2006/relationships/hyperlink" Target="&#1052;&#1059;_&#1051;&#1056;6_&#1054;&#1055;_2017.pdf" TargetMode="External"/><Relationship Id="rId16" Type="http://schemas.openxmlformats.org/officeDocument/2006/relationships/hyperlink" Target="file:///D:\2017_2018\Kaf\&#1054;&#1055;_&#1057;&#1059;&#1062;_2017\2017\&#1051;&#1050;_PPT\&#1055;&#1088;&#1086;&#1075;&#1088;&#1072;&#1084;&#1084;&#1072;%20&#1080;%20&#1084;&#1077;&#1090;&#1086;&#1076;&#1080;&#1082;&#1072;%20&#1080;&#1089;&#1087;&#1099;&#1090;&#1072;&#1085;&#1080;&#1081;(&#1055;&#1052;&#1048;)_&#1051;&#1056;10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240.xml"/><Relationship Id="rId11" Type="http://schemas.openxmlformats.org/officeDocument/2006/relationships/hyperlink" Target="file:///D:\2017_2018\Kaf\&#1054;&#1055;_&#1057;&#1059;&#1062;_2017\2017\&#1051;&#1050;_PPT\&#1052;&#1077;&#1090;&#1086;&#1076;&#1080;&#1095;&#1077;&#1089;&#1082;&#1080;&#1077;%20&#1091;&#1082;&#1072;&#1079;&#1072;&#1085;&#1080;&#1103;%20&#1058;&#1047;.pdf" TargetMode="External"/><Relationship Id="rId5" Type="http://schemas.openxmlformats.org/officeDocument/2006/relationships/hyperlink" Target="&#1052;&#1077;&#1090;&#1086;&#1076;&#1080;&#1095;&#1077;&#1089;&#1082;&#1080;&#1077;%20&#1091;&#1082;&#1072;&#1079;&#1072;&#1085;&#1080;&#1103;%20&#1051;&#1056;10(&#1087;&#1088;&#1080;&#1084;&#1077;&#1088;&#1099;)_2017(&#1040;).docx" TargetMode="External"/><Relationship Id="rId15" Type="http://schemas.openxmlformats.org/officeDocument/2006/relationships/hyperlink" Target="&#1052;&#1077;&#1090;&#1086;&#1076;&#1080;&#1095;&#1077;&#1089;&#1082;&#1080;&#1077;%20&#1091;&#1082;&#1072;&#1079;&#1072;&#1085;&#1080;&#1103;%20&#1051;&#1056;%2010(&#1055;&#1052;&#1048;).pdf" TargetMode="External"/><Relationship Id="rId10" Type="http://schemas.openxmlformats.org/officeDocument/2006/relationships/hyperlink" Target="file:///D:\2017_2018\Kaf\&#1054;&#1055;_&#1057;&#1059;&#1062;_2017\2017\&#1051;&#1050;_PPT\&#1064;&#1072;&#1073;&#1083;&#1086;&#1085;_&#1058;&#1077;&#1093;&#1085;&#1080;&#1095;&#1077;&#1089;&#1082;&#1086;&#1077;%20&#1079;&#1072;&#1076;&#1072;&#1085;&#1080;&#1077;_2017(&#1058;&#1047;).pdf" TargetMode="External"/><Relationship Id="rId4" Type="http://schemas.openxmlformats.org/officeDocument/2006/relationships/hyperlink" Target="&#1052;&#1077;&#1090;&#1086;&#1076;&#1080;&#1095;&#1077;&#1089;&#1082;&#1080;&#1077;%20&#1091;&#1082;&#1072;&#1079;&#1072;&#1085;&#1080;&#1103;%20&#1051;&#1056;10(&#1087;&#1088;&#1080;&#1084;&#1077;&#1088;&#1099;)_2017(&#1040;).pdf" TargetMode="External"/><Relationship Id="rId9" Type="http://schemas.openxmlformats.org/officeDocument/2006/relationships/hyperlink" Target="&#1064;&#1072;&#1073;&#1083;&#1086;&#1085;_&#1058;&#1077;&#1093;&#1085;&#1080;&#1095;&#1077;&#1089;&#1082;&#1086;&#1077;%20&#1079;&#1072;&#1076;&#1072;&#1085;&#1080;&#1077;_2017(&#1058;&#1047;).pdf" TargetMode="External"/><Relationship Id="rId14" Type="http://schemas.openxmlformats.org/officeDocument/2006/relationships/hyperlink" Target="file:///D:\2017_2018\Kaf\&#1054;&#1055;_&#1057;&#1059;&#1062;_2017\2017\&#1051;&#1050;_PPT\&#1052;&#1077;&#1090;&#1086;&#1076;&#1080;&#1095;&#1077;&#1089;&#1082;&#1080;&#1077;%20&#1091;&#1082;&#1072;&#1079;&#1072;&#1085;&#1080;&#1103;%20&#1051;&#1056;%2010(&#1055;&#1052;&#1048;).pdf" TargetMode="External"/></Relationships>
</file>

<file path=ppt/slides/_rels/slide328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8;&#1077;&#1093;&#1085;&#1080;&#1095;&#1077;&#1089;&#1082;&#1086;&#1077;%20&#1079;&#1072;&#1076;&#1072;&#1085;&#1080;&#1077;(&#1058;&#1047;).pdf" TargetMode="External"/><Relationship Id="rId2" Type="http://schemas.openxmlformats.org/officeDocument/2006/relationships/hyperlink" Target="file:///D:\2017_2018\Kaf\&#1054;&#1055;_&#1057;&#1059;&#1062;_2017\2017\&#1051;&#1050;_PPT\&#1064;&#1072;&#1073;&#1083;&#1086;&#1085;_&#1058;&#1077;&#1093;&#1085;&#1080;&#1095;&#1077;&#1089;&#1082;&#1086;&#1077;%20&#1079;&#1072;&#1076;&#1072;&#1085;&#1080;&#1077;_2017(&#1058;&#1047;)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D:\2017_2018\Kaf\&#1054;&#1055;_&#1057;&#1059;&#1062;_2017\2017\&#1051;&#1050;_PPT\&#1052;&#1077;&#1090;&#1086;&#1076;&#1080;&#1095;&#1077;&#1089;&#1082;&#1080;&#1077;%20&#1091;&#1082;&#1072;&#1079;&#1072;&#1085;&#1080;&#1103;%20&#1058;&#1047;.pdf" TargetMode="External"/></Relationships>
</file>

<file path=ppt/slides/_rels/slide329.xml.rels><?xml version="1.0" encoding="UTF-8" standalone="yes"?>
<Relationships xmlns="http://schemas.openxmlformats.org/package/2006/relationships"><Relationship Id="rId3" Type="http://schemas.openxmlformats.org/officeDocument/2006/relationships/slide" Target="slide326.xml"/><Relationship Id="rId2" Type="http://schemas.openxmlformats.org/officeDocument/2006/relationships/hyperlink" Target="file:///D:\2017_2018\Kaf\&#1054;&#1055;_&#1057;&#1059;&#1062;_2017\2017\&#1051;&#1050;_PPT\&#1058;&#1077;&#1093;&#1085;&#1080;&#1095;&#1077;&#1089;&#1082;&#1086;&#1077;%20&#1079;&#1072;&#1076;&#1072;&#1085;&#1080;&#1077;(&#1058;&#1047;)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&#1052;&#1077;&#1090;&#1086;&#1076;&#1080;&#1095;&#1077;&#1089;&#1082;&#1080;&#1077;%20&#1091;&#1082;&#1072;&#1079;&#1072;&#1085;&#1080;&#1103;%20&#1051;&#1056;10(&#1087;&#1088;&#1080;&#1084;&#1077;&#1088;&#1099;)_2017(&#1040;).docx" TargetMode="External"/><Relationship Id="rId4" Type="http://schemas.openxmlformats.org/officeDocument/2006/relationships/hyperlink" Target="&#1052;&#1077;&#1090;&#1086;&#1076;&#1080;&#1095;&#1077;&#1089;&#1082;&#1080;&#1077;%20&#1091;&#1082;&#1072;&#1079;&#1072;&#1085;&#1080;&#1103;%20&#1051;&#1056;10(&#1087;&#1088;&#1080;&#1084;&#1077;&#1088;&#1099;)_2017(&#1040;).pdf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0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86;&#1075;&#1088;&#1072;&#1084;&#1084;&#1072;%20&#1080;%20&#1084;&#1077;&#1090;&#1086;&#1076;&#1080;&#1082;&#1072;%20&#1080;&#1089;&#1087;&#1099;&#1090;&#1072;&#1085;&#1080;&#1081;(&#1055;&#1052;&#1048;)_&#1051;&#1056;10.pdf" TargetMode="External"/><Relationship Id="rId2" Type="http://schemas.openxmlformats.org/officeDocument/2006/relationships/hyperlink" Target="&#1055;&#1088;&#1086;&#1075;&#1088;&#1072;&#1084;&#1084;&#1072;%20&#1080;%20&#1084;&#1077;&#1090;&#1086;&#1076;&#1080;&#1082;&#1072;%20&#1080;&#1089;&#1087;&#1099;&#1090;&#1072;&#1085;&#1080;&#1081;(&#1055;&#1052;&#1048;)_&#1051;&#1056;10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&#1052;&#1077;&#1090;&#1086;&#1076;&#1080;&#1095;&#1077;&#1089;&#1082;&#1080;&#1077;%20&#1091;&#1082;&#1072;&#1079;&#1072;&#1085;&#1080;&#1103;%20&#1051;&#1056;%2010(&#1055;&#1052;&#1048;).docx" TargetMode="External"/><Relationship Id="rId4" Type="http://schemas.openxmlformats.org/officeDocument/2006/relationships/hyperlink" Target="&#1052;&#1077;&#1090;&#1086;&#1076;&#1080;&#1095;&#1077;&#1089;&#1082;&#1080;&#1077;%20&#1091;&#1082;&#1072;&#1079;&#1072;&#1085;&#1080;&#1103;%20&#1051;&#1056;%2010(&#1055;&#1052;&#1048;).pdf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55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slide" Target="slide5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6.xml"/><Relationship Id="rId5" Type="http://schemas.openxmlformats.org/officeDocument/2006/relationships/slide" Target="slide39.xml"/><Relationship Id="rId4" Type="http://schemas.openxmlformats.org/officeDocument/2006/relationships/slide" Target="slide3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&#1052;&#1059;_&#1051;&#1056;1_&#1054;&#1055;_2019.pdf" TargetMode="Externa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5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13" Type="http://schemas.openxmlformats.org/officeDocument/2006/relationships/slide" Target="slide59.xml"/><Relationship Id="rId3" Type="http://schemas.openxmlformats.org/officeDocument/2006/relationships/slide" Target="slide18.xml"/><Relationship Id="rId7" Type="http://schemas.openxmlformats.org/officeDocument/2006/relationships/slide" Target="slide42.xml"/><Relationship Id="rId12" Type="http://schemas.openxmlformats.org/officeDocument/2006/relationships/slide" Target="slide7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9.xml"/><Relationship Id="rId11" Type="http://schemas.openxmlformats.org/officeDocument/2006/relationships/slide" Target="slide9.xml"/><Relationship Id="rId5" Type="http://schemas.openxmlformats.org/officeDocument/2006/relationships/slide" Target="slide40.xml"/><Relationship Id="rId15" Type="http://schemas.openxmlformats.org/officeDocument/2006/relationships/slide" Target="slide57.xml"/><Relationship Id="rId10" Type="http://schemas.openxmlformats.org/officeDocument/2006/relationships/slide" Target="slide325.xml"/><Relationship Id="rId4" Type="http://schemas.openxmlformats.org/officeDocument/2006/relationships/slide" Target="slide2.xml"/><Relationship Id="rId9" Type="http://schemas.openxmlformats.org/officeDocument/2006/relationships/slide" Target="slide6.xml"/><Relationship Id="rId14" Type="http://schemas.openxmlformats.org/officeDocument/2006/relationships/slide" Target="slide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4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45.xml"/><Relationship Id="rId4" Type="http://schemas.openxmlformats.org/officeDocument/2006/relationships/slide" Target="slide4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slide" Target="slide90.xml"/><Relationship Id="rId3" Type="http://schemas.openxmlformats.org/officeDocument/2006/relationships/slide" Target="slide57.xml"/><Relationship Id="rId7" Type="http://schemas.openxmlformats.org/officeDocument/2006/relationships/slide" Target="slide8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11.xml"/><Relationship Id="rId5" Type="http://schemas.openxmlformats.org/officeDocument/2006/relationships/slide" Target="slide80.xml"/><Relationship Id="rId10" Type="http://schemas.openxmlformats.org/officeDocument/2006/relationships/slide" Target="slide43.xml"/><Relationship Id="rId4" Type="http://schemas.openxmlformats.org/officeDocument/2006/relationships/slide" Target="slide79.xml"/><Relationship Id="rId9" Type="http://schemas.openxmlformats.org/officeDocument/2006/relationships/slide" Target="slide9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187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22.xml"/><Relationship Id="rId3" Type="http://schemas.openxmlformats.org/officeDocument/2006/relationships/slide" Target="slide6.xml"/><Relationship Id="rId7" Type="http://schemas.openxmlformats.org/officeDocument/2006/relationships/slide" Target="slide32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25.xml"/><Relationship Id="rId5" Type="http://schemas.openxmlformats.org/officeDocument/2006/relationships/slide" Target="slide312.xml"/><Relationship Id="rId10" Type="http://schemas.openxmlformats.org/officeDocument/2006/relationships/slide" Target="slide318.xml"/><Relationship Id="rId4" Type="http://schemas.openxmlformats.org/officeDocument/2006/relationships/slide" Target="slide7.xml"/><Relationship Id="rId9" Type="http://schemas.openxmlformats.org/officeDocument/2006/relationships/hyperlink" Target="http://www.sergebolshakov.ru/" TargetMode="Externa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151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55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emf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54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" Target="slide42.xml"/><Relationship Id="rId4" Type="http://schemas.openxmlformats.org/officeDocument/2006/relationships/slide" Target="slide1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60.xml"/><Relationship Id="rId2" Type="http://schemas.openxmlformats.org/officeDocument/2006/relationships/slide" Target="slide6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62.xml"/><Relationship Id="rId4" Type="http://schemas.openxmlformats.org/officeDocument/2006/relationships/slide" Target="slide6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10.xml"/><Relationship Id="rId13" Type="http://schemas.openxmlformats.org/officeDocument/2006/relationships/slide" Target="slide140.xml"/><Relationship Id="rId18" Type="http://schemas.openxmlformats.org/officeDocument/2006/relationships/slide" Target="slide176.xml"/><Relationship Id="rId26" Type="http://schemas.openxmlformats.org/officeDocument/2006/relationships/hyperlink" Target="&#1052;&#1059;_&#1051;&#1056;5_&#1054;&#1055;_2019.pdf" TargetMode="External"/><Relationship Id="rId39" Type="http://schemas.openxmlformats.org/officeDocument/2006/relationships/slide" Target="slide296.xml"/><Relationship Id="rId3" Type="http://schemas.openxmlformats.org/officeDocument/2006/relationships/slide" Target="slide67.xml"/><Relationship Id="rId21" Type="http://schemas.openxmlformats.org/officeDocument/2006/relationships/hyperlink" Target="&#1052;&#1059;_&#1051;&#1056;4_&#1054;&#1055;_2019.pdf" TargetMode="External"/><Relationship Id="rId34" Type="http://schemas.openxmlformats.org/officeDocument/2006/relationships/slide" Target="slide277.xml"/><Relationship Id="rId42" Type="http://schemas.openxmlformats.org/officeDocument/2006/relationships/hyperlink" Target="&#1052;&#1059;_&#1051;&#1056;8_&#1054;&#1055;_2019.docx" TargetMode="External"/><Relationship Id="rId7" Type="http://schemas.openxmlformats.org/officeDocument/2006/relationships/slide" Target="slide77.xml"/><Relationship Id="rId12" Type="http://schemas.openxmlformats.org/officeDocument/2006/relationships/slide" Target="slide115.xml"/><Relationship Id="rId17" Type="http://schemas.openxmlformats.org/officeDocument/2006/relationships/slide" Target="slide150.xml"/><Relationship Id="rId25" Type="http://schemas.openxmlformats.org/officeDocument/2006/relationships/slide" Target="slide210.xml"/><Relationship Id="rId33" Type="http://schemas.openxmlformats.org/officeDocument/2006/relationships/slide" Target="slide249.xml"/><Relationship Id="rId38" Type="http://schemas.openxmlformats.org/officeDocument/2006/relationships/slide" Target="slide288.xml"/><Relationship Id="rId2" Type="http://schemas.openxmlformats.org/officeDocument/2006/relationships/slide" Target="slide65.xml"/><Relationship Id="rId16" Type="http://schemas.openxmlformats.org/officeDocument/2006/relationships/hyperlink" Target="&#1052;&#1059;_&#1051;&#1056;3_&#1054;&#1055;_2019.docx" TargetMode="External"/><Relationship Id="rId20" Type="http://schemas.openxmlformats.org/officeDocument/2006/relationships/slide" Target="slide178.xml"/><Relationship Id="rId29" Type="http://schemas.openxmlformats.org/officeDocument/2006/relationships/slide" Target="slide237.xml"/><Relationship Id="rId41" Type="http://schemas.openxmlformats.org/officeDocument/2006/relationships/hyperlink" Target="&#1052;&#1059;_&#1051;&#1056;8_&#1054;&#1055;_2019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9_2020\Kaf\&#1054;&#1055;_&#1057;&#1059;&#1062;_2019\&#1051;&#1050;_PPT\&#1052;&#1059;_&#1051;&#1056;1_&#1054;&#1055;_2019.docx" TargetMode="External"/><Relationship Id="rId11" Type="http://schemas.openxmlformats.org/officeDocument/2006/relationships/hyperlink" Target="&#1052;&#1059;_&#1051;&#1056;2_&#1054;&#1055;_2019.docx" TargetMode="External"/><Relationship Id="rId24" Type="http://schemas.openxmlformats.org/officeDocument/2006/relationships/slide" Target="slide206.xml"/><Relationship Id="rId32" Type="http://schemas.openxmlformats.org/officeDocument/2006/relationships/hyperlink" Target="&#1052;&#1059;_&#1051;&#1056;6_&#1054;&#1055;_2019.docx" TargetMode="External"/><Relationship Id="rId37" Type="http://schemas.openxmlformats.org/officeDocument/2006/relationships/hyperlink" Target="&#1052;&#1059;_&#1051;&#1056;7_&#1054;&#1055;_2019.docx" TargetMode="External"/><Relationship Id="rId40" Type="http://schemas.openxmlformats.org/officeDocument/2006/relationships/slide" Target="slide289.xml"/><Relationship Id="rId45" Type="http://schemas.openxmlformats.org/officeDocument/2006/relationships/hyperlink" Target="&#1052;&#1077;&#1090;&#1086;&#1076;&#1080;&#1095;&#1077;&#1089;&#1082;&#1080;&#1077;%20&#1091;&#1082;&#1072;&#1079;&#1072;&#1085;&#1080;&#1103;%20&#1051;&#1056;10(&#1087;&#1088;&#1080;&#1084;&#1077;&#1088;&#1099;)_2019(&#1040;).docx" TargetMode="External"/><Relationship Id="rId5" Type="http://schemas.openxmlformats.org/officeDocument/2006/relationships/hyperlink" Target="&#1052;&#1059;_&#1051;&#1056;1_&#1054;&#1055;_2019.pdf" TargetMode="External"/><Relationship Id="rId15" Type="http://schemas.openxmlformats.org/officeDocument/2006/relationships/hyperlink" Target="&#1052;&#1059;_&#1051;&#1056;3_&#1054;&#1055;_2019.pdf" TargetMode="External"/><Relationship Id="rId23" Type="http://schemas.openxmlformats.org/officeDocument/2006/relationships/slide" Target="slide186.xml"/><Relationship Id="rId28" Type="http://schemas.openxmlformats.org/officeDocument/2006/relationships/slide" Target="slide219.xml"/><Relationship Id="rId36" Type="http://schemas.openxmlformats.org/officeDocument/2006/relationships/hyperlink" Target="&#1052;&#1059;_&#1051;&#1056;7_&#1054;&#1055;_2019.pdf" TargetMode="External"/><Relationship Id="rId10" Type="http://schemas.openxmlformats.org/officeDocument/2006/relationships/hyperlink" Target="&#1052;&#1059;_&#1051;&#1056;2_&#1054;&#1055;_2019.pdf" TargetMode="External"/><Relationship Id="rId19" Type="http://schemas.openxmlformats.org/officeDocument/2006/relationships/slide" Target="slide177.xml"/><Relationship Id="rId31" Type="http://schemas.openxmlformats.org/officeDocument/2006/relationships/hyperlink" Target="&#1052;&#1059;_&#1051;&#1056;6_&#1054;&#1055;_2019.pdf" TargetMode="External"/><Relationship Id="rId44" Type="http://schemas.openxmlformats.org/officeDocument/2006/relationships/hyperlink" Target="&#1052;&#1077;&#1090;&#1086;&#1076;&#1080;&#1095;&#1077;&#1089;&#1082;&#1080;&#1077;%20&#1091;&#1082;&#1072;&#1079;&#1072;&#1085;&#1080;&#1103;%20&#1051;&#1056;10(&#1087;&#1088;&#1080;&#1084;&#1077;&#1088;&#1099;)_2019(&#1040;).pdf" TargetMode="External"/><Relationship Id="rId4" Type="http://schemas.openxmlformats.org/officeDocument/2006/relationships/slide" Target="slide68.xml"/><Relationship Id="rId9" Type="http://schemas.openxmlformats.org/officeDocument/2006/relationships/slide" Target="slide92.xml"/><Relationship Id="rId14" Type="http://schemas.openxmlformats.org/officeDocument/2006/relationships/slide" Target="slide136.xml"/><Relationship Id="rId22" Type="http://schemas.openxmlformats.org/officeDocument/2006/relationships/hyperlink" Target="&#1052;&#1059;_&#1051;&#1056;4_&#1054;&#1055;_2019.docx" TargetMode="External"/><Relationship Id="rId27" Type="http://schemas.openxmlformats.org/officeDocument/2006/relationships/hyperlink" Target="&#1052;&#1059;_&#1051;&#1056;5_&#1054;&#1055;_2019.docx" TargetMode="External"/><Relationship Id="rId30" Type="http://schemas.openxmlformats.org/officeDocument/2006/relationships/slide" Target="slide238.xml"/><Relationship Id="rId35" Type="http://schemas.openxmlformats.org/officeDocument/2006/relationships/slide" Target="slide278.xml"/><Relationship Id="rId43" Type="http://schemas.openxmlformats.org/officeDocument/2006/relationships/slide" Target="slide325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1.emf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13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7.wmf"/><Relationship Id="rId4" Type="http://schemas.openxmlformats.org/officeDocument/2006/relationships/image" Target="../media/image14.e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19.e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0.emf"/><Relationship Id="rId4" Type="http://schemas.openxmlformats.org/officeDocument/2006/relationships/oleObject" Target="../embeddings/oleObject13.bin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slide" Target="slide62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slide" Target="slide66.xml"/><Relationship Id="rId13" Type="http://schemas.openxmlformats.org/officeDocument/2006/relationships/slide" Target="slide41.xml"/><Relationship Id="rId18" Type="http://schemas.openxmlformats.org/officeDocument/2006/relationships/slide" Target="slide60.xml"/><Relationship Id="rId3" Type="http://schemas.openxmlformats.org/officeDocument/2006/relationships/hyperlink" Target="&#1052;&#1059;_&#1051;&#1056;1_&#1054;&#1055;_2019.docx" TargetMode="External"/><Relationship Id="rId21" Type="http://schemas.openxmlformats.org/officeDocument/2006/relationships/slide" Target="slide31.xml"/><Relationship Id="rId7" Type="http://schemas.openxmlformats.org/officeDocument/2006/relationships/slide" Target="slide38.xml"/><Relationship Id="rId12" Type="http://schemas.openxmlformats.org/officeDocument/2006/relationships/slide" Target="slide17.xml"/><Relationship Id="rId17" Type="http://schemas.openxmlformats.org/officeDocument/2006/relationships/slide" Target="slide70.xml"/><Relationship Id="rId25" Type="http://schemas.openxmlformats.org/officeDocument/2006/relationships/slide" Target="slide67.xml"/><Relationship Id="rId2" Type="http://schemas.openxmlformats.org/officeDocument/2006/relationships/hyperlink" Target="&#1052;&#1059;_&#1051;&#1056;1_&#1054;&#1055;_2019.pdf" TargetMode="External"/><Relationship Id="rId16" Type="http://schemas.openxmlformats.org/officeDocument/2006/relationships/slide" Target="slide316.xml"/><Relationship Id="rId20" Type="http://schemas.openxmlformats.org/officeDocument/2006/relationships/slide" Target="slide2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55.xml"/><Relationship Id="rId24" Type="http://schemas.openxmlformats.org/officeDocument/2006/relationships/slide" Target="slide311.xml"/><Relationship Id="rId5" Type="http://schemas.openxmlformats.org/officeDocument/2006/relationships/hyperlink" Target="file:///D:\2017_2018\Kaf\&#1054;&#1055;_&#1057;&#1059;&#1062;_2017\2017\&#1051;&#1056;_&#1054;&#1055;\LR1_OP_0\LR1_OP_0.sln" TargetMode="External"/><Relationship Id="rId15" Type="http://schemas.openxmlformats.org/officeDocument/2006/relationships/slide" Target="slide318.xml"/><Relationship Id="rId23" Type="http://schemas.openxmlformats.org/officeDocument/2006/relationships/slide" Target="slide310.xml"/><Relationship Id="rId10" Type="http://schemas.openxmlformats.org/officeDocument/2006/relationships/slide" Target="slide11.xml"/><Relationship Id="rId19" Type="http://schemas.openxmlformats.org/officeDocument/2006/relationships/slide" Target="slide76.xml"/><Relationship Id="rId4" Type="http://schemas.openxmlformats.org/officeDocument/2006/relationships/hyperlink" Target="file:///D:\2017_2018\Kaf\&#1054;&#1055;_&#1057;&#1059;&#1062;_2017\2017\&#1051;&#1056;_&#1054;&#1055;\LR5_OP_0\LR5_OP_0.sln" TargetMode="External"/><Relationship Id="rId9" Type="http://schemas.openxmlformats.org/officeDocument/2006/relationships/slide" Target="slide36.xml"/><Relationship Id="rId14" Type="http://schemas.openxmlformats.org/officeDocument/2006/relationships/slide" Target="slide75.xml"/><Relationship Id="rId22" Type="http://schemas.openxmlformats.org/officeDocument/2006/relationships/slide" Target="slide3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hyperlink" Target="&#1052;&#1059;_&#1051;&#1056;1_&#1054;&#1055;_2017.pdf" TargetMode="Externa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slide" Target="slide69.xml"/><Relationship Id="rId13" Type="http://schemas.openxmlformats.org/officeDocument/2006/relationships/hyperlink" Target="TMPL_REP.pdf" TargetMode="External"/><Relationship Id="rId3" Type="http://schemas.openxmlformats.org/officeDocument/2006/relationships/hyperlink" Target="&#1052;&#1059;_&#1051;&#1056;1_&#1054;&#1055;_2019.pdf" TargetMode="External"/><Relationship Id="rId7" Type="http://schemas.openxmlformats.org/officeDocument/2006/relationships/slide" Target="slide12.xml"/><Relationship Id="rId12" Type="http://schemas.openxmlformats.org/officeDocument/2006/relationships/slide" Target="slide59.xml"/><Relationship Id="rId2" Type="http://schemas.openxmlformats.org/officeDocument/2006/relationships/slide" Target="slide6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8.xml"/><Relationship Id="rId11" Type="http://schemas.openxmlformats.org/officeDocument/2006/relationships/slide" Target="slide72.xml"/><Relationship Id="rId5" Type="http://schemas.openxmlformats.org/officeDocument/2006/relationships/slide" Target="slide36.xml"/><Relationship Id="rId15" Type="http://schemas.openxmlformats.org/officeDocument/2006/relationships/hyperlink" Target="Rec_REP.pdf" TargetMode="External"/><Relationship Id="rId10" Type="http://schemas.openxmlformats.org/officeDocument/2006/relationships/slide" Target="slide71.xml"/><Relationship Id="rId4" Type="http://schemas.openxmlformats.org/officeDocument/2006/relationships/hyperlink" Target="&#1052;&#1059;_&#1051;&#1056;1_&#1054;&#1055;_2019.docx" TargetMode="External"/><Relationship Id="rId9" Type="http://schemas.openxmlformats.org/officeDocument/2006/relationships/slide" Target="slide70.xml"/><Relationship Id="rId14" Type="http://schemas.openxmlformats.org/officeDocument/2006/relationships/hyperlink" Target="Sampl_REP.pdf" TargetMode="Externa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hyperlink" Target="Sampl_REP.pdf" TargetMode="External"/><Relationship Id="rId3" Type="http://schemas.openxmlformats.org/officeDocument/2006/relationships/slide" Target="slide38.xml"/><Relationship Id="rId7" Type="http://schemas.openxmlformats.org/officeDocument/2006/relationships/hyperlink" Target="TMPL_REP.pdf" TargetMode="External"/><Relationship Id="rId2" Type="http://schemas.openxmlformats.org/officeDocument/2006/relationships/slide" Target="slide3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5" Type="http://schemas.openxmlformats.org/officeDocument/2006/relationships/hyperlink" Target="&#1052;&#1059;_&#1051;&#1056;1_&#1054;&#1055;_2019.docx" TargetMode="External"/><Relationship Id="rId4" Type="http://schemas.openxmlformats.org/officeDocument/2006/relationships/hyperlink" Target="&#1052;&#1059;_&#1051;&#1056;1_&#1054;&#1055;_2019.pdf" TargetMode="External"/><Relationship Id="rId9" Type="http://schemas.openxmlformats.org/officeDocument/2006/relationships/hyperlink" Target="Rec_REP.pdf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" Target="slide75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65.xml"/><Relationship Id="rId13" Type="http://schemas.openxmlformats.org/officeDocument/2006/relationships/slide" Target="slide52.xml"/><Relationship Id="rId18" Type="http://schemas.openxmlformats.org/officeDocument/2006/relationships/slide" Target="slide275.xml"/><Relationship Id="rId3" Type="http://schemas.openxmlformats.org/officeDocument/2006/relationships/slide" Target="slide6.xml"/><Relationship Id="rId7" Type="http://schemas.openxmlformats.org/officeDocument/2006/relationships/slide" Target="slide13.xml"/><Relationship Id="rId12" Type="http://schemas.openxmlformats.org/officeDocument/2006/relationships/slide" Target="slide47.xml"/><Relationship Id="rId17" Type="http://schemas.openxmlformats.org/officeDocument/2006/relationships/slide" Target="slide53.xml"/><Relationship Id="rId2" Type="http://schemas.openxmlformats.org/officeDocument/2006/relationships/slide" Target="slide2.xml"/><Relationship Id="rId16" Type="http://schemas.openxmlformats.org/officeDocument/2006/relationships/slide" Target="slide48.xml"/><Relationship Id="rId20" Type="http://schemas.openxmlformats.org/officeDocument/2006/relationships/slide" Target="slide32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9.xml"/><Relationship Id="rId11" Type="http://schemas.openxmlformats.org/officeDocument/2006/relationships/slide" Target="slide50.xml"/><Relationship Id="rId5" Type="http://schemas.openxmlformats.org/officeDocument/2006/relationships/slide" Target="slide17.xml"/><Relationship Id="rId15" Type="http://schemas.openxmlformats.org/officeDocument/2006/relationships/slide" Target="slide46.xml"/><Relationship Id="rId10" Type="http://schemas.openxmlformats.org/officeDocument/2006/relationships/slide" Target="slide115.xml"/><Relationship Id="rId19" Type="http://schemas.openxmlformats.org/officeDocument/2006/relationships/slide" Target="slide55.xml"/><Relationship Id="rId4" Type="http://schemas.openxmlformats.org/officeDocument/2006/relationships/slide" Target="slide35.xml"/><Relationship Id="rId9" Type="http://schemas.openxmlformats.org/officeDocument/2006/relationships/slide" Target="slide77.xml"/><Relationship Id="rId14" Type="http://schemas.openxmlformats.org/officeDocument/2006/relationships/slide" Target="slide43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" Target="slide72.xml"/><Relationship Id="rId2" Type="http://schemas.openxmlformats.org/officeDocument/2006/relationships/slide" Target="slide7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74.xml"/><Relationship Id="rId4" Type="http://schemas.openxmlformats.org/officeDocument/2006/relationships/slide" Target="slide70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" Target="slide73.xml"/><Relationship Id="rId2" Type="http://schemas.openxmlformats.org/officeDocument/2006/relationships/slide" Target="slide70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70.xml"/><Relationship Id="rId1" Type="http://schemas.openxmlformats.org/officeDocument/2006/relationships/slideLayout" Target="../slideLayouts/slideLayout1.xml"/><Relationship Id="rId4" Type="http://schemas.openxmlformats.org/officeDocument/2006/relationships/slide" Target="slide7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slide" Target="slide55.xml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slide" Target="slide57.xml"/><Relationship Id="rId13" Type="http://schemas.openxmlformats.org/officeDocument/2006/relationships/slide" Target="slide311.xml"/><Relationship Id="rId18" Type="http://schemas.openxmlformats.org/officeDocument/2006/relationships/slide" Target="slide92.xml"/><Relationship Id="rId3" Type="http://schemas.openxmlformats.org/officeDocument/2006/relationships/hyperlink" Target="&#1052;&#1059;_&#1051;&#1056;2_&#1054;&#1055;_2019.docx" TargetMode="External"/><Relationship Id="rId7" Type="http://schemas.openxmlformats.org/officeDocument/2006/relationships/slide" Target="slide79.xml"/><Relationship Id="rId12" Type="http://schemas.openxmlformats.org/officeDocument/2006/relationships/slide" Target="slide310.xml"/><Relationship Id="rId17" Type="http://schemas.openxmlformats.org/officeDocument/2006/relationships/slide" Target="slide55.xml"/><Relationship Id="rId2" Type="http://schemas.openxmlformats.org/officeDocument/2006/relationships/hyperlink" Target="&#1052;&#1059;_&#1051;&#1056;2_&#1054;&#1055;_2019.pdf" TargetMode="External"/><Relationship Id="rId16" Type="http://schemas.openxmlformats.org/officeDocument/2006/relationships/slide" Target="slide5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8.xml"/><Relationship Id="rId11" Type="http://schemas.openxmlformats.org/officeDocument/2006/relationships/slide" Target="slide95.xml"/><Relationship Id="rId5" Type="http://schemas.openxmlformats.org/officeDocument/2006/relationships/hyperlink" Target="file:///D:\2017_2018\Kaf\&#1054;&#1055;_&#1057;&#1059;&#1062;_2017\2017\&#1051;&#1056;_&#1054;&#1055;\LR2_OP_0\LR2_OP.sln" TargetMode="External"/><Relationship Id="rId15" Type="http://schemas.openxmlformats.org/officeDocument/2006/relationships/slide" Target="slide43.xml"/><Relationship Id="rId10" Type="http://schemas.openxmlformats.org/officeDocument/2006/relationships/slide" Target="slide80.xml"/><Relationship Id="rId19" Type="http://schemas.openxmlformats.org/officeDocument/2006/relationships/slide" Target="slide110.xml"/><Relationship Id="rId4" Type="http://schemas.openxmlformats.org/officeDocument/2006/relationships/hyperlink" Target="file:///D:\2017_2018\Kaf\&#1054;&#1055;_&#1057;&#1059;&#1062;_2017\2017\&#1051;&#1056;_&#1054;&#1055;\LR5_OP_0\LR5_OP_0.sln" TargetMode="External"/><Relationship Id="rId9" Type="http://schemas.openxmlformats.org/officeDocument/2006/relationships/slide" Target="slide42.xml"/><Relationship Id="rId14" Type="http://schemas.openxmlformats.org/officeDocument/2006/relationships/slide" Target="slide83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slide" Target="slide88.xml"/><Relationship Id="rId13" Type="http://schemas.openxmlformats.org/officeDocument/2006/relationships/slide" Target="slide90.xml"/><Relationship Id="rId3" Type="http://schemas.openxmlformats.org/officeDocument/2006/relationships/slide" Target="slide57.xml"/><Relationship Id="rId7" Type="http://schemas.openxmlformats.org/officeDocument/2006/relationships/slide" Target="slide86.xml"/><Relationship Id="rId12" Type="http://schemas.openxmlformats.org/officeDocument/2006/relationships/slide" Target="slide43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83.xml"/><Relationship Id="rId11" Type="http://schemas.openxmlformats.org/officeDocument/2006/relationships/slide" Target="slide310.xml"/><Relationship Id="rId5" Type="http://schemas.openxmlformats.org/officeDocument/2006/relationships/slide" Target="slide80.xml"/><Relationship Id="rId10" Type="http://schemas.openxmlformats.org/officeDocument/2006/relationships/slide" Target="slide311.xml"/><Relationship Id="rId4" Type="http://schemas.openxmlformats.org/officeDocument/2006/relationships/slide" Target="slide79.xml"/><Relationship Id="rId9" Type="http://schemas.openxmlformats.org/officeDocument/2006/relationships/slide" Target="slide89.xml"/><Relationship Id="rId14" Type="http://schemas.openxmlformats.org/officeDocument/2006/relationships/slide" Target="slide9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55.xml"/><Relationship Id="rId13" Type="http://schemas.openxmlformats.org/officeDocument/2006/relationships/slide" Target="slide318.xml"/><Relationship Id="rId3" Type="http://schemas.openxmlformats.org/officeDocument/2006/relationships/slide" Target="slide17.xml"/><Relationship Id="rId7" Type="http://schemas.openxmlformats.org/officeDocument/2006/relationships/slide" Target="slide11.xml"/><Relationship Id="rId12" Type="http://schemas.openxmlformats.org/officeDocument/2006/relationships/slide" Target="slide13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11" Type="http://schemas.openxmlformats.org/officeDocument/2006/relationships/slide" Target="slide54.xml"/><Relationship Id="rId5" Type="http://schemas.openxmlformats.org/officeDocument/2006/relationships/slide" Target="slide16.xml"/><Relationship Id="rId10" Type="http://schemas.openxmlformats.org/officeDocument/2006/relationships/slide" Target="slide316.xml"/><Relationship Id="rId4" Type="http://schemas.openxmlformats.org/officeDocument/2006/relationships/slide" Target="slide10.xml"/><Relationship Id="rId9" Type="http://schemas.openxmlformats.org/officeDocument/2006/relationships/slide" Target="slide64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" Target="slide82.xml"/><Relationship Id="rId2" Type="http://schemas.openxmlformats.org/officeDocument/2006/relationships/slide" Target="slide60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slide" Target="slide82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3.e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22.emf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5.e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4.emf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" Target="slide310.xml"/><Relationship Id="rId2" Type="http://schemas.openxmlformats.org/officeDocument/2006/relationships/slide" Target="slide31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0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6.emf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slide" Target="slide310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slide" Target="slide310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slide" Target="slide83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slide" Target="slide97.xml"/><Relationship Id="rId13" Type="http://schemas.openxmlformats.org/officeDocument/2006/relationships/slide" Target="slide106.xml"/><Relationship Id="rId3" Type="http://schemas.openxmlformats.org/officeDocument/2006/relationships/slide" Target="slide93.xml"/><Relationship Id="rId7" Type="http://schemas.openxmlformats.org/officeDocument/2006/relationships/slide" Target="slide96.xml"/><Relationship Id="rId12" Type="http://schemas.openxmlformats.org/officeDocument/2006/relationships/slide" Target="slide105.xml"/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95.xml"/><Relationship Id="rId11" Type="http://schemas.openxmlformats.org/officeDocument/2006/relationships/slide" Target="slide114.xml"/><Relationship Id="rId5" Type="http://schemas.openxmlformats.org/officeDocument/2006/relationships/slide" Target="slide94.xml"/><Relationship Id="rId15" Type="http://schemas.openxmlformats.org/officeDocument/2006/relationships/slide" Target="slide109.xml"/><Relationship Id="rId10" Type="http://schemas.openxmlformats.org/officeDocument/2006/relationships/slide" Target="slide101.xml"/><Relationship Id="rId4" Type="http://schemas.openxmlformats.org/officeDocument/2006/relationships/hyperlink" Target="&#1052;&#1059;_&#1051;&#1056;2_&#1054;&#1055;_2019.docx" TargetMode="External"/><Relationship Id="rId9" Type="http://schemas.openxmlformats.org/officeDocument/2006/relationships/slide" Target="slide99.xml"/><Relationship Id="rId14" Type="http://schemas.openxmlformats.org/officeDocument/2006/relationships/slide" Target="slide108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" Target="slide79.xml"/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" Target="slide80.xml"/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" Target="slide80.xml"/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slide" Target="slide98.xml"/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7.emf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" Target="slide100.xml"/><Relationship Id="rId2" Type="http://schemas.openxmlformats.org/officeDocument/2006/relationships/hyperlink" Target="&#1052;&#1059;_&#1051;&#1056;2_&#1054;&#1055;_2019.pdf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7524" y="896526"/>
            <a:ext cx="8424936" cy="1470025"/>
          </a:xfrm>
        </p:spPr>
        <p:txBody>
          <a:bodyPr/>
          <a:lstStyle/>
          <a:p>
            <a:r>
              <a:rPr lang="ru-RU" dirty="0" smtClean="0"/>
              <a:t>Основы программирования (ОП)</a:t>
            </a:r>
            <a:endParaRPr lang="ru-RU" dirty="0"/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899592" y="188640"/>
            <a:ext cx="7344816" cy="815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u="sng" dirty="0"/>
              <a:t>Лектор</a:t>
            </a:r>
            <a:r>
              <a:rPr lang="ru-RU" altLang="ru-RU" sz="2200" dirty="0"/>
              <a:t>: Большаков Сергей Алексеевич, к.т.н., доц. ИУ5,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dirty="0"/>
              <a:t>905 ауд. ГЗ (9-й </a:t>
            </a:r>
            <a:r>
              <a:rPr lang="ru-RU" altLang="ru-RU" sz="2200" dirty="0" smtClean="0"/>
              <a:t>этаж ГК МГТУ ауд. 905).</a:t>
            </a:r>
            <a:r>
              <a:rPr lang="en-US" altLang="ru-RU" sz="2200" dirty="0" smtClean="0"/>
              <a:t> </a:t>
            </a:r>
            <a:r>
              <a:rPr lang="ru-RU" altLang="ru-RU" sz="2200" dirty="0"/>
              <a:t>Лекции </a:t>
            </a:r>
            <a:r>
              <a:rPr lang="en-US" altLang="ru-RU" sz="2200" dirty="0" smtClean="0"/>
              <a:t>2019 </a:t>
            </a:r>
            <a:r>
              <a:rPr lang="ru-RU" altLang="ru-RU" sz="2500" b="1" dirty="0">
                <a:solidFill>
                  <a:srgbClr val="FF0000"/>
                </a:solidFill>
                <a:latin typeface="+mn-lt"/>
              </a:rPr>
              <a:t>Конец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43098" y="2204864"/>
            <a:ext cx="8713788" cy="288032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4000" b="1" dirty="0" smtClean="0">
                <a:solidFill>
                  <a:srgbClr val="FF0000"/>
                </a:solidFill>
              </a:rPr>
              <a:t>ГУИМЦ </a:t>
            </a:r>
            <a:r>
              <a:rPr lang="ru-RU" altLang="ru-RU" sz="4000" dirty="0" smtClean="0"/>
              <a:t> </a:t>
            </a:r>
            <a:r>
              <a:rPr lang="ru-RU" altLang="ru-RU" sz="4000" dirty="0" smtClean="0">
                <a:solidFill>
                  <a:schemeClr val="tx1"/>
                </a:solidFill>
              </a:rPr>
              <a:t>2-й курс, 3-й  семестр</a:t>
            </a:r>
          </a:p>
          <a:p>
            <a:r>
              <a:rPr lang="ru-RU" altLang="ru-RU" sz="4000" dirty="0" smtClean="0">
                <a:solidFill>
                  <a:schemeClr val="tx1"/>
                </a:solidFill>
              </a:rPr>
              <a:t>201</a:t>
            </a:r>
            <a:r>
              <a:rPr lang="en-US" altLang="ru-RU" sz="4000" dirty="0" smtClean="0">
                <a:solidFill>
                  <a:schemeClr val="tx1"/>
                </a:solidFill>
              </a:rPr>
              <a:t>9</a:t>
            </a:r>
            <a:r>
              <a:rPr lang="ru-RU" altLang="ru-RU" sz="4000" dirty="0" smtClean="0">
                <a:solidFill>
                  <a:schemeClr val="tx1"/>
                </a:solidFill>
              </a:rPr>
              <a:t>/</a:t>
            </a:r>
            <a:r>
              <a:rPr lang="en-US" altLang="ru-RU" sz="4000" dirty="0" smtClean="0">
                <a:solidFill>
                  <a:schemeClr val="tx1"/>
                </a:solidFill>
              </a:rPr>
              <a:t>2020 </a:t>
            </a:r>
            <a:r>
              <a:rPr lang="ru-RU" altLang="ru-RU" sz="4000" dirty="0" smtClean="0">
                <a:solidFill>
                  <a:schemeClr val="tx1"/>
                </a:solidFill>
              </a:rPr>
              <a:t>уч. гг.</a:t>
            </a:r>
          </a:p>
          <a:p>
            <a:r>
              <a:rPr lang="ru-RU" altLang="ru-RU" sz="4000" dirty="0" smtClean="0">
                <a:solidFill>
                  <a:schemeClr val="tx1"/>
                </a:solidFill>
              </a:rPr>
              <a:t>Специальность АСОИУ, Кафедра СОИУ</a:t>
            </a:r>
          </a:p>
          <a:p>
            <a:endParaRPr lang="ru-RU" altLang="ru-RU" sz="4000" b="1" dirty="0" smtClean="0">
              <a:solidFill>
                <a:srgbClr val="FF0000"/>
              </a:solidFill>
            </a:endParaRPr>
          </a:p>
          <a:p>
            <a:r>
              <a:rPr lang="ru-RU" altLang="ru-RU" sz="4000" dirty="0" smtClean="0">
                <a:solidFill>
                  <a:srgbClr val="FF0000"/>
                </a:solidFill>
                <a:hlinkClick r:id="rId2" action="ppaction://hlinksldjump"/>
              </a:rPr>
              <a:t>Состав курса</a:t>
            </a:r>
            <a:r>
              <a:rPr lang="ru-RU" altLang="ru-RU" sz="4000" dirty="0" smtClean="0">
                <a:hlinkClick r:id="rId2" action="ppaction://hlinksldjump"/>
              </a:rPr>
              <a:t> </a:t>
            </a:r>
            <a:r>
              <a:rPr lang="ru-RU" altLang="ru-RU" sz="4000" dirty="0" smtClean="0">
                <a:hlinkClick r:id="rId3" action="ppaction://hlinksldjump"/>
              </a:rPr>
              <a:t>и </a:t>
            </a:r>
            <a:r>
              <a:rPr lang="ru-RU" altLang="ru-RU" sz="4000" dirty="0" smtClean="0">
                <a:hlinkClick r:id="rId4" action="ppaction://hlinksldjump"/>
              </a:rPr>
              <a:t>литература</a:t>
            </a:r>
            <a:endParaRPr lang="ru-RU" altLang="ru-RU" sz="4000" dirty="0" smtClean="0"/>
          </a:p>
          <a:p>
            <a:r>
              <a:rPr lang="ru-RU" altLang="ru-RU" sz="4000" dirty="0" smtClean="0">
                <a:hlinkClick r:id="rId5" action="ppaction://hlinksldjump"/>
              </a:rPr>
              <a:t>Введение в программирование</a:t>
            </a:r>
            <a:endParaRPr lang="en-US" altLang="ru-RU" sz="4000" dirty="0" smtClean="0"/>
          </a:p>
          <a:p>
            <a:r>
              <a:rPr lang="ru-RU" altLang="ru-RU" sz="4000" dirty="0" smtClean="0">
                <a:solidFill>
                  <a:schemeClr val="tx1"/>
                </a:solidFill>
                <a:hlinkClick r:id="rId3" action="ppaction://hlinksldjump"/>
              </a:rPr>
              <a:t>Задачи дисциплины</a:t>
            </a:r>
            <a:endParaRPr lang="ru-RU" altLang="ru-RU" sz="4000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</a:t>
            </a:fld>
            <a:endParaRPr lang="ru-RU" dirty="0"/>
          </a:p>
        </p:txBody>
      </p:sp>
      <p:sp>
        <p:nvSpPr>
          <p:cNvPr id="6" name="Прямоугольник 5">
            <a:hlinkClick r:id="rId6" action="ppaction://hlinkfile"/>
          </p:cNvPr>
          <p:cNvSpPr/>
          <p:nvPr/>
        </p:nvSpPr>
        <p:spPr>
          <a:xfrm>
            <a:off x="3059832" y="6453336"/>
            <a:ext cx="2736304" cy="36004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  <a:ln>
            <a:solidFill>
              <a:srgbClr val="C00000">
                <a:alpha val="4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МУ ОП 2019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64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Основы программирования (Понятия)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Программирование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– это деятельность направленная на создание программ для компьютеров (СМ).</a:t>
            </a:r>
          </a:p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Программа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3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– это упорядоченная совокупность предписаний (указаний, инструкций, команд, операторов) на </a:t>
            </a:r>
            <a:r>
              <a:rPr lang="ru-RU" altLang="ru-RU" sz="2300" b="1" dirty="0">
                <a:solidFill>
                  <a:schemeClr val="tx1"/>
                </a:solidFill>
              </a:rPr>
              <a:t>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зыке программирования (СМ) для компьютера для выполнения поставленной задачи. Программа оформляется в виде текста набранного символами (в электронном или бумажном виде).</a:t>
            </a:r>
          </a:p>
          <a:p>
            <a:pPr algn="l"/>
            <a:r>
              <a:rPr lang="ru-RU" altLang="ru-RU" sz="2300" b="1" u="sng" dirty="0">
                <a:solidFill>
                  <a:schemeClr val="tx1"/>
                </a:solidFill>
              </a:rPr>
              <a:t>Я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зык программирования ЯП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3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- это система взаимосвязанных формализованных правил для написания и оформления программ (</a:t>
            </a:r>
            <a:r>
              <a:rPr lang="ru-RU" altLang="ru-RU" sz="2300" b="1" dirty="0" smtClean="0">
                <a:solidFill>
                  <a:schemeClr val="tx1"/>
                </a:solidFill>
                <a:hlinkClick r:id="rId4" action="ppaction://hlinksldjump"/>
              </a:rPr>
              <a:t>Пример 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.).</a:t>
            </a: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Программирование выполняется в среде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системы программирования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3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), состоящей из множества взаимосвязанных программ (компилятор, отладчик, редактор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, IDE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). Например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VISUAL STUDIO VS 2005/2010/2012 – (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СМ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).</a:t>
            </a:r>
            <a:r>
              <a:rPr lang="en-US" altLang="ru-RU" sz="2300" b="1" dirty="0" smtClean="0"/>
              <a:t>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IDE</a:t>
            </a:r>
            <a:r>
              <a:rPr lang="en-US" altLang="ru-RU" sz="2300" b="1" dirty="0" smtClean="0"/>
              <a:t> –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I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ntegrated</a:t>
            </a:r>
            <a:r>
              <a:rPr lang="en-US" altLang="ru-RU" sz="2300" b="1" dirty="0" smtClean="0"/>
              <a:t>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D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eveloper</a:t>
            </a:r>
            <a:r>
              <a:rPr lang="en-US" altLang="ru-RU" sz="2300" b="1" dirty="0" smtClean="0"/>
              <a:t>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Environment</a:t>
            </a:r>
            <a:r>
              <a:rPr lang="en-US" altLang="ru-RU" sz="2300" b="1" dirty="0" smtClean="0"/>
              <a:t>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–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Интегрированная среда разработки программ на ЯП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40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Блок-схема(6)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Вычисление действительных (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X1 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и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 X2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корней или комплексных (мнимая – 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е</a:t>
            </a:r>
            <a:r>
              <a:rPr lang="ru-RU" altLang="ru-RU" sz="2300" b="1" dirty="0" smtClean="0"/>
              <a:t> и действительная часть -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f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,</a:t>
            </a:r>
            <a:r>
              <a:rPr lang="ru-RU" altLang="ru-RU" sz="2300" b="1" dirty="0" smtClean="0"/>
              <a:t> зависит от вычисленного значения детерминанта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d</a:t>
            </a:r>
            <a:r>
              <a:rPr lang="en-US" altLang="ru-RU" sz="2300" b="1" dirty="0" smtClean="0"/>
              <a:t>).</a:t>
            </a:r>
            <a:r>
              <a:rPr lang="ru-RU" altLang="ru-RU" sz="2300" b="1" dirty="0" smtClean="0"/>
              <a:t> </a:t>
            </a:r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100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6213039"/>
              </p:ext>
            </p:extLst>
          </p:nvPr>
        </p:nvGraphicFramePr>
        <p:xfrm>
          <a:off x="683568" y="2132856"/>
          <a:ext cx="7272808" cy="38164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57" name="Visio" r:id="rId3" imgW="3510918" imgH="3318570" progId="Visio.Drawing.11">
                  <p:embed/>
                </p:oleObj>
              </mc:Choice>
              <mc:Fallback>
                <p:oleObj name="Visio" r:id="rId3" imgW="3510918" imgH="331857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3568" y="2132856"/>
                        <a:ext cx="7272808" cy="38164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573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Цикл на базе </a:t>
            </a:r>
            <a:r>
              <a:rPr lang="en-US" sz="3200" b="1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if</a:t>
            </a:r>
            <a:r>
              <a:rPr lang="ru-RU" sz="3200" b="1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200" dirty="0" smtClean="0"/>
              <a:t>(7)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41044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Цикл на основе 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if</a:t>
            </a:r>
            <a:r>
              <a:rPr lang="ru-RU" altLang="ru-RU" sz="2300" b="1" dirty="0" smtClean="0"/>
              <a:t>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</a:t>
            </a:r>
            <a:r>
              <a:rPr lang="ru-RU" altLang="ru-RU" sz="2300" b="1" dirty="0" smtClean="0"/>
              <a:t> (</a:t>
            </a:r>
            <a:r>
              <a:rPr lang="en-US" altLang="ru-RU" sz="2300" b="1" dirty="0" smtClean="0"/>
              <a:t>,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Блок схема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300" b="1" dirty="0" smtClean="0"/>
              <a:t>- </a:t>
            </a:r>
            <a:r>
              <a:rPr lang="ru-RU" altLang="ru-RU" sz="2300" b="1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300" b="1" dirty="0"/>
              <a:t>)</a:t>
            </a:r>
            <a:endParaRPr lang="ru-RU" altLang="ru-RU" sz="2300" b="1" dirty="0" smtClean="0"/>
          </a:p>
          <a:p>
            <a:pPr algn="l"/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Организация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цикла для суммы арифметической прогрессии с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помощью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if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j = 1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Начальные условия цикла 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Sum = 0;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step = 5;</a:t>
            </a:r>
          </a:p>
          <a:p>
            <a:pPr algn="l"/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M1: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j &lt; 10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Проверка продолжения цикла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algn="l"/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Sum +=j*step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Тело цикла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j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++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       /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Тело цикла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goto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M1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 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Тело цикла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</a:p>
          <a:p>
            <a:pPr algn="l"/>
            <a:r>
              <a:rPr lang="ru-RU" sz="1800" dirty="0" err="1" smtClean="0">
                <a:latin typeface="Tahoma"/>
                <a:ea typeface="Times New Roman"/>
              </a:rPr>
              <a:t>printf</a:t>
            </a:r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ru-RU" sz="1800" dirty="0">
                <a:latin typeface="Tahoma"/>
                <a:ea typeface="Times New Roman"/>
              </a:rPr>
              <a:t>(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"\</a:t>
            </a:r>
            <a:r>
              <a:rPr lang="ru-RU" sz="1800" dirty="0" err="1">
                <a:solidFill>
                  <a:srgbClr val="A31515"/>
                </a:solidFill>
                <a:latin typeface="Tahoma"/>
                <a:ea typeface="Times New Roman"/>
              </a:rPr>
              <a:t>nЗначение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 </a:t>
            </a:r>
            <a:r>
              <a:rPr lang="ru-RU" sz="1800" dirty="0" err="1">
                <a:solidFill>
                  <a:srgbClr val="A31515"/>
                </a:solidFill>
                <a:latin typeface="Tahoma"/>
                <a:ea typeface="Times New Roman"/>
              </a:rPr>
              <a:t>Sum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 = %d для j =%d\n"</a:t>
            </a:r>
            <a:r>
              <a:rPr lang="ru-RU" sz="1800" dirty="0">
                <a:latin typeface="Tahoma"/>
                <a:ea typeface="Times New Roman"/>
              </a:rPr>
              <a:t> , </a:t>
            </a:r>
            <a:r>
              <a:rPr lang="ru-RU" sz="1800" dirty="0" err="1">
                <a:latin typeface="Tahoma"/>
                <a:ea typeface="Times New Roman"/>
              </a:rPr>
              <a:t>Sum</a:t>
            </a:r>
            <a:r>
              <a:rPr lang="ru-RU" sz="1800" dirty="0">
                <a:latin typeface="Tahoma"/>
                <a:ea typeface="Times New Roman"/>
              </a:rPr>
              <a:t>, j);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u="sng" dirty="0" smtClean="0"/>
              <a:t>Результат</a:t>
            </a:r>
            <a:r>
              <a:rPr lang="ru-RU" altLang="ru-RU" sz="1800" b="1" dirty="0" smtClean="0"/>
              <a:t>:</a:t>
            </a:r>
          </a:p>
          <a:p>
            <a:pPr algn="l"/>
            <a:r>
              <a:rPr lang="ru-RU" sz="1800" b="1" dirty="0" smtClean="0">
                <a:solidFill>
                  <a:srgbClr val="1F497D"/>
                </a:solidFill>
                <a:highlight>
                  <a:srgbClr val="FFFFFF"/>
                </a:highlight>
                <a:latin typeface="Consolas"/>
                <a:ea typeface="Calibri"/>
              </a:rPr>
              <a:t>Значение </a:t>
            </a:r>
            <a:r>
              <a:rPr lang="ru-RU" sz="1800" b="1" dirty="0" err="1">
                <a:solidFill>
                  <a:srgbClr val="1F497D"/>
                </a:solidFill>
                <a:highlight>
                  <a:srgbClr val="FFFFFF"/>
                </a:highlight>
                <a:latin typeface="Consolas"/>
                <a:ea typeface="Calibri"/>
              </a:rPr>
              <a:t>Sum</a:t>
            </a:r>
            <a:r>
              <a:rPr lang="ru-RU" sz="1800" b="1" dirty="0">
                <a:solidFill>
                  <a:srgbClr val="1F497D"/>
                </a:solidFill>
                <a:highlight>
                  <a:srgbClr val="FFFFFF"/>
                </a:highlight>
                <a:latin typeface="Consolas"/>
                <a:ea typeface="Calibri"/>
              </a:rPr>
              <a:t> = 225 для j =10</a:t>
            </a:r>
            <a:endParaRPr lang="ru-RU" sz="1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86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Блок схема (7)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1080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Блок схема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цикла на основе оператора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if.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Задается выполнение 10 циклов суммирования членов арифметической прогрессии (шаг 5). После суммирования выполняется печать результата.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102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2661427"/>
              </p:ext>
            </p:extLst>
          </p:nvPr>
        </p:nvGraphicFramePr>
        <p:xfrm>
          <a:off x="1043608" y="2060848"/>
          <a:ext cx="6408712" cy="4032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77" name="Visio" r:id="rId3" imgW="6124454" imgH="4092660" progId="Visio.Drawing.11">
                  <p:embed/>
                </p:oleObj>
              </mc:Choice>
              <mc:Fallback>
                <p:oleObj name="Visio" r:id="rId3" imgW="6124454" imgH="4092660" progId="Visio.Drawing.11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2060848"/>
                        <a:ext cx="6408712" cy="40324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457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Цикл табуляции на базе </a:t>
            </a:r>
            <a:r>
              <a:rPr lang="en-US" sz="3200" b="1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if</a:t>
            </a:r>
            <a:r>
              <a:rPr lang="ru-RU" sz="3200" b="1" dirty="0" smtClean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200" dirty="0" smtClean="0"/>
              <a:t>(7)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764704"/>
            <a:ext cx="9108504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/>
              <a:t>Цикл Табуляции функции на основе </a:t>
            </a:r>
            <a:r>
              <a:rPr lang="en-US" altLang="ru-RU" sz="1800" b="1" dirty="0" smtClean="0">
                <a:solidFill>
                  <a:srgbClr val="0000FF"/>
                </a:solidFill>
              </a:rPr>
              <a:t>if</a:t>
            </a:r>
            <a:r>
              <a:rPr lang="ru-RU" altLang="ru-RU" sz="1800" b="1" dirty="0" smtClean="0"/>
              <a:t> </a:t>
            </a:r>
            <a:r>
              <a:rPr lang="ru-RU" altLang="ru-RU" sz="1800" b="1" dirty="0"/>
              <a:t>(</a:t>
            </a:r>
            <a:r>
              <a:rPr lang="ru-RU" altLang="ru-RU" sz="1800" b="1" dirty="0">
                <a:hlinkClick r:id="rId2" action="ppaction://hlinkfile"/>
              </a:rPr>
              <a:t>МУ</a:t>
            </a:r>
            <a:r>
              <a:rPr lang="ru-RU" altLang="ru-RU" sz="1800" b="1" dirty="0"/>
              <a:t>)</a:t>
            </a:r>
            <a:r>
              <a:rPr lang="ru-RU" altLang="ru-RU" sz="1800" b="1" dirty="0" smtClean="0"/>
              <a:t> приведен ниже</a:t>
            </a:r>
            <a:r>
              <a:rPr lang="ru-RU" altLang="ru-RU" sz="1800" b="1" dirty="0"/>
              <a:t>. (Блок схема</a:t>
            </a:r>
            <a:r>
              <a:rPr lang="en-US" altLang="ru-RU" sz="1800" b="1" dirty="0"/>
              <a:t> - </a:t>
            </a:r>
            <a:r>
              <a:rPr lang="ru-RU" altLang="ru-RU" sz="18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1800" b="1" dirty="0"/>
              <a:t>)</a:t>
            </a:r>
            <a:r>
              <a:rPr lang="en-US" altLang="ru-RU" sz="1800" b="1" dirty="0"/>
              <a:t> </a:t>
            </a:r>
            <a:endParaRPr lang="ru-RU" altLang="ru-RU" sz="1800" b="1" dirty="0" smtClean="0"/>
          </a:p>
          <a:p>
            <a:pPr algn="l"/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Начальные условия цикла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float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x= 0.05F;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начальное значение (!=0)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 = 2; 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= 1;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здесь a и b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задаенм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при инициализации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float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Step = 1.0F , z;</a:t>
            </a:r>
          </a:p>
          <a:p>
            <a:pPr algn="l"/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Цикл табуляции функции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CIKL: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x &lt;= 10.f ) {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Проверка завершения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z= (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float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(5.0*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sin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(0.5F*b*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pow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(x,2)))/x);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Вычисление z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pow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– функция возведения в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степень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z=cos(2*a); 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Ошибка  а -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 z=cos(2.0*a); 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использование действительной константы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 z=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cos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((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double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)2*a);  // использование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cast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- преобразований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Вывод строки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Функция  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z =%7.3f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для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x= %4.2f"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z, x); 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 +=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Step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изменение x на шаг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step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goto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CIKL;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Продолжение цикла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97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Блок схема (7)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Блок схема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цикла на основе оператора 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if</a:t>
            </a:r>
            <a:r>
              <a:rPr lang="ru-RU" altLang="ru-RU" sz="2300" b="1" dirty="0"/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для табуляции функции.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104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2268826"/>
              </p:ext>
            </p:extLst>
          </p:nvPr>
        </p:nvGraphicFramePr>
        <p:xfrm>
          <a:off x="1349896" y="1268760"/>
          <a:ext cx="7038528" cy="4896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42" name="Visio" r:id="rId3" imgW="6124454" imgH="4092660" progId="Visio.Drawing.11">
                  <p:embed/>
                </p:oleObj>
              </mc:Choice>
              <mc:Fallback>
                <p:oleObj name="Visio" r:id="rId3" imgW="6124454" imgH="409266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9896" y="1268760"/>
                        <a:ext cx="7038528" cy="48965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8978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Операторы цикла(8)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Циклы из теоретической части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</a:t>
            </a:r>
            <a:r>
              <a:rPr lang="ru-RU" altLang="ru-RU" sz="2300" b="1" dirty="0" smtClean="0"/>
              <a:t>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300" b="1" dirty="0"/>
              <a:t>)</a:t>
            </a:r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98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Сумма четных (9)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Сумма четных чисел при </a:t>
            </a:r>
            <a:r>
              <a:rPr lang="ru-RU" altLang="ru-RU" sz="2300" b="1" dirty="0">
                <a:solidFill>
                  <a:schemeClr val="tx1"/>
                </a:solidFill>
              </a:rPr>
              <a:t>вводе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 smtClean="0"/>
              <a:t>)</a:t>
            </a:r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96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Числа Фибоначи (10)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Распечатка чисел </a:t>
            </a:r>
            <a:r>
              <a:rPr lang="ru-RU" altLang="ru-RU" sz="2300" b="1" dirty="0"/>
              <a:t>Фибоначи 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 smtClean="0"/>
              <a:t>)</a:t>
            </a:r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73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Простые числа (11)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Печать заданного при вводе количества первых простых </a:t>
            </a:r>
            <a:r>
              <a:rPr lang="ru-RU" altLang="ru-RU" sz="2300" b="1" dirty="0">
                <a:solidFill>
                  <a:schemeClr val="tx1"/>
                </a:solidFill>
              </a:rPr>
              <a:t>чисел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48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Диапазоны печати(12)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rgbClr val="FF0000"/>
                </a:solidFill>
              </a:rPr>
              <a:t>Диапазоны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печати для контрольных заданий 12 и </a:t>
            </a:r>
            <a:r>
              <a:rPr lang="ru-RU" altLang="ru-RU" sz="2300" b="1" dirty="0">
                <a:solidFill>
                  <a:schemeClr val="tx1"/>
                </a:solidFill>
              </a:rPr>
              <a:t>11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</a:t>
            </a:r>
            <a:r>
              <a:rPr lang="ru-RU" altLang="ru-RU" sz="2300" b="1" dirty="0" smtClean="0"/>
              <a:t>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solidFill>
                  <a:srgbClr val="FF0000"/>
                </a:solidFill>
              </a:rPr>
              <a:t>СМ</a:t>
            </a:r>
            <a:r>
              <a:rPr lang="ru-RU" altLang="ru-RU" sz="2300" b="1" dirty="0"/>
              <a:t>)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47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5962"/>
            <a:ext cx="7194528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Пример простейшей программы на СИ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9" y="908050"/>
            <a:ext cx="5040684" cy="295299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ru-RU" sz="2800" dirty="0">
                <a:solidFill>
                  <a:srgbClr val="002060"/>
                </a:solidFill>
              </a:rPr>
              <a:t>#</a:t>
            </a:r>
            <a:r>
              <a:rPr lang="en-US" altLang="ru-RU" sz="2800" dirty="0">
                <a:solidFill>
                  <a:srgbClr val="0000FF"/>
                </a:solidFill>
              </a:rPr>
              <a:t>include</a:t>
            </a:r>
            <a:r>
              <a:rPr lang="en-US" altLang="ru-RU" sz="2800" dirty="0">
                <a:solidFill>
                  <a:srgbClr val="002060"/>
                </a:solidFill>
              </a:rPr>
              <a:t> </a:t>
            </a:r>
            <a:r>
              <a:rPr lang="en-US" altLang="ru-RU" sz="2800" dirty="0">
                <a:solidFill>
                  <a:srgbClr val="A31515"/>
                </a:solidFill>
              </a:rPr>
              <a:t>&lt;stdio.h&gt;</a:t>
            </a:r>
          </a:p>
          <a:p>
            <a:pPr algn="l"/>
            <a:r>
              <a:rPr lang="en-US" altLang="ru-RU" sz="2800" dirty="0">
                <a:solidFill>
                  <a:srgbClr val="0000FF"/>
                </a:solidFill>
              </a:rPr>
              <a:t>void</a:t>
            </a:r>
            <a:r>
              <a:rPr lang="en-US" altLang="ru-RU" sz="2800" dirty="0">
                <a:solidFill>
                  <a:srgbClr val="002060"/>
                </a:solidFill>
              </a:rPr>
              <a:t> main(</a:t>
            </a:r>
            <a:r>
              <a:rPr lang="en-US" altLang="ru-RU" sz="2800" dirty="0">
                <a:solidFill>
                  <a:srgbClr val="0000FF"/>
                </a:solidFill>
              </a:rPr>
              <a:t>void</a:t>
            </a:r>
            <a:r>
              <a:rPr lang="en-US" altLang="ru-RU" sz="2800" dirty="0">
                <a:solidFill>
                  <a:srgbClr val="002060"/>
                </a:solidFill>
              </a:rPr>
              <a:t>)</a:t>
            </a:r>
          </a:p>
          <a:p>
            <a:pPr algn="l"/>
            <a:r>
              <a:rPr lang="en-US" altLang="ru-RU" sz="2800" dirty="0">
                <a:solidFill>
                  <a:srgbClr val="002060"/>
                </a:solidFill>
              </a:rPr>
              <a:t>{</a:t>
            </a:r>
            <a:r>
              <a:rPr lang="ru-RU" altLang="ru-RU" sz="2800" dirty="0">
                <a:solidFill>
                  <a:srgbClr val="002060"/>
                </a:solidFill>
              </a:rPr>
              <a:t> </a:t>
            </a:r>
            <a:r>
              <a:rPr lang="ru-RU" altLang="ru-RU" sz="2800" dirty="0">
                <a:solidFill>
                  <a:srgbClr val="008000"/>
                </a:solidFill>
              </a:rPr>
              <a:t>// Вывод текста</a:t>
            </a:r>
            <a:endParaRPr lang="en-US" altLang="ru-RU" sz="2800" dirty="0">
              <a:solidFill>
                <a:srgbClr val="008000"/>
              </a:solidFill>
            </a:endParaRPr>
          </a:p>
          <a:p>
            <a:pPr algn="l"/>
            <a:r>
              <a:rPr lang="en-US" altLang="ru-RU" sz="2800" dirty="0" err="1">
                <a:solidFill>
                  <a:srgbClr val="002060"/>
                </a:solidFill>
              </a:rPr>
              <a:t>printf</a:t>
            </a:r>
            <a:r>
              <a:rPr lang="en-US" altLang="ru-RU" sz="2800" dirty="0" smtClean="0">
                <a:solidFill>
                  <a:srgbClr val="002060"/>
                </a:solidFill>
              </a:rPr>
              <a:t>(</a:t>
            </a:r>
            <a:r>
              <a:rPr lang="ru-RU" altLang="ru-RU" sz="2800" dirty="0" smtClean="0">
                <a:solidFill>
                  <a:srgbClr val="002060"/>
                </a:solidFill>
              </a:rPr>
              <a:t> </a:t>
            </a:r>
            <a:r>
              <a:rPr lang="en-US" altLang="ru-RU" sz="2800" dirty="0">
                <a:solidFill>
                  <a:srgbClr val="A31515"/>
                </a:solidFill>
              </a:rPr>
              <a:t>"HELLO!, </a:t>
            </a:r>
            <a:r>
              <a:rPr lang="ru-RU" altLang="ru-RU" sz="2800" dirty="0">
                <a:solidFill>
                  <a:srgbClr val="A31515"/>
                </a:solidFill>
              </a:rPr>
              <a:t>Привет!!!\</a:t>
            </a:r>
            <a:r>
              <a:rPr lang="en-US" altLang="ru-RU" sz="2800" dirty="0">
                <a:solidFill>
                  <a:srgbClr val="A31515"/>
                </a:solidFill>
              </a:rPr>
              <a:t>n"</a:t>
            </a:r>
            <a:r>
              <a:rPr lang="ru-RU" altLang="ru-RU" sz="2800" dirty="0">
                <a:solidFill>
                  <a:srgbClr val="A31515"/>
                </a:solidFill>
              </a:rPr>
              <a:t> </a:t>
            </a:r>
            <a:r>
              <a:rPr lang="en-US" altLang="ru-RU" sz="2800" dirty="0" smtClean="0">
                <a:solidFill>
                  <a:srgbClr val="002060"/>
                </a:solidFill>
              </a:rPr>
              <a:t>);</a:t>
            </a:r>
            <a:endParaRPr lang="en-US" altLang="ru-RU" sz="2800" dirty="0">
              <a:solidFill>
                <a:srgbClr val="002060"/>
              </a:solidFill>
            </a:endParaRPr>
          </a:p>
          <a:p>
            <a:pPr algn="l"/>
            <a:r>
              <a:rPr lang="en-US" altLang="ru-RU" sz="2800" dirty="0" smtClean="0">
                <a:solidFill>
                  <a:srgbClr val="002060"/>
                </a:solidFill>
              </a:rPr>
              <a:t>      </a:t>
            </a:r>
            <a:r>
              <a:rPr lang="en-US" altLang="ru-RU" sz="2800" dirty="0" err="1" smtClean="0">
                <a:solidFill>
                  <a:srgbClr val="002060"/>
                </a:solidFill>
              </a:rPr>
              <a:t>getchar</a:t>
            </a:r>
            <a:r>
              <a:rPr lang="en-US" altLang="ru-RU" sz="2800" dirty="0">
                <a:solidFill>
                  <a:srgbClr val="002060"/>
                </a:solidFill>
              </a:rPr>
              <a:t>();</a:t>
            </a:r>
          </a:p>
          <a:p>
            <a:pPr algn="l"/>
            <a:r>
              <a:rPr lang="en-US" altLang="ru-RU" sz="2800" dirty="0">
                <a:solidFill>
                  <a:srgbClr val="002060"/>
                </a:solidFill>
              </a:rPr>
              <a:t>}</a:t>
            </a:r>
          </a:p>
          <a:p>
            <a:pPr algn="l"/>
            <a:endParaRPr lang="ru-RU" altLang="ru-RU" sz="2800" b="1" dirty="0" smtClean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 smtClean="0"/>
          </a:p>
          <a:p>
            <a:pPr algn="l"/>
            <a:endParaRPr lang="en-US" altLang="ru-RU" sz="2800" b="1" dirty="0"/>
          </a:p>
          <a:p>
            <a:pPr algn="l"/>
            <a:endParaRPr lang="ru-RU" altLang="ru-RU" sz="28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508102" y="929901"/>
            <a:ext cx="3635897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Библиотека Ввода/вывода</a:t>
            </a:r>
            <a:endParaRPr lang="ru-RU" dirty="0"/>
          </a:p>
        </p:txBody>
      </p:sp>
      <p:cxnSp>
        <p:nvCxnSpPr>
          <p:cNvPr id="6" name="Прямая со стрелкой 5"/>
          <p:cNvCxnSpPr>
            <a:stCxn id="3" idx="1"/>
          </p:cNvCxnSpPr>
          <p:nvPr/>
        </p:nvCxnSpPr>
        <p:spPr>
          <a:xfrm flipH="1">
            <a:off x="3059833" y="1114567"/>
            <a:ext cx="2448269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508103" y="1628800"/>
            <a:ext cx="3635897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Главная программа (</a:t>
            </a:r>
            <a:r>
              <a:rPr lang="en-US" dirty="0" smtClean="0"/>
              <a:t>main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2431876"/>
            <a:ext cx="377991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Вывод текста в окно</a:t>
            </a:r>
            <a:r>
              <a:rPr lang="en-US" dirty="0" smtClean="0"/>
              <a:t> (</a:t>
            </a:r>
            <a:r>
              <a:rPr lang="ru-RU" dirty="0" smtClean="0"/>
              <a:t>функция </a:t>
            </a:r>
            <a:r>
              <a:rPr lang="en-US" dirty="0" err="1" smtClean="0"/>
              <a:t>printf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9" name="Прямая со стрелкой 8"/>
          <p:cNvCxnSpPr>
            <a:stCxn id="8" idx="1"/>
          </p:cNvCxnSpPr>
          <p:nvPr/>
        </p:nvCxnSpPr>
        <p:spPr>
          <a:xfrm flipH="1" flipV="1">
            <a:off x="4849234" y="2524209"/>
            <a:ext cx="514854" cy="9233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626348" y="3582308"/>
            <a:ext cx="453388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Запрос нажатия клавиши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ru-RU" dirty="0"/>
              <a:t>функция </a:t>
            </a:r>
            <a:r>
              <a:rPr lang="en-US" dirty="0" err="1" smtClean="0"/>
              <a:t>getchar</a:t>
            </a:r>
            <a:r>
              <a:rPr lang="en-US" dirty="0" smtClean="0"/>
              <a:t>)</a:t>
            </a:r>
            <a:endParaRPr lang="ru-RU" dirty="0"/>
          </a:p>
        </p:txBody>
      </p:sp>
      <p:cxnSp>
        <p:nvCxnSpPr>
          <p:cNvPr id="14" name="Прямая со стрелкой 13"/>
          <p:cNvCxnSpPr>
            <a:stCxn id="13" idx="1"/>
          </p:cNvCxnSpPr>
          <p:nvPr/>
        </p:nvCxnSpPr>
        <p:spPr>
          <a:xfrm flipH="1" flipV="1">
            <a:off x="2213723" y="3028560"/>
            <a:ext cx="2412625" cy="73841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7" idx="1"/>
          </p:cNvCxnSpPr>
          <p:nvPr/>
        </p:nvCxnSpPr>
        <p:spPr>
          <a:xfrm flipH="1" flipV="1">
            <a:off x="2699733" y="1556792"/>
            <a:ext cx="2808370" cy="25667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103916" y="4450737"/>
            <a:ext cx="5019929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Операторные скобки СИ</a:t>
            </a:r>
            <a:endParaRPr lang="ru-RU" dirty="0"/>
          </a:p>
        </p:txBody>
      </p:sp>
      <p:cxnSp>
        <p:nvCxnSpPr>
          <p:cNvPr id="21" name="Прямая со стрелкой 20"/>
          <p:cNvCxnSpPr>
            <a:stCxn id="20" idx="1"/>
          </p:cNvCxnSpPr>
          <p:nvPr/>
        </p:nvCxnSpPr>
        <p:spPr>
          <a:xfrm flipH="1" flipV="1">
            <a:off x="323530" y="2132857"/>
            <a:ext cx="3780386" cy="250254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20" idx="1"/>
          </p:cNvCxnSpPr>
          <p:nvPr/>
        </p:nvCxnSpPr>
        <p:spPr>
          <a:xfrm flipH="1" flipV="1">
            <a:off x="539552" y="3582308"/>
            <a:ext cx="3564364" cy="105309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633978" y="3028560"/>
            <a:ext cx="448986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Комментарий в строке СИ</a:t>
            </a:r>
            <a:endParaRPr lang="ru-RU" dirty="0"/>
          </a:p>
        </p:txBody>
      </p:sp>
      <p:cxnSp>
        <p:nvCxnSpPr>
          <p:cNvPr id="35" name="Прямая со стрелкой 34"/>
          <p:cNvCxnSpPr>
            <a:stCxn id="34" idx="1"/>
          </p:cNvCxnSpPr>
          <p:nvPr/>
        </p:nvCxnSpPr>
        <p:spPr>
          <a:xfrm flipH="1" flipV="1">
            <a:off x="1835696" y="2132857"/>
            <a:ext cx="2798282" cy="108036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282426" y="4870901"/>
            <a:ext cx="4841419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Получим в окне консоли (нет русификации слова - ПРИВЕТ) </a:t>
            </a:r>
            <a:endParaRPr lang="ru-RU" dirty="0"/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79" y="4888514"/>
            <a:ext cx="2924175" cy="285750"/>
          </a:xfrm>
          <a:prstGeom prst="rect">
            <a:avLst/>
          </a:prstGeom>
        </p:spPr>
      </p:pic>
      <p:cxnSp>
        <p:nvCxnSpPr>
          <p:cNvPr id="49" name="Прямая со стрелкой 48"/>
          <p:cNvCxnSpPr>
            <a:stCxn id="47" idx="1"/>
            <a:endCxn id="48" idx="3"/>
          </p:cNvCxnSpPr>
          <p:nvPr/>
        </p:nvCxnSpPr>
        <p:spPr>
          <a:xfrm flipH="1" flipV="1">
            <a:off x="3167954" y="5031389"/>
            <a:ext cx="1114472" cy="16267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207454" y="5589240"/>
            <a:ext cx="6120803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Для </a:t>
            </a:r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русификации </a:t>
            </a:r>
            <a:r>
              <a:rPr lang="ru-RU" b="1" dirty="0" smtClean="0">
                <a:solidFill>
                  <a:srgbClr val="FF0000"/>
                </a:solidFill>
              </a:rPr>
              <a:t>вывода в КС нужно переключить кодовую страницу!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05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9652" y="1129"/>
            <a:ext cx="6264696" cy="619559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Задание</a:t>
            </a:r>
            <a:r>
              <a:rPr lang="en-US" sz="3200" dirty="0" smtClean="0"/>
              <a:t>, </a:t>
            </a:r>
            <a:r>
              <a:rPr lang="ru-RU" sz="3200" dirty="0"/>
              <a:t>К</a:t>
            </a:r>
            <a:r>
              <a:rPr lang="ru-RU" sz="3200" dirty="0" smtClean="0"/>
              <a:t>онтроль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eriod"/>
            </a:pPr>
            <a:r>
              <a:rPr lang="ru-RU" altLang="ru-RU" sz="2400" b="1" dirty="0" smtClean="0">
                <a:solidFill>
                  <a:schemeClr val="tx1"/>
                </a:solidFill>
              </a:rPr>
              <a:t>Определение </a:t>
            </a:r>
            <a:r>
              <a:rPr lang="ru-RU" altLang="ru-RU" sz="2400" b="1" u="sng" dirty="0" smtClean="0">
                <a:solidFill>
                  <a:schemeClr val="tx1"/>
                </a:solidFill>
              </a:rPr>
              <a:t>минимума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с помощью условных операторов</a:t>
            </a:r>
            <a:r>
              <a:rPr lang="en-US" altLang="ru-RU" sz="24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из трех целых чисел. </a:t>
            </a:r>
            <a:r>
              <a:rPr lang="ru-RU" altLang="ru-RU" sz="2400" b="1" dirty="0" smtClean="0"/>
              <a:t>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</a:t>
            </a:r>
            <a:r>
              <a:rPr lang="ru-RU" sz="2400" b="1" dirty="0"/>
              <a:t> </a:t>
            </a:r>
            <a:r>
              <a:rPr lang="en-US" sz="2400" b="1" dirty="0">
                <a:hlinkClick r:id="rId3" action="ppaction://hlinkfile"/>
              </a:rPr>
              <a:t>DOC</a:t>
            </a:r>
            <a:r>
              <a:rPr lang="ru-RU" altLang="ru-RU" sz="2400" b="1" dirty="0" smtClean="0"/>
              <a:t>)(</a:t>
            </a:r>
            <a:r>
              <a:rPr lang="ru-RU" altLang="ru-RU" sz="24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2400" b="1" dirty="0" smtClean="0"/>
              <a:t>) – </a:t>
            </a:r>
            <a:r>
              <a:rPr lang="ru-RU" altLang="ru-RU" sz="2400" b="1" dirty="0" err="1" smtClean="0">
                <a:solidFill>
                  <a:srgbClr val="0000FF"/>
                </a:solidFill>
              </a:rPr>
              <a:t>п.п</a:t>
            </a:r>
            <a:r>
              <a:rPr lang="ru-RU" altLang="ru-RU" sz="2400" b="1" dirty="0" smtClean="0"/>
              <a:t> 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5.3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400" b="1" dirty="0">
                <a:solidFill>
                  <a:schemeClr val="tx1"/>
                </a:solidFill>
              </a:rPr>
              <a:t>Вычисление корней уравнения с использованием переключателя </a:t>
            </a:r>
            <a:r>
              <a:rPr lang="ru-RU" altLang="ru-RU" sz="2400" b="1" dirty="0" smtClean="0"/>
              <a:t>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altLang="ru-RU" sz="2400" b="1" dirty="0" smtClean="0"/>
              <a:t>) (</a:t>
            </a:r>
            <a:r>
              <a:rPr lang="ru-RU" altLang="ru-RU" sz="24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2400" b="1" dirty="0"/>
              <a:t>) – </a:t>
            </a:r>
            <a:r>
              <a:rPr lang="ru-RU" altLang="ru-RU" sz="24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400" b="1" dirty="0"/>
              <a:t> 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5.4</a:t>
            </a:r>
            <a:endParaRPr lang="ru-RU" altLang="ru-RU" sz="2400" b="1" dirty="0" smtClean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400" b="1" dirty="0">
                <a:solidFill>
                  <a:schemeClr val="tx1"/>
                </a:solidFill>
              </a:rPr>
              <a:t>Построить цикл с помощью </a:t>
            </a:r>
            <a:r>
              <a:rPr lang="en-US" altLang="ru-RU" sz="2400" b="1" dirty="0">
                <a:solidFill>
                  <a:srgbClr val="0000FF"/>
                </a:solidFill>
              </a:rPr>
              <a:t>if</a:t>
            </a:r>
            <a:r>
              <a:rPr lang="ru-RU" altLang="ru-RU" sz="2400" b="1" dirty="0"/>
              <a:t> </a:t>
            </a:r>
            <a:r>
              <a:rPr lang="ru-RU" altLang="ru-RU" sz="2400" b="1" dirty="0">
                <a:solidFill>
                  <a:schemeClr val="tx1"/>
                </a:solidFill>
              </a:rPr>
              <a:t>для вывода функции </a:t>
            </a:r>
            <a:r>
              <a:rPr lang="ru-RU" altLang="ru-RU" sz="2400" b="1" dirty="0"/>
              <a:t>(</a:t>
            </a:r>
            <a:r>
              <a:rPr lang="ru-RU" altLang="ru-RU" sz="24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2400" b="1" dirty="0" smtClean="0"/>
              <a:t>) </a:t>
            </a:r>
            <a:r>
              <a:rPr lang="ru-RU" altLang="ru-RU" sz="24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400" b="1" dirty="0"/>
              <a:t> 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5.5</a:t>
            </a:r>
            <a:endParaRPr lang="ru-RU" altLang="ru-RU" sz="2400" b="1" dirty="0" smtClean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400" b="1" dirty="0">
                <a:solidFill>
                  <a:schemeClr val="tx1"/>
                </a:solidFill>
              </a:rPr>
              <a:t>Построить цикл с помощью операторов цикла для табуляции функции по варианту </a:t>
            </a:r>
            <a:r>
              <a:rPr lang="ru-RU" altLang="ru-RU" sz="2400" b="1" dirty="0"/>
              <a:t>(</a:t>
            </a:r>
            <a:r>
              <a:rPr lang="ru-RU" altLang="ru-RU" sz="24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400" b="1" dirty="0" smtClean="0"/>
              <a:t>) </a:t>
            </a:r>
            <a:r>
              <a:rPr lang="ru-RU" altLang="ru-RU" sz="24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400" b="1" dirty="0"/>
              <a:t> 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5.6</a:t>
            </a:r>
            <a:endParaRPr lang="ru-RU" altLang="ru-RU" sz="2400" b="1" dirty="0" smtClean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400" b="1" dirty="0">
                <a:solidFill>
                  <a:schemeClr val="tx1"/>
                </a:solidFill>
              </a:rPr>
              <a:t>Д.Т. Поиск максимального значения на основе  оператора </a:t>
            </a:r>
            <a:r>
              <a:rPr lang="en-US" altLang="ru-RU" sz="2400" b="1" dirty="0">
                <a:solidFill>
                  <a:schemeClr val="tx1"/>
                </a:solidFill>
              </a:rPr>
              <a:t>if</a:t>
            </a:r>
            <a:r>
              <a:rPr lang="ru-RU" altLang="ru-RU" sz="2400" b="1" dirty="0">
                <a:solidFill>
                  <a:schemeClr val="tx1"/>
                </a:solidFill>
              </a:rPr>
              <a:t> (с равенствами)</a:t>
            </a:r>
            <a:r>
              <a:rPr lang="en-US" altLang="ru-RU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 smtClean="0"/>
              <a:t>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altLang="ru-RU" sz="2400" b="1" dirty="0" smtClean="0"/>
              <a:t>)</a:t>
            </a:r>
            <a:r>
              <a:rPr lang="en-US" altLang="ru-RU" sz="2400" b="1" dirty="0" smtClean="0"/>
              <a:t> </a:t>
            </a:r>
            <a:r>
              <a:rPr lang="ru-RU" altLang="ru-RU" sz="2400" b="1" dirty="0"/>
              <a:t>(</a:t>
            </a:r>
            <a:r>
              <a:rPr lang="ru-RU" altLang="ru-RU" sz="2400" b="1" dirty="0">
                <a:solidFill>
                  <a:srgbClr val="FF0000"/>
                </a:solidFill>
              </a:rPr>
              <a:t>СМ</a:t>
            </a:r>
            <a:r>
              <a:rPr lang="ru-RU" altLang="ru-RU" sz="2400" b="1" dirty="0"/>
              <a:t>)</a:t>
            </a:r>
            <a:r>
              <a:rPr lang="en-US" altLang="ru-RU" sz="2400" b="1" dirty="0"/>
              <a:t> </a:t>
            </a:r>
            <a:endParaRPr lang="ru-RU" altLang="ru-RU" sz="2400" b="1" dirty="0" smtClean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400" b="1" dirty="0">
                <a:solidFill>
                  <a:schemeClr val="tx1"/>
                </a:solidFill>
              </a:rPr>
              <a:t>Д.Т. Вычисления с запоминанием в массиве. </a:t>
            </a:r>
            <a:r>
              <a:rPr lang="ru-RU" altLang="ru-RU" sz="2400" b="1" dirty="0"/>
              <a:t>(</a:t>
            </a:r>
            <a:r>
              <a:rPr lang="ru-RU" altLang="ru-RU" sz="2400" b="1" dirty="0">
                <a:solidFill>
                  <a:srgbClr val="FF0000"/>
                </a:solidFill>
              </a:rPr>
              <a:t>СМ</a:t>
            </a:r>
            <a:r>
              <a:rPr lang="ru-RU" altLang="ru-RU" sz="2400" b="1" dirty="0" smtClean="0"/>
              <a:t>)</a:t>
            </a:r>
            <a:r>
              <a:rPr lang="en-US" altLang="ru-RU" sz="2400" b="1" dirty="0" smtClean="0"/>
              <a:t> </a:t>
            </a:r>
            <a:r>
              <a:rPr lang="ru-RU" altLang="ru-RU" sz="2400" b="1" dirty="0" smtClean="0"/>
              <a:t>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altLang="ru-RU" sz="2400" b="1" dirty="0" smtClean="0"/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400" b="1" dirty="0">
                <a:solidFill>
                  <a:schemeClr val="tx1"/>
                </a:solidFill>
              </a:rPr>
              <a:t>Д.Т. </a:t>
            </a:r>
            <a:r>
              <a:rPr lang="ru-RU" sz="2400" b="1" dirty="0">
                <a:solidFill>
                  <a:schemeClr val="tx1"/>
                </a:solidFill>
              </a:rPr>
              <a:t>Вычисления с запоминанием значений и вводом аргументов </a:t>
            </a:r>
            <a:r>
              <a:rPr lang="ru-RU" altLang="ru-RU" sz="2400" b="1" dirty="0">
                <a:solidFill>
                  <a:schemeClr val="tx1"/>
                </a:solidFill>
              </a:rPr>
              <a:t>(</a:t>
            </a:r>
            <a:r>
              <a:rPr lang="ru-RU" altLang="ru-RU" sz="2400" b="1" dirty="0">
                <a:solidFill>
                  <a:srgbClr val="FF0000"/>
                </a:solidFill>
              </a:rPr>
              <a:t>СМ</a:t>
            </a:r>
            <a:r>
              <a:rPr lang="ru-RU" altLang="ru-RU" sz="2400" b="1" dirty="0">
                <a:solidFill>
                  <a:schemeClr val="tx1"/>
                </a:solidFill>
              </a:rPr>
              <a:t>)</a:t>
            </a:r>
            <a:r>
              <a:rPr lang="en-US" altLang="ru-RU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 smtClean="0"/>
              <a:t>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altLang="ru-RU" sz="2400" b="1" dirty="0" smtClean="0"/>
              <a:t>)</a:t>
            </a:r>
            <a:endParaRPr lang="ru-RU" sz="2400" b="1" dirty="0" smtClean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400" b="1" dirty="0">
                <a:solidFill>
                  <a:schemeClr val="tx1"/>
                </a:solidFill>
              </a:rPr>
              <a:t>Д.Т. Простые числа и числа Фибоначи (в диапазоне чисел) </a:t>
            </a:r>
            <a:r>
              <a:rPr lang="ru-RU" altLang="ru-RU" sz="2400" b="1" dirty="0" smtClean="0"/>
              <a:t>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altLang="ru-RU" sz="2400" b="1" dirty="0" smtClean="0"/>
              <a:t>) </a:t>
            </a:r>
            <a:endParaRPr lang="ru-RU" altLang="ru-RU" sz="2400" b="1" dirty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400" b="1" dirty="0">
                <a:solidFill>
                  <a:schemeClr val="tx1"/>
                </a:solidFill>
              </a:rPr>
              <a:t>Д.Т. Вычисление минимума в инициализированном массиве</a:t>
            </a:r>
            <a:r>
              <a:rPr lang="en-US" altLang="ru-RU" sz="2400" b="1" dirty="0">
                <a:solidFill>
                  <a:schemeClr val="tx1"/>
                </a:solidFill>
              </a:rPr>
              <a:t>.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4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59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6912768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Задание – 5.3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4367" y="764704"/>
            <a:ext cx="3960563" cy="52565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chemeClr val="tx1"/>
                </a:solidFill>
              </a:rPr>
              <a:t>МИНИМУМ ИЗ 3-х</a:t>
            </a:r>
            <a:endParaRPr lang="ru-RU" sz="2400" b="1" dirty="0">
              <a:solidFill>
                <a:schemeClr val="tx1"/>
              </a:solidFill>
            </a:endParaRPr>
          </a:p>
          <a:p>
            <a:endParaRPr lang="ru-RU" sz="1600" dirty="0" smtClean="0">
              <a:solidFill>
                <a:schemeClr val="tx1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&lt; B )</a:t>
            </a:r>
          </a:p>
          <a:p>
            <a:pPr algn="l"/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en-US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&lt; C ) </a:t>
            </a:r>
          </a:p>
          <a:p>
            <a:pPr algn="l"/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6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Минимально (</a:t>
            </a:r>
            <a:r>
              <a:rPr lang="en-US" sz="16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A) - %d\n"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algn="l"/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</a:t>
            </a:r>
            <a:r>
              <a:rPr lang="ru-RU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(C) - %d\n"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C); }</a:t>
            </a:r>
          </a:p>
          <a:p>
            <a:pPr algn="l"/>
            <a:r>
              <a:rPr lang="en-US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algn="l"/>
            <a:r>
              <a:rPr lang="en-US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C &lt; B  )</a:t>
            </a:r>
          </a:p>
          <a:p>
            <a:pPr algn="l"/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</a:t>
            </a:r>
            <a:r>
              <a:rPr lang="ru-RU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"Минимально (C) - %d\n"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C);</a:t>
            </a:r>
          </a:p>
          <a:p>
            <a:pPr algn="l"/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endParaRPr lang="en-US" sz="16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ru-RU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"Минимально (B) - %d\n"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 };</a:t>
            </a:r>
            <a:endParaRPr lang="ru-RU" altLang="ru-RU" sz="1600" b="1" dirty="0" smtClean="0"/>
          </a:p>
          <a:p>
            <a:pPr algn="l"/>
            <a:endParaRPr lang="ru-RU" altLang="ru-RU" sz="1600" b="1" dirty="0" smtClean="0"/>
          </a:p>
          <a:p>
            <a:pPr algn="l"/>
            <a:endParaRPr lang="ru-RU" altLang="ru-RU" sz="1600" b="1" dirty="0" smtClean="0"/>
          </a:p>
          <a:p>
            <a:endParaRPr lang="ru-RU" altLang="ru-RU" sz="16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111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5437447"/>
              </p:ext>
            </p:extLst>
          </p:nvPr>
        </p:nvGraphicFramePr>
        <p:xfrm>
          <a:off x="3964292" y="868913"/>
          <a:ext cx="5184577" cy="4216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94" name="Visio" r:id="rId3" imgW="5010966" imgH="3623400" progId="Visio.Drawing.11">
                  <p:embed/>
                </p:oleObj>
              </mc:Choice>
              <mc:Fallback>
                <p:oleObj name="Visio" r:id="rId3" imgW="5010966" imgH="3623400" progId="Visio.Drawing.11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4292" y="868913"/>
                        <a:ext cx="5184577" cy="42162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071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6912768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Задание – 5.4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4367" y="692696"/>
            <a:ext cx="3960563" cy="4968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1600" b="1" dirty="0" smtClean="0"/>
          </a:p>
          <a:p>
            <a:pPr algn="l"/>
            <a:endParaRPr lang="ru-RU" altLang="ru-RU" sz="1600" b="1" dirty="0" smtClean="0"/>
          </a:p>
          <a:p>
            <a:endParaRPr lang="ru-RU" altLang="ru-RU" sz="16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112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74367" y="764704"/>
            <a:ext cx="3677553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/>
              <a:t>Переключатель вместо условия</a:t>
            </a:r>
            <a:endParaRPr lang="ru-RU" altLang="ru-RU" sz="1400" b="1" dirty="0" smtClean="0"/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... </a:t>
            </a:r>
            <a:endParaRPr lang="ru-RU" sz="16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Переключатель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switch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Var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{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case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1: {  x1=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e+f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   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x2=e-f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Корни уравнения действительные\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...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break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}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case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2:  { </a:t>
            </a: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Корни уравнения мнимые\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...</a:t>
            </a:r>
          </a:p>
          <a:p>
            <a:pPr algn="l"/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break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};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default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Нет корней\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altLang="ru-RU" sz="1600" b="1" dirty="0" smtClean="0"/>
          </a:p>
          <a:p>
            <a:pPr algn="l"/>
            <a:endParaRPr lang="ru-RU" altLang="ru-RU" sz="1600" b="1" dirty="0" smtClean="0"/>
          </a:p>
          <a:p>
            <a:endParaRPr lang="ru-RU" altLang="ru-RU" sz="1600" b="1" dirty="0" smtClean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06807"/>
              </p:ext>
            </p:extLst>
          </p:nvPr>
        </p:nvGraphicFramePr>
        <p:xfrm>
          <a:off x="3131840" y="871499"/>
          <a:ext cx="5582965" cy="4824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18" name="Visio" r:id="rId3" imgW="2927701" imgH="3318570" progId="Visio.Drawing.11">
                  <p:embed/>
                </p:oleObj>
              </mc:Choice>
              <mc:Fallback>
                <p:oleObj name="Visio" r:id="rId3" imgW="2927701" imgH="3318570" progId="Visio.Drawing.11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871499"/>
                        <a:ext cx="5582965" cy="48245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608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9196053"/>
              </p:ext>
            </p:extLst>
          </p:nvPr>
        </p:nvGraphicFramePr>
        <p:xfrm>
          <a:off x="3563888" y="836712"/>
          <a:ext cx="4679950" cy="478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63" name="Visio" r:id="rId3" imgW="5008535" imgH="4038660" progId="Visio.Drawing.11">
                  <p:embed/>
                </p:oleObj>
              </mc:Choice>
              <mc:Fallback>
                <p:oleObj name="Visio" r:id="rId3" imgW="5008535" imgH="4038660" progId="Visio.Drawing.11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836712"/>
                        <a:ext cx="4679950" cy="478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6912768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Задание – 5.5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7504" y="692696"/>
            <a:ext cx="5472608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b="1" dirty="0" smtClean="0"/>
              <a:t>Цикл вычисления </a:t>
            </a:r>
            <a:r>
              <a:rPr lang="en-US" sz="1800" b="1" dirty="0" smtClean="0">
                <a:solidFill>
                  <a:srgbClr val="0000FF"/>
                </a:solidFill>
              </a:rPr>
              <a:t>if</a:t>
            </a:r>
            <a:endParaRPr lang="ru-RU" sz="1800" b="1" dirty="0">
              <a:solidFill>
                <a:srgbClr val="0000FF"/>
              </a:solidFill>
            </a:endParaRPr>
          </a:p>
          <a:p>
            <a:pPr algn="l"/>
            <a:r>
              <a:rPr lang="ru-RU" sz="12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Начальные условия цикла</a:t>
            </a:r>
            <a:endParaRPr lang="ru-RU" sz="12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x= 0.05f;</a:t>
            </a:r>
          </a:p>
          <a:p>
            <a:pPr algn="l"/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b= 0.2f;</a:t>
            </a:r>
          </a:p>
          <a:p>
            <a:pPr algn="l"/>
            <a:r>
              <a:rPr lang="en-US" sz="12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float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Step = 1.0F;</a:t>
            </a:r>
          </a:p>
          <a:p>
            <a:pPr algn="l"/>
            <a:r>
              <a:rPr lang="ru-RU" sz="12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Ввод границы для печати функции</a:t>
            </a:r>
            <a:endParaRPr lang="ru-RU" sz="12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2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2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"Введите значение границы печати функции (не более) a:"</a:t>
            </a:r>
            <a:r>
              <a:rPr lang="ru-RU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2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12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"%f"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&amp;a);</a:t>
            </a:r>
          </a:p>
          <a:p>
            <a:pPr algn="l"/>
            <a:r>
              <a:rPr lang="ru-RU" sz="12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Цикл табуляции функции</a:t>
            </a:r>
            <a:endParaRPr lang="ru-RU" sz="12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2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CIKL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</a:p>
          <a:p>
            <a:pPr algn="l"/>
            <a:r>
              <a:rPr lang="en-US" sz="12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x &lt;= 10.f )</a:t>
            </a:r>
          </a:p>
          <a:p>
            <a:pPr algn="l"/>
            <a:r>
              <a:rPr lang="ru-RU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</a:p>
          <a:p>
            <a:pPr algn="l"/>
            <a:r>
              <a:rPr lang="ru-RU" sz="12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x == 0.0f) </a:t>
            </a:r>
            <a:r>
              <a:rPr lang="ru-RU" sz="12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Проверка деления на 0</a:t>
            </a:r>
            <a:endParaRPr lang="ru-RU" sz="12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algn="l"/>
            <a:r>
              <a:rPr lang="ru-RU" sz="12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2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</a:t>
            </a:r>
            <a:r>
              <a:rPr lang="ru-RU" sz="12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nДеление</a:t>
            </a:r>
            <a:r>
              <a:rPr lang="ru-RU" sz="12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невозможно  z - </a:t>
            </a:r>
            <a:r>
              <a:rPr lang="ru-RU" sz="1200" b="1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неопределённо </a:t>
            </a:r>
            <a:r>
              <a:rPr lang="ru-RU" sz="12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при x= %4.2f"</a:t>
            </a:r>
            <a:r>
              <a:rPr lang="ru-RU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,x); }</a:t>
            </a:r>
          </a:p>
          <a:p>
            <a:pPr algn="l"/>
            <a:r>
              <a:rPr lang="en-US" sz="12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{ </a:t>
            </a:r>
          </a:p>
          <a:p>
            <a:pPr algn="l"/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z= 5.0f*sin( 0.5*b*</a:t>
            </a:r>
            <a:r>
              <a:rPr lang="en-US" sz="12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powf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(x,2))/x; </a:t>
            </a:r>
            <a:r>
              <a:rPr lang="en-US" sz="12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2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Вычисление</a:t>
            </a:r>
            <a:endParaRPr lang="ru-RU" sz="12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2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z &gt; a )</a:t>
            </a:r>
          </a:p>
          <a:p>
            <a:pPr algn="l"/>
            <a:r>
              <a:rPr lang="ru-RU" sz="12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Печать </a:t>
            </a:r>
            <a:endParaRPr lang="ru-RU" sz="12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2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2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</a:t>
            </a:r>
            <a:r>
              <a:rPr lang="ru-RU" sz="12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Функция   </a:t>
            </a:r>
            <a:r>
              <a:rPr lang="en-US" sz="12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z =%7.3f </a:t>
            </a:r>
            <a:r>
              <a:rPr lang="ru-RU" sz="12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для </a:t>
            </a:r>
            <a:r>
              <a:rPr lang="en-US" sz="12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x= %4.2f"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z, x); };</a:t>
            </a:r>
          </a:p>
          <a:p>
            <a:pPr algn="l"/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 += Step; </a:t>
            </a:r>
          </a:p>
          <a:p>
            <a:pPr algn="l"/>
            <a:r>
              <a:rPr lang="en-US" sz="12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goto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2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CIKL</a:t>
            </a:r>
            <a:r>
              <a:rPr lang="en-US" sz="12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en-US" sz="12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2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Продолжение цикла</a:t>
            </a:r>
            <a:endParaRPr lang="ru-RU" sz="1200" b="1" dirty="0" smtClean="0">
              <a:solidFill>
                <a:schemeClr val="tx1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altLang="ru-RU" sz="1200" b="1" dirty="0" smtClean="0"/>
          </a:p>
          <a:p>
            <a:pPr algn="l"/>
            <a:endParaRPr lang="ru-RU" altLang="ru-RU" sz="1200" b="1" dirty="0" smtClean="0"/>
          </a:p>
          <a:p>
            <a:pPr algn="l"/>
            <a:endParaRPr lang="ru-RU" altLang="ru-RU" sz="12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95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2091131"/>
              </p:ext>
            </p:extLst>
          </p:nvPr>
        </p:nvGraphicFramePr>
        <p:xfrm>
          <a:off x="4283968" y="659734"/>
          <a:ext cx="4679950" cy="478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86" name="Visio" r:id="rId3" imgW="5008535" imgH="4038660" progId="Visio.Drawing.11">
                  <p:embed/>
                </p:oleObj>
              </mc:Choice>
              <mc:Fallback>
                <p:oleObj name="Visio" r:id="rId3" imgW="5008535" imgH="403866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659734"/>
                        <a:ext cx="4679950" cy="478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6912768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Задание – 5.6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7504" y="692696"/>
            <a:ext cx="6120680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b="1" dirty="0" smtClean="0"/>
              <a:t>Цикл вычисления </a:t>
            </a:r>
            <a:r>
              <a:rPr lang="en-US" sz="1800" b="1" dirty="0" smtClean="0">
                <a:solidFill>
                  <a:srgbClr val="0000FF"/>
                </a:solidFill>
              </a:rPr>
              <a:t>while</a:t>
            </a:r>
            <a:endParaRPr lang="ru-RU" sz="1800" b="1" dirty="0">
              <a:solidFill>
                <a:srgbClr val="0000FF"/>
              </a:solidFill>
            </a:endParaRPr>
          </a:p>
          <a:p>
            <a:pPr algn="l"/>
            <a:r>
              <a:rPr lang="ru-RU" sz="16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</a:t>
            </a:r>
            <a:r>
              <a:rPr lang="ru-RU" sz="16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nТабуляция</a:t>
            </a:r>
            <a:r>
              <a:rPr lang="ru-RU" sz="16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функции оператор цикла(</a:t>
            </a:r>
            <a:r>
              <a:rPr lang="ru-RU" sz="16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while</a:t>
            </a:r>
            <a:r>
              <a:rPr lang="ru-RU" sz="16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):\n"</a:t>
            </a:r>
            <a:r>
              <a:rPr lang="ru-RU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;</a:t>
            </a:r>
          </a:p>
          <a:p>
            <a:pPr algn="l"/>
            <a:r>
              <a:rPr lang="pl-PL" sz="16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float</a:t>
            </a:r>
            <a:r>
              <a:rPr lang="pl-PL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z1, x1, a1, b1;</a:t>
            </a:r>
          </a:p>
          <a:p>
            <a:pPr algn="l"/>
            <a:r>
              <a:rPr lang="ru-RU" sz="16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b="1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ачальные</a:t>
            </a:r>
            <a:r>
              <a:rPr lang="ru-RU" sz="16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условия цикла</a:t>
            </a:r>
            <a:endParaRPr lang="ru-RU" sz="16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b1= 0.2f;</a:t>
            </a:r>
          </a:p>
          <a:p>
            <a:pPr algn="l"/>
            <a:r>
              <a:rPr lang="en-US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a1 = 0.0f; </a:t>
            </a:r>
            <a:r>
              <a:rPr lang="en-US" sz="16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Граница печати</a:t>
            </a:r>
            <a:endParaRPr lang="ru-RU" sz="16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x1= 0.05f; </a:t>
            </a:r>
            <a:r>
              <a:rPr lang="ru-RU" sz="16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Начальное значение аргумента</a:t>
            </a:r>
            <a:endParaRPr lang="ru-RU" sz="16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Цикл вычислений</a:t>
            </a:r>
            <a:endParaRPr lang="ru-RU" sz="16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while</a:t>
            </a:r>
            <a:r>
              <a:rPr lang="ru-RU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  x1 &lt;= 10.f  )</a:t>
            </a:r>
            <a:r>
              <a:rPr lang="ru-RU" sz="16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проверка конца цикла </a:t>
            </a:r>
            <a:endParaRPr lang="ru-RU" sz="16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ru-RU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x1 == 0.0f) </a:t>
            </a:r>
            <a:r>
              <a:rPr lang="ru-RU" sz="16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проверка деления на ноль</a:t>
            </a:r>
            <a:endParaRPr lang="ru-RU" sz="16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 </a:t>
            </a:r>
            <a:r>
              <a:rPr lang="ru-RU" sz="16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</a:t>
            </a:r>
            <a:r>
              <a:rPr lang="ru-RU" sz="16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nДеление</a:t>
            </a:r>
            <a:r>
              <a:rPr lang="ru-RU" sz="16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невозможно  z1 - </a:t>
            </a:r>
            <a:r>
              <a:rPr lang="ru-RU" sz="16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неопределено</a:t>
            </a:r>
            <a:r>
              <a:rPr lang="ru-RU" sz="16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при x1= %4.1f"</a:t>
            </a:r>
            <a:r>
              <a:rPr lang="ru-RU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,x1); }</a:t>
            </a:r>
          </a:p>
          <a:p>
            <a:pPr algn="l"/>
            <a:r>
              <a:rPr lang="da-DK" sz="16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da-DK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{  z1= 5.0f*sin( 0.5f*b1*x1*x1)/x1; </a:t>
            </a:r>
            <a:r>
              <a:rPr lang="da-DK" sz="16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x1*x1</a:t>
            </a:r>
            <a:endParaRPr lang="da-DK" sz="16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z1 &gt; a1 )  </a:t>
            </a:r>
            <a:r>
              <a:rPr lang="ru-RU" sz="16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b="1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проаерка</a:t>
            </a:r>
            <a:r>
              <a:rPr lang="ru-RU" sz="16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печати</a:t>
            </a:r>
            <a:endParaRPr lang="ru-RU" sz="16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</a:t>
            </a:r>
            <a:r>
              <a:rPr lang="ru-RU" sz="16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Функция   </a:t>
            </a:r>
            <a:r>
              <a:rPr lang="en-US" sz="16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z1 =%7.3f </a:t>
            </a:r>
            <a:r>
              <a:rPr lang="ru-RU" sz="16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для </a:t>
            </a:r>
            <a:r>
              <a:rPr lang="en-US" sz="16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x1= %4.2f"</a:t>
            </a:r>
            <a:r>
              <a:rPr lang="en-US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z1, x1);  };</a:t>
            </a:r>
          </a:p>
          <a:p>
            <a:pPr algn="l"/>
            <a:r>
              <a:rPr lang="en-US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x1 += 1.0f ; }; </a:t>
            </a:r>
            <a:endParaRPr lang="ru-RU" altLang="ru-RU" sz="1600" b="1" dirty="0" smtClean="0"/>
          </a:p>
          <a:p>
            <a:pPr algn="l"/>
            <a:endParaRPr lang="ru-RU" altLang="ru-RU" sz="1600" b="1" dirty="0" smtClean="0"/>
          </a:p>
          <a:p>
            <a:pPr algn="l"/>
            <a:endParaRPr lang="ru-RU" altLang="ru-RU" sz="16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62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8819" y="44624"/>
            <a:ext cx="7416824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Теория Список тем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Массивы и указатели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  <a:hlinkClick r:id="rId4" action="ppaction://program"/>
              </a:rPr>
              <a:t>через </a:t>
            </a:r>
            <a:r>
              <a:rPr lang="en-US" altLang="ru-RU" sz="1800" b="1" dirty="0">
                <a:solidFill>
                  <a:schemeClr val="tx1"/>
                </a:solidFill>
              </a:rPr>
              <a:t>(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1800" b="1" dirty="0">
                <a:solidFill>
                  <a:schemeClr val="tx1"/>
                </a:solidFill>
              </a:rPr>
              <a:t> –</a:t>
            </a:r>
            <a:r>
              <a:rPr lang="ru-RU" altLang="ru-RU" sz="1800" b="1" dirty="0">
                <a:solidFill>
                  <a:schemeClr val="tx1"/>
                </a:solidFill>
              </a:rPr>
              <a:t>ЛР №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3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Понятие массива (</a:t>
            </a:r>
            <a:r>
              <a:rPr lang="ru-RU" altLang="ru-RU" sz="1800" b="1" dirty="0" smtClean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1800" b="1" baseline="-25000" dirty="0" smtClean="0">
                <a:solidFill>
                  <a:schemeClr val="tx1"/>
                </a:solidFill>
              </a:rPr>
              <a:t>1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ru-RU" altLang="ru-RU" sz="1800" b="1" dirty="0" smtClean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1800" b="1" baseline="-25000" dirty="0" smtClean="0">
                <a:solidFill>
                  <a:schemeClr val="tx1"/>
                </a:solidFill>
                <a:hlinkClick r:id="rId7" action="ppaction://hlinksldjump"/>
              </a:rPr>
              <a:t>2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Описание </a:t>
            </a:r>
            <a:r>
              <a:rPr lang="ru-RU" altLang="ru-RU" sz="1800" b="1" dirty="0">
                <a:solidFill>
                  <a:schemeClr val="tx1"/>
                </a:solidFill>
              </a:rPr>
              <a:t>массива (</a:t>
            </a:r>
            <a:r>
              <a:rPr lang="ru-RU" altLang="ru-RU" sz="18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).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Понятие строки.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lvl="0" indent="-457200" algn="l">
              <a:spcBef>
                <a:spcPts val="0"/>
              </a:spcBef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Размер (</a:t>
            </a:r>
            <a:r>
              <a:rPr lang="ru-RU" altLang="ru-RU" sz="1800" b="1" dirty="0" smtClean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и размерность массива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 их задание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 определение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 smtClean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lvl="0" indent="-457200" algn="l">
              <a:spcBef>
                <a:spcPts val="0"/>
              </a:spcBef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Инициализация массивов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одномерных и многомерных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Работа с элементами массива(</a:t>
            </a:r>
            <a:r>
              <a:rPr lang="ru-RU" altLang="ru-RU" sz="1800" b="1" dirty="0" smtClean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800" b="1" dirty="0">
                <a:solidFill>
                  <a:prstClr val="black"/>
                </a:solidFill>
              </a:rPr>
              <a:t> 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) </a:t>
            </a:r>
            <a:endParaRPr lang="en-US" altLang="ru-RU" sz="1800" b="1" dirty="0" smtClean="0">
              <a:solidFill>
                <a:prstClr val="black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Понятие указателя в СИ/СИ</a:t>
            </a:r>
            <a:r>
              <a:rPr lang="ru-RU" altLang="ru-RU" sz="1800" b="1" dirty="0">
                <a:solidFill>
                  <a:schemeClr val="tx1"/>
                </a:solidFill>
              </a:rPr>
              <a:t>++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1800" b="1" baseline="-25000" dirty="0" smtClean="0">
                <a:solidFill>
                  <a:srgbClr val="FF0000"/>
                </a:solidFill>
                <a:hlinkClick r:id="rId12" action="ppaction://hlinksldjump"/>
              </a:rPr>
              <a:t>1</a:t>
            </a:r>
            <a:r>
              <a:rPr lang="ru-RU" altLang="ru-RU" sz="1800" b="1" dirty="0" smtClean="0">
                <a:solidFill>
                  <a:srgbClr val="FF0000"/>
                </a:solidFill>
                <a:hlinkClick r:id="rId12" action="ppaction://hlinksldjump"/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1800" b="1" dirty="0" smtClean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altLang="ru-RU" sz="1800" b="1" baseline="-25000" dirty="0" smtClean="0">
                <a:solidFill>
                  <a:srgbClr val="FF0000"/>
                </a:solidFill>
                <a:hlinkClick r:id="rId13" action="ppaction://hlinksldjump"/>
              </a:rPr>
              <a:t>2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ru-RU" altLang="ru-RU" sz="1800" b="1" dirty="0" smtClean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Ввод массивов (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scanf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Описание </a:t>
            </a:r>
            <a:r>
              <a:rPr lang="ru-RU" altLang="ru-RU" sz="1800" b="1" dirty="0">
                <a:solidFill>
                  <a:schemeClr val="tx1"/>
                </a:solidFill>
              </a:rPr>
              <a:t>указателей и операции с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ними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Указатель на массивы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 работа с ним,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16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) </a:t>
            </a:r>
            <a:endParaRPr lang="en-US" altLang="ru-RU" sz="1800" b="1" dirty="0" smtClean="0">
              <a:solidFill>
                <a:prstClr val="black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Адресная </a:t>
            </a:r>
            <a:r>
              <a:rPr lang="ru-RU" altLang="ru-RU" sz="1800" b="1" dirty="0">
                <a:solidFill>
                  <a:schemeClr val="tx1"/>
                </a:solidFill>
              </a:rPr>
              <a:t>арифметика (</a:t>
            </a:r>
            <a:r>
              <a:rPr lang="ru-RU" altLang="ru-RU" sz="1800" b="1" dirty="0">
                <a:solidFill>
                  <a:srgbClr val="FF0000"/>
                </a:solidFill>
                <a:hlinkClick r:id="rId17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800" b="1" dirty="0">
                <a:solidFill>
                  <a:prstClr val="black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Указатель </a:t>
            </a:r>
            <a:r>
              <a:rPr lang="ru-RU" altLang="ru-RU" sz="1800" b="1" dirty="0">
                <a:solidFill>
                  <a:schemeClr val="tx1"/>
                </a:solidFill>
              </a:rPr>
              <a:t>на строки (</a:t>
            </a:r>
            <a:r>
              <a:rPr lang="ru-RU" altLang="ru-RU" sz="1800" b="1" dirty="0">
                <a:solidFill>
                  <a:srgbClr val="FF0000"/>
                </a:solidFill>
                <a:hlinkClick r:id="rId18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Массивы </a:t>
            </a:r>
            <a:r>
              <a:rPr lang="ru-RU" altLang="ru-RU" sz="1800" b="1" dirty="0">
                <a:solidFill>
                  <a:schemeClr val="tx1"/>
                </a:solidFill>
              </a:rPr>
              <a:t>указателей (</a:t>
            </a:r>
            <a:r>
              <a:rPr lang="ru-RU" altLang="ru-RU" sz="1800" b="1" dirty="0">
                <a:solidFill>
                  <a:srgbClr val="FF0000"/>
                </a:solidFill>
                <a:hlinkClick r:id="rId19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 аргументы </a:t>
            </a:r>
            <a:r>
              <a:rPr lang="ru-RU" altLang="ru-RU" sz="1800" b="1" dirty="0">
                <a:solidFill>
                  <a:schemeClr val="tx1"/>
                </a:solidFill>
              </a:rPr>
              <a:t>командной строки (</a:t>
            </a:r>
            <a:r>
              <a:rPr lang="ru-RU" altLang="ru-RU" sz="1800" b="1" dirty="0">
                <a:solidFill>
                  <a:srgbClr val="FF0000"/>
                </a:solidFill>
                <a:hlinkClick r:id="rId20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Указатели на </a:t>
            </a:r>
            <a:r>
              <a:rPr lang="ru-RU" altLang="ru-RU" sz="1800" b="1" dirty="0">
                <a:solidFill>
                  <a:schemeClr val="tx1"/>
                </a:solidFill>
              </a:rPr>
              <a:t>указатели (</a:t>
            </a:r>
            <a:r>
              <a:rPr lang="ru-RU" altLang="ru-RU" sz="1800" b="1" dirty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 </a:t>
            </a:r>
            <a:r>
              <a:rPr lang="ru-RU" altLang="ru-RU" sz="1800" b="1" dirty="0">
                <a:solidFill>
                  <a:schemeClr val="tx1"/>
                </a:solidFill>
              </a:rPr>
              <a:t>на функции (</a:t>
            </a:r>
            <a:r>
              <a:rPr lang="ru-RU" altLang="ru-RU" sz="1800" b="1" dirty="0">
                <a:solidFill>
                  <a:srgbClr val="FF0000"/>
                </a:solidFill>
                <a:hlinkClick r:id="rId21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Динамическая </a:t>
            </a:r>
            <a:r>
              <a:rPr lang="ru-RU" altLang="ru-RU" sz="1800" b="1" dirty="0">
                <a:solidFill>
                  <a:schemeClr val="tx1"/>
                </a:solidFill>
              </a:rPr>
              <a:t>память (</a:t>
            </a:r>
            <a:r>
              <a:rPr lang="ru-RU" altLang="ru-RU" sz="1800" b="1" dirty="0">
                <a:solidFill>
                  <a:srgbClr val="FF0000"/>
                </a:solidFill>
                <a:hlinkClick r:id="rId22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 работа с ней (</a:t>
            </a:r>
            <a:r>
              <a:rPr lang="ru-RU" altLang="ru-RU" sz="1800" b="1" dirty="0">
                <a:solidFill>
                  <a:schemeClr val="tx1"/>
                </a:solidFill>
              </a:rPr>
              <a:t>библиотека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функций ДП)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rgbClr val="FF0000"/>
                </a:solidFill>
                <a:hlinkClick r:id="rId22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.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Динамические </a:t>
            </a:r>
            <a:r>
              <a:rPr lang="ru-RU" altLang="ru-RU" sz="1800" b="1" dirty="0">
                <a:solidFill>
                  <a:schemeClr val="tx1"/>
                </a:solidFill>
              </a:rPr>
              <a:t>массивы (</a:t>
            </a:r>
            <a:r>
              <a:rPr lang="ru-RU" altLang="ru-RU" sz="1800" b="1" dirty="0">
                <a:solidFill>
                  <a:srgbClr val="FF0000"/>
                </a:solidFill>
                <a:hlinkClick r:id="rId23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), работа с ними, их ввод и вывод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Многомерные массивы и работа с </a:t>
            </a:r>
            <a:r>
              <a:rPr lang="ru-RU" altLang="ru-RU" sz="1800" b="1" dirty="0">
                <a:solidFill>
                  <a:schemeClr val="tx1"/>
                </a:solidFill>
              </a:rPr>
              <a:t>ними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4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800" b="1" dirty="0">
                <a:solidFill>
                  <a:prstClr val="black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 </a:t>
            </a:r>
            <a:endParaRPr lang="en-US" altLang="ru-RU" sz="1800" b="1" dirty="0" smtClean="0">
              <a:solidFill>
                <a:prstClr val="black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Примеры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5" action="ppaction://hlinksldjump"/>
              </a:rPr>
              <a:t>СМ) и </a:t>
            </a:r>
            <a:r>
              <a:rPr lang="ru-RU" altLang="ru-RU" sz="1800" b="1" dirty="0" smtClean="0">
                <a:solidFill>
                  <a:schemeClr val="tx1"/>
                </a:solidFill>
                <a:hlinkClick r:id="rId25" action="ppaction://hlinksldjump"/>
              </a:rPr>
              <a:t>Контрольные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задания ЛР №3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 </a:t>
            </a:r>
            <a:endParaRPr lang="en-US" altLang="ru-RU" sz="1800" b="1" dirty="0" smtClean="0">
              <a:solidFill>
                <a:prstClr val="black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Массивы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6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и указатели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1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как параметры функций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6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 smtClean="0"/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/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66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0"/>
            <a:ext cx="6624736" cy="4766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</a:t>
            </a:r>
            <a:r>
              <a:rPr lang="ru-RU" altLang="ru-RU" sz="3200" dirty="0"/>
              <a:t>Понятие массива 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Для удобства работы, сокращения размера программы и повышения ее наглядности в СИ/СИ++ используются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массивы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).(</a:t>
            </a:r>
            <a:r>
              <a:rPr lang="ru-RU" altLang="ru-RU" sz="1800" b="1" dirty="0" smtClean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Массив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– Это упорядоченное множество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однотипных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переменных, </a:t>
            </a:r>
            <a:r>
              <a:rPr lang="ru-RU" altLang="ru-RU" sz="1800" b="1" dirty="0">
                <a:solidFill>
                  <a:schemeClr val="tx1"/>
                </a:solidFill>
              </a:rPr>
              <a:t>расположенных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последовательно (!) в оперативной памяти компьютера (</a:t>
            </a:r>
            <a:r>
              <a:rPr lang="ru-RU" altLang="ru-RU" sz="18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 массивами связаны следующие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понятия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Описание массива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Размерность и размер массива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и их определение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Элемент массива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Инициализация массива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Многомерные массивы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Динамические массивы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u="sng" dirty="0" smtClean="0">
                <a:solidFill>
                  <a:srgbClr val="FF0000"/>
                </a:solidFill>
              </a:rPr>
              <a:t>Массивы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в программировании 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используются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для (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преимущества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массивов):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Организации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циклов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в программе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Повышения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наглядности и понятности текста программы (!)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Уменьшения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размера программы в ОП (!)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Сокращения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времени выполнения программы (!).</a:t>
            </a: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85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600" dirty="0" smtClean="0"/>
              <a:t>ЛР №3 </a:t>
            </a:r>
            <a:r>
              <a:rPr lang="ru-RU" altLang="ru-RU" sz="3200" dirty="0">
                <a:latin typeface="+mn-lt"/>
                <a:ea typeface="+mn-ea"/>
                <a:cs typeface="+mn-cs"/>
              </a:rPr>
              <a:t>Описание массива </a:t>
            </a:r>
            <a:endParaRPr lang="ru-RU" sz="3200" dirty="0">
              <a:latin typeface="+mn-lt"/>
              <a:ea typeface="+mn-ea"/>
              <a:cs typeface="+mn-cs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Описание массива выполняется до его первого использования в программе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В общем случае описание массива выполняется так: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тип массива &gt;  &lt;имя массива&gt; 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[</a:t>
            </a:r>
            <a:r>
              <a:rPr lang="en-US" sz="1800" b="1" dirty="0" smtClean="0">
                <a:solidFill>
                  <a:srgbClr val="FF0000"/>
                </a:solidFill>
                <a:latin typeface="Times New Roman"/>
                <a:ea typeface="Calibri"/>
              </a:rPr>
              <a:t>[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размер массива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en-US" sz="1800" b="1" dirty="0" smtClean="0">
                <a:solidFill>
                  <a:srgbClr val="FF0000"/>
                </a:solidFill>
                <a:latin typeface="Times New Roman"/>
                <a:ea typeface="Calibri"/>
              </a:rPr>
              <a:t>]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]… 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[&lt;размер массива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&gt;]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[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=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Инициализация массива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&gt;]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;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где:</a:t>
            </a:r>
          </a:p>
          <a:p>
            <a:pPr algn="l"/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тип массива &gt;  </a:t>
            </a:r>
            <a:r>
              <a:rPr lang="ru-RU" sz="1800" b="1" dirty="0">
                <a:solidFill>
                  <a:schemeClr val="tx1"/>
                </a:solidFill>
              </a:rPr>
              <a:t>- стандартный или пользовательский тип СИ/СИ</a:t>
            </a:r>
            <a:r>
              <a:rPr lang="ru-RU" sz="1800" b="1" dirty="0" smtClean="0">
                <a:solidFill>
                  <a:schemeClr val="tx1"/>
                </a:solidFill>
              </a:rPr>
              <a:t>++ (</a:t>
            </a:r>
            <a:r>
              <a:rPr lang="en-US" sz="1800" b="1" dirty="0" err="1" smtClean="0">
                <a:solidFill>
                  <a:schemeClr val="tx1"/>
                </a:solidFill>
              </a:rPr>
              <a:t>int</a:t>
            </a:r>
            <a:r>
              <a:rPr lang="en-US" sz="1800" b="1" dirty="0">
                <a:solidFill>
                  <a:schemeClr val="tx1"/>
                </a:solidFill>
              </a:rPr>
              <a:t>,</a:t>
            </a:r>
            <a:r>
              <a:rPr lang="en-US" sz="1800" b="1" dirty="0" smtClean="0">
                <a:solidFill>
                  <a:schemeClr val="tx1"/>
                </a:solidFill>
              </a:rPr>
              <a:t> float, char</a:t>
            </a:r>
            <a:r>
              <a:rPr lang="ru-RU" sz="1800" b="1" dirty="0" smtClean="0">
                <a:solidFill>
                  <a:schemeClr val="tx1"/>
                </a:solidFill>
              </a:rPr>
              <a:t>)</a:t>
            </a:r>
            <a:endParaRPr 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имя массива&gt; </a:t>
            </a:r>
            <a:r>
              <a:rPr lang="ru-RU" sz="1800" b="1" dirty="0">
                <a:solidFill>
                  <a:schemeClr val="tx1"/>
                </a:solidFill>
              </a:rPr>
              <a:t>- допустимое и уникальное в блоке имя в языке СИ/СИ</a:t>
            </a:r>
            <a:r>
              <a:rPr lang="ru-RU" sz="1800" b="1" dirty="0" smtClean="0">
                <a:solidFill>
                  <a:schemeClr val="tx1"/>
                </a:solidFill>
              </a:rPr>
              <a:t>++.</a:t>
            </a:r>
          </a:p>
          <a:p>
            <a:pPr algn="l"/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[&lt;размер массива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 </a:t>
            </a:r>
            <a:r>
              <a:rPr lang="ru-RU" sz="1800" b="1" dirty="0">
                <a:solidFill>
                  <a:schemeClr val="tx1"/>
                </a:solidFill>
              </a:rPr>
              <a:t>- </a:t>
            </a:r>
            <a:r>
              <a:rPr lang="ru-RU" sz="1800" b="1" dirty="0" smtClean="0">
                <a:solidFill>
                  <a:schemeClr val="tx1"/>
                </a:solidFill>
              </a:rPr>
              <a:t>целочисленное выражение этапа компиляции (!)</a:t>
            </a:r>
            <a:endParaRPr 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инициализация массива&gt; </a:t>
            </a:r>
            <a:r>
              <a:rPr lang="ru-RU" sz="1800" b="1" dirty="0">
                <a:solidFill>
                  <a:schemeClr val="tx1"/>
                </a:solidFill>
              </a:rPr>
              <a:t>- задание начальных значений элементов массива </a:t>
            </a:r>
            <a:r>
              <a:rPr lang="ru-RU" sz="1800" b="1" dirty="0" smtClean="0">
                <a:solidFill>
                  <a:schemeClr val="tx1"/>
                </a:solidFill>
              </a:rPr>
              <a:t>(</a:t>
            </a:r>
            <a:r>
              <a:rPr 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sz="1800" b="1" dirty="0" smtClean="0">
                <a:solidFill>
                  <a:schemeClr val="tx1"/>
                </a:solidFill>
              </a:rPr>
              <a:t>)</a:t>
            </a:r>
            <a:endParaRPr 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Примеры </a:t>
            </a:r>
            <a:r>
              <a:rPr lang="ru-RU" sz="1800" b="1" u="sng" dirty="0" smtClean="0">
                <a:solidFill>
                  <a:schemeClr val="tx1"/>
                </a:solidFill>
              </a:rPr>
              <a:t>описаний</a:t>
            </a:r>
            <a:r>
              <a:rPr lang="ru-RU" sz="1800" b="1" dirty="0" smtClean="0">
                <a:solidFill>
                  <a:schemeClr val="tx1"/>
                </a:solidFill>
              </a:rPr>
              <a:t> одномерных массивов: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Количество записей размеров массива не ограничивается. Многомерные массивы (</a:t>
            </a:r>
            <a:r>
              <a:rPr lang="ru-RU" sz="1800" b="1" dirty="0" smtClean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sz="2000" dirty="0" smtClean="0">
                <a:solidFill>
                  <a:srgbClr val="0000FF"/>
                </a:solidFill>
                <a:latin typeface="Consolas"/>
                <a:ea typeface="Calibri"/>
              </a:rPr>
              <a:t>#</a:t>
            </a:r>
            <a:r>
              <a:rPr lang="ru-RU" sz="2000" dirty="0" err="1">
                <a:solidFill>
                  <a:srgbClr val="0000FF"/>
                </a:solidFill>
                <a:latin typeface="Consolas"/>
                <a:ea typeface="Calibri"/>
              </a:rPr>
              <a:t>define</a:t>
            </a:r>
            <a:r>
              <a:rPr lang="ru-RU" sz="2000" dirty="0">
                <a:latin typeface="Consolas"/>
                <a:ea typeface="Calibri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Consolas"/>
                <a:ea typeface="Calibri"/>
              </a:rPr>
              <a:t>MAX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Consolas"/>
                <a:ea typeface="Calibri"/>
              </a:rPr>
              <a:t>20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latin typeface="Tahoma"/>
                <a:ea typeface="Times New Roman"/>
              </a:rPr>
              <a:t>Переменная этапа компиляции</a:t>
            </a:r>
            <a:endParaRPr lang="ru-RU" sz="2000" dirty="0" smtClean="0">
              <a:latin typeface="Times New Roman"/>
              <a:ea typeface="Calibri"/>
            </a:endParaRPr>
          </a:p>
          <a:p>
            <a:pPr algn="l"/>
            <a:r>
              <a:rPr lang="ru-RU" sz="2000" dirty="0">
                <a:latin typeface="Times New Roman"/>
                <a:ea typeface="Calibri"/>
              </a:rPr>
              <a:t> </a:t>
            </a:r>
            <a:r>
              <a:rPr lang="ru-RU" sz="2000" dirty="0" err="1" smtClean="0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2000" dirty="0" smtClean="0">
                <a:latin typeface="Tahoma"/>
                <a:ea typeface="Times New Roman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Consolas"/>
                <a:ea typeface="Calibri"/>
              </a:rPr>
              <a:t>iMas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 [10];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описан массив </a:t>
            </a:r>
            <a:r>
              <a:rPr lang="ru-RU" sz="2000" dirty="0" err="1">
                <a:solidFill>
                  <a:srgbClr val="008000"/>
                </a:solidFill>
                <a:latin typeface="Tahoma"/>
                <a:ea typeface="Times New Roman"/>
              </a:rPr>
              <a:t>iMas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 целого типа, содержащий 10 элементов </a:t>
            </a:r>
            <a:r>
              <a:rPr lang="ru-RU" sz="2000" dirty="0" err="1" smtClean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2000" dirty="0" smtClean="0">
                <a:latin typeface="Tahoma"/>
                <a:ea typeface="Times New Roman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Consolas"/>
                <a:ea typeface="Calibri"/>
              </a:rPr>
              <a:t>sMas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 [</a:t>
            </a:r>
            <a:r>
              <a:rPr lang="ru-RU" sz="2000" dirty="0">
                <a:solidFill>
                  <a:srgbClr val="FF0000"/>
                </a:solidFill>
                <a:latin typeface="Consolas"/>
                <a:ea typeface="Calibri"/>
              </a:rPr>
              <a:t>MAX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];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массив </a:t>
            </a:r>
            <a:r>
              <a:rPr lang="ru-RU" sz="2000" dirty="0" err="1">
                <a:solidFill>
                  <a:srgbClr val="008000"/>
                </a:solidFill>
                <a:latin typeface="Tahoma"/>
                <a:ea typeface="Times New Roman"/>
              </a:rPr>
              <a:t>sMas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 символьного типа, содержащий </a:t>
            </a:r>
            <a:r>
              <a:rPr lang="ru-RU" sz="2000" dirty="0">
                <a:solidFill>
                  <a:srgbClr val="FF0000"/>
                </a:solidFill>
                <a:latin typeface="Tahoma"/>
                <a:ea typeface="Times New Roman"/>
              </a:rPr>
              <a:t>MAX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 элементов </a:t>
            </a:r>
            <a:endParaRPr lang="ru-RU" sz="2000" dirty="0" smtClean="0">
              <a:solidFill>
                <a:srgbClr val="008000"/>
              </a:solidFill>
              <a:latin typeface="Tahoma"/>
              <a:ea typeface="Times New Roman"/>
            </a:endParaRPr>
          </a:p>
          <a:p>
            <a:pPr algn="l"/>
            <a:r>
              <a:rPr lang="ru-RU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2000" dirty="0">
                <a:latin typeface="Tahoma"/>
                <a:ea typeface="Times New Roman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Consolas"/>
                <a:ea typeface="Calibri"/>
              </a:rPr>
              <a:t>iMas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Consolas"/>
                <a:ea typeface="Calibri"/>
              </a:rPr>
              <a:t>[]; </a:t>
            </a:r>
            <a:r>
              <a:rPr lang="ru-RU" sz="2000" dirty="0" smtClean="0">
                <a:solidFill>
                  <a:srgbClr val="008000"/>
                </a:solidFill>
                <a:latin typeface="Tahoma"/>
                <a:ea typeface="Times New Roman"/>
              </a:rPr>
              <a:t>//Ошибка, не указан размер  нет инициализации вместе (!)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Пример описания </a:t>
            </a:r>
            <a:r>
              <a:rPr lang="ru-RU" sz="1800" b="1" u="sng" dirty="0" smtClean="0">
                <a:solidFill>
                  <a:schemeClr val="tx1"/>
                </a:solidFill>
              </a:rPr>
              <a:t>двумерного</a:t>
            </a:r>
            <a:r>
              <a:rPr lang="ru-RU" sz="1800" b="1" dirty="0" smtClean="0">
                <a:solidFill>
                  <a:schemeClr val="tx1"/>
                </a:solidFill>
              </a:rPr>
              <a:t> массива:</a:t>
            </a:r>
          </a:p>
          <a:p>
            <a:pPr algn="l"/>
            <a:r>
              <a:rPr lang="ru-RU" sz="1800" dirty="0" err="1" smtClean="0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ru-RU" sz="1800" dirty="0">
                <a:latin typeface="Tahoma"/>
                <a:ea typeface="Times New Roman"/>
              </a:rPr>
              <a:t>i</a:t>
            </a:r>
            <a:r>
              <a:rPr lang="en-US" sz="1800" dirty="0">
                <a:latin typeface="Tahoma"/>
                <a:ea typeface="Times New Roman"/>
              </a:rPr>
              <a:t>D</a:t>
            </a:r>
            <a:r>
              <a:rPr lang="ru-RU" sz="1800" dirty="0" err="1">
                <a:latin typeface="Tahoma"/>
                <a:ea typeface="Times New Roman"/>
              </a:rPr>
              <a:t>Mas</a:t>
            </a:r>
            <a:r>
              <a:rPr lang="ru-RU" sz="1800" dirty="0">
                <a:latin typeface="Tahoma"/>
                <a:ea typeface="Times New Roman"/>
              </a:rPr>
              <a:t> [5][5];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//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Д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вумерный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массив </a:t>
            </a:r>
            <a:r>
              <a:rPr lang="ru-RU" sz="1800" dirty="0" err="1">
                <a:solidFill>
                  <a:srgbClr val="008000"/>
                </a:solidFill>
                <a:latin typeface="Tahoma"/>
                <a:ea typeface="Times New Roman"/>
              </a:rPr>
              <a:t>iMas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целого типа, содержащий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5*5 элементов </a:t>
            </a:r>
            <a:endParaRPr lang="ru-RU" sz="1800" dirty="0">
              <a:latin typeface="Times New Roman"/>
              <a:ea typeface="Calibri"/>
            </a:endParaRPr>
          </a:p>
          <a:p>
            <a:pPr algn="l"/>
            <a:r>
              <a:rPr lang="en-US" sz="1800" dirty="0" smtClean="0">
                <a:solidFill>
                  <a:srgbClr val="0000FF"/>
                </a:solidFill>
                <a:latin typeface="Tahoma"/>
                <a:ea typeface="Times New Roman"/>
              </a:rPr>
              <a:t>float </a:t>
            </a:r>
            <a:r>
              <a:rPr lang="en-US" sz="1800" dirty="0">
                <a:latin typeface="Tahoma"/>
                <a:ea typeface="Times New Roman"/>
              </a:rPr>
              <a:t>f</a:t>
            </a:r>
            <a:r>
              <a:rPr lang="ru-RU" sz="1800" dirty="0" err="1" smtClean="0">
                <a:latin typeface="Tahoma"/>
                <a:ea typeface="Times New Roman"/>
              </a:rPr>
              <a:t>Mas</a:t>
            </a:r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ru-RU" sz="1800" dirty="0">
                <a:latin typeface="Tahoma"/>
                <a:ea typeface="Times New Roman"/>
              </a:rPr>
              <a:t>[5</a:t>
            </a:r>
            <a:r>
              <a:rPr lang="ru-RU" sz="1800" dirty="0" smtClean="0">
                <a:latin typeface="Tahoma"/>
                <a:ea typeface="Times New Roman"/>
              </a:rPr>
              <a:t>][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Times New Roman"/>
              </a:rPr>
              <a:t>MAX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</a:t>
            </a:r>
            <a:r>
              <a:rPr lang="ru-RU" sz="1800" dirty="0" smtClean="0">
                <a:latin typeface="Tahoma"/>
                <a:ea typeface="Times New Roman"/>
              </a:rPr>
              <a:t>];</a:t>
            </a:r>
            <a:r>
              <a:rPr lang="en-US" sz="1800" dirty="0" smtClean="0">
                <a:latin typeface="Tahoma"/>
                <a:ea typeface="Times New Roman"/>
              </a:rPr>
              <a:t> </a:t>
            </a:r>
            <a:r>
              <a:rPr lang="en-US" sz="18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Двумерный массив 5*</a:t>
            </a:r>
            <a:r>
              <a:rPr lang="en-US" sz="1800" dirty="0" smtClean="0">
                <a:solidFill>
                  <a:srgbClr val="008000"/>
                </a:solidFill>
                <a:latin typeface="Tahoma"/>
                <a:ea typeface="Times New Roman"/>
              </a:rPr>
              <a:t>MAX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 элементов</a:t>
            </a:r>
            <a:endParaRPr lang="ru-RU" sz="1800" dirty="0">
              <a:solidFill>
                <a:srgbClr val="008000"/>
              </a:solidFill>
              <a:latin typeface="Tahoma"/>
              <a:ea typeface="Times New Roman"/>
            </a:endParaRPr>
          </a:p>
          <a:p>
            <a:pPr algn="l"/>
            <a:endParaRPr lang="ru-RU" altLang="ru-RU" sz="1800" b="1" dirty="0" smtClean="0"/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/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480720" cy="43204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</a:t>
            </a:r>
            <a:r>
              <a:rPr lang="ru-RU" altLang="ru-RU" sz="3200" dirty="0"/>
              <a:t>Инициализация массивов</a:t>
            </a:r>
            <a:r>
              <a:rPr lang="en-US" altLang="ru-RU" sz="3200" dirty="0"/>
              <a:t> 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При описании массива можно задать начальные значения его элементов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Это выполняется так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для одномерных массивов с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заданным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размером:</a:t>
            </a:r>
          </a:p>
          <a:p>
            <a:pPr algn="l"/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тип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&lt;имя  массива&gt;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[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&lt;размер&gt;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]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=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{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&lt;выражение&gt;, 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&lt;выражение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&gt;, …]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}</a:t>
            </a:r>
            <a:endParaRPr lang="ru-RU" sz="1800" b="1" dirty="0" smtClean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или без явного задания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размера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тип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&lt;имя  массива&gt;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[]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=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{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&lt;выражение&gt;, &lt;выражение&gt;, …]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 }</a:t>
            </a:r>
            <a:endParaRPr lang="ru-RU" sz="1800" b="1" dirty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Во </a:t>
            </a:r>
            <a:r>
              <a:rPr lang="ru-RU" altLang="ru-RU" sz="1800" b="1" u="sng" dirty="0">
                <a:solidFill>
                  <a:schemeClr val="tx1"/>
                </a:solidFill>
              </a:rPr>
              <a:t>втором</a:t>
            </a:r>
            <a:r>
              <a:rPr lang="ru-RU" altLang="ru-RU" sz="1800" b="1" dirty="0">
                <a:solidFill>
                  <a:schemeClr val="tx1"/>
                </a:solidFill>
              </a:rPr>
              <a:t> случае размер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массива определяется автоматически по числу заданных выражений. В выражениях могут быть использованы: целочисленные переменные , значения которых задано к моменту описания данного массива. Если заданный при описании размер превышает число выражений, то последние элементы инициализируются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нулем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. Если число выражений меньше чем заданный размер массива, то выдается ошибка.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Примеры: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iMas1[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4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{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3,3,2,4};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Инициализация массива –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4 элемента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iMas1[] = {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3,3,2,4,5};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Инициализация массива – 5 элементов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iMas1[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3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{3,3,2,4};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Ошибка! Много инициализаторов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3;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iMas1[4]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Массив 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&lt;3,3,0,0,&gt;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– 4 элемента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ru-RU" altLang="ru-RU" sz="1800" b="1" dirty="0"/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В выражениях инициализации переменные должны быть заранее вычислены или инициализированы. 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0"/>
            <a:ext cx="6336704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Э</a:t>
            </a:r>
            <a:r>
              <a:rPr lang="ru-RU" altLang="ru-RU" sz="3200" dirty="0" smtClean="0"/>
              <a:t>лемент</a:t>
            </a:r>
            <a:r>
              <a:rPr lang="ru-RU" altLang="ru-RU" sz="3200" dirty="0"/>
              <a:t>ы</a:t>
            </a:r>
            <a:r>
              <a:rPr lang="ru-RU" altLang="ru-RU" sz="3200" dirty="0" smtClean="0"/>
              <a:t> </a:t>
            </a:r>
            <a:r>
              <a:rPr lang="ru-RU" altLang="ru-RU" sz="3200" dirty="0"/>
              <a:t>массива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900" b="1" u="sng" dirty="0" smtClean="0">
                <a:solidFill>
                  <a:schemeClr val="tx1"/>
                </a:solidFill>
              </a:rPr>
              <a:t>Элементом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массива называется одна переменных из множества составляющих этот массив.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, 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.</a:t>
            </a:r>
            <a:r>
              <a:rPr lang="en-US" altLang="ru-RU" sz="19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Понятие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Элемент массива ≡ Понятию переменная!</a:t>
            </a: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Для его указания задается номер этой переменной в массиве (массив пронумерован).</a:t>
            </a: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Номер задается с помощью </a:t>
            </a:r>
            <a:r>
              <a:rPr lang="ru-RU" altLang="ru-RU" sz="1900" b="1" u="sng" dirty="0" smtClean="0">
                <a:solidFill>
                  <a:schemeClr val="tx1"/>
                </a:solidFill>
              </a:rPr>
              <a:t>целочисленного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индексного выражения. Элемент </a:t>
            </a:r>
            <a:r>
              <a:rPr lang="ru-RU" altLang="ru-RU" sz="1900" b="1" u="sng" dirty="0" smtClean="0">
                <a:solidFill>
                  <a:schemeClr val="tx1"/>
                </a:solidFill>
              </a:rPr>
              <a:t>одномерного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массива записывается так:</a:t>
            </a:r>
          </a:p>
          <a:p>
            <a:pPr algn="l"/>
            <a:r>
              <a:rPr lang="ru-RU" sz="1900" b="1" dirty="0">
                <a:solidFill>
                  <a:srgbClr val="003300"/>
                </a:solidFill>
                <a:latin typeface="Times New Roman"/>
                <a:ea typeface="Calibri"/>
              </a:rPr>
              <a:t>&lt;имя  массива&gt;</a:t>
            </a:r>
            <a:r>
              <a:rPr lang="en-US" sz="1900" b="1" dirty="0">
                <a:solidFill>
                  <a:srgbClr val="003300"/>
                </a:solidFill>
                <a:latin typeface="Times New Roman"/>
                <a:ea typeface="Calibri"/>
              </a:rPr>
              <a:t>[</a:t>
            </a:r>
            <a:r>
              <a:rPr lang="ru-RU" sz="19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&lt;индексное выражение&gt;</a:t>
            </a:r>
            <a:r>
              <a:rPr lang="en-US" sz="1900" b="1" dirty="0" smtClean="0">
                <a:solidFill>
                  <a:srgbClr val="003300"/>
                </a:solidFill>
                <a:latin typeface="Times New Roman"/>
                <a:ea typeface="Calibri"/>
              </a:rPr>
              <a:t>]</a:t>
            </a:r>
            <a:endParaRPr lang="ru-RU" sz="1900" b="1" dirty="0" smtClean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Для </a:t>
            </a:r>
            <a:r>
              <a:rPr lang="ru-RU" altLang="ru-RU" sz="1900" b="1" u="sng" dirty="0" smtClean="0">
                <a:solidFill>
                  <a:schemeClr val="tx1"/>
                </a:solidFill>
              </a:rPr>
              <a:t>двумерного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массива:</a:t>
            </a:r>
          </a:p>
          <a:p>
            <a:pPr algn="l"/>
            <a:r>
              <a:rPr lang="ru-RU" sz="1900" b="1" dirty="0">
                <a:solidFill>
                  <a:srgbClr val="003300"/>
                </a:solidFill>
                <a:latin typeface="Times New Roman"/>
                <a:ea typeface="Calibri"/>
              </a:rPr>
              <a:t>&lt;имя  массива&gt;</a:t>
            </a:r>
            <a:r>
              <a:rPr lang="en-US" sz="1900" b="1" dirty="0">
                <a:solidFill>
                  <a:srgbClr val="003300"/>
                </a:solidFill>
                <a:latin typeface="Times New Roman"/>
                <a:ea typeface="Calibri"/>
              </a:rPr>
              <a:t>[</a:t>
            </a:r>
            <a:r>
              <a:rPr lang="ru-RU" sz="1900" b="1" dirty="0">
                <a:solidFill>
                  <a:srgbClr val="003300"/>
                </a:solidFill>
                <a:latin typeface="Times New Roman"/>
                <a:ea typeface="Calibri"/>
              </a:rPr>
              <a:t>&lt;индексное </a:t>
            </a:r>
            <a:r>
              <a:rPr lang="ru-RU" sz="1900" b="1" dirty="0" smtClean="0">
                <a:solidFill>
                  <a:srgbClr val="003300"/>
                </a:solidFill>
                <a:latin typeface="Times New Roman"/>
                <a:ea typeface="Calibri"/>
              </a:rPr>
              <a:t>выражение 1&gt;</a:t>
            </a:r>
            <a:r>
              <a:rPr lang="en-US" sz="1900" b="1" dirty="0" smtClean="0">
                <a:solidFill>
                  <a:srgbClr val="003300"/>
                </a:solidFill>
                <a:latin typeface="Times New Roman"/>
                <a:ea typeface="Calibri"/>
              </a:rPr>
              <a:t>]</a:t>
            </a:r>
            <a:r>
              <a:rPr lang="en-US" sz="1900" b="1" dirty="0">
                <a:solidFill>
                  <a:srgbClr val="003300"/>
                </a:solidFill>
                <a:latin typeface="Times New Roman"/>
                <a:ea typeface="Calibri"/>
              </a:rPr>
              <a:t> [</a:t>
            </a:r>
            <a:r>
              <a:rPr lang="ru-RU" sz="1900" b="1" dirty="0">
                <a:solidFill>
                  <a:srgbClr val="003300"/>
                </a:solidFill>
                <a:latin typeface="Times New Roman"/>
                <a:ea typeface="Calibri"/>
              </a:rPr>
              <a:t>&lt;индексное выражение </a:t>
            </a:r>
            <a:r>
              <a:rPr lang="ru-RU" sz="1900" b="1" dirty="0" smtClean="0">
                <a:solidFill>
                  <a:srgbClr val="003300"/>
                </a:solidFill>
                <a:latin typeface="Times New Roman"/>
                <a:ea typeface="Calibri"/>
              </a:rPr>
              <a:t>2&gt;</a:t>
            </a:r>
            <a:r>
              <a:rPr lang="en-US" sz="1900" b="1" dirty="0" smtClean="0">
                <a:solidFill>
                  <a:srgbClr val="003300"/>
                </a:solidFill>
                <a:latin typeface="Times New Roman"/>
                <a:ea typeface="Calibri"/>
              </a:rPr>
              <a:t>]</a:t>
            </a:r>
            <a:r>
              <a:rPr lang="ru-RU" sz="1900" b="1" dirty="0" smtClean="0">
                <a:solidFill>
                  <a:srgbClr val="003300"/>
                </a:solidFill>
                <a:latin typeface="Times New Roman"/>
                <a:ea typeface="Calibri"/>
              </a:rPr>
              <a:t>…</a:t>
            </a:r>
            <a:endParaRPr lang="ru-RU" altLang="ru-RU" sz="19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В </a:t>
            </a:r>
            <a:r>
              <a:rPr lang="ru-RU" altLang="ru-RU" sz="1900" b="1" u="sng" dirty="0" smtClean="0">
                <a:solidFill>
                  <a:schemeClr val="tx1"/>
                </a:solidFill>
              </a:rPr>
              <a:t>индексном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выражении могут быть использованы: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>
                <a:solidFill>
                  <a:schemeClr val="tx1"/>
                </a:solidFill>
              </a:rPr>
              <a:t>Переменные целого типа и целочисленные константы 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>
                <a:solidFill>
                  <a:schemeClr val="tx1"/>
                </a:solidFill>
              </a:rPr>
              <a:t>Переменные этапа компиляции и вызовы функций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>
                <a:solidFill>
                  <a:schemeClr val="tx1"/>
                </a:solidFill>
              </a:rPr>
              <a:t>Переменные константного типа.</a:t>
            </a: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Примеры элементов одномерного массива:</a:t>
            </a:r>
          </a:p>
          <a:p>
            <a:pPr algn="l"/>
            <a:r>
              <a:rPr lang="ru-RU" sz="1900" dirty="0" err="1" smtClean="0">
                <a:solidFill>
                  <a:schemeClr val="tx1"/>
                </a:solidFill>
              </a:rPr>
              <a:t>Mas</a:t>
            </a:r>
            <a:r>
              <a:rPr lang="ru-RU" sz="1900" dirty="0" smtClean="0">
                <a:solidFill>
                  <a:schemeClr val="tx1"/>
                </a:solidFill>
              </a:rPr>
              <a:t>[</a:t>
            </a:r>
            <a:r>
              <a:rPr lang="en-US" sz="1900" dirty="0" err="1" smtClean="0">
                <a:solidFill>
                  <a:schemeClr val="tx1"/>
                </a:solidFill>
              </a:rPr>
              <a:t>i</a:t>
            </a:r>
            <a:r>
              <a:rPr lang="ru-RU" sz="1900" dirty="0" smtClean="0">
                <a:solidFill>
                  <a:schemeClr val="tx1"/>
                </a:solidFill>
              </a:rPr>
              <a:t>]</a:t>
            </a:r>
            <a:r>
              <a:rPr lang="en-US" sz="1900" dirty="0" smtClean="0">
                <a:solidFill>
                  <a:schemeClr val="tx1"/>
                </a:solidFill>
              </a:rPr>
              <a:t> , </a:t>
            </a:r>
            <a:r>
              <a:rPr lang="ru-RU" sz="1900" dirty="0" err="1">
                <a:solidFill>
                  <a:schemeClr val="tx1"/>
                </a:solidFill>
              </a:rPr>
              <a:t>Mas</a:t>
            </a:r>
            <a:r>
              <a:rPr lang="ru-RU" sz="1900" dirty="0">
                <a:solidFill>
                  <a:schemeClr val="tx1"/>
                </a:solidFill>
              </a:rPr>
              <a:t>[</a:t>
            </a:r>
            <a:r>
              <a:rPr lang="en-US" sz="1900" dirty="0" smtClean="0">
                <a:solidFill>
                  <a:schemeClr val="tx1"/>
                </a:solidFill>
              </a:rPr>
              <a:t>i+1</a:t>
            </a:r>
            <a:r>
              <a:rPr lang="ru-RU" sz="1900" dirty="0" smtClean="0">
                <a:solidFill>
                  <a:schemeClr val="tx1"/>
                </a:solidFill>
              </a:rPr>
              <a:t>]</a:t>
            </a:r>
            <a:r>
              <a:rPr lang="en-US" sz="1900" dirty="0" smtClean="0">
                <a:solidFill>
                  <a:schemeClr val="tx1"/>
                </a:solidFill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</a:rPr>
              <a:t>Mas</a:t>
            </a:r>
            <a:r>
              <a:rPr lang="ru-RU" sz="1900" dirty="0" smtClean="0">
                <a:solidFill>
                  <a:schemeClr val="tx1"/>
                </a:solidFill>
              </a:rPr>
              <a:t>[</a:t>
            </a:r>
            <a:r>
              <a:rPr lang="en-US" sz="1900" dirty="0" smtClean="0">
                <a:solidFill>
                  <a:schemeClr val="tx1"/>
                </a:solidFill>
              </a:rPr>
              <a:t>fun</a:t>
            </a:r>
            <a:r>
              <a:rPr lang="ru-RU" sz="1900" dirty="0" smtClean="0">
                <a:solidFill>
                  <a:schemeClr val="tx1"/>
                </a:solidFill>
              </a:rPr>
              <a:t>()]</a:t>
            </a:r>
            <a:r>
              <a:rPr lang="en-US" sz="1900" dirty="0" smtClean="0">
                <a:solidFill>
                  <a:schemeClr val="tx1"/>
                </a:solidFill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</a:rPr>
              <a:t>Mas</a:t>
            </a:r>
            <a:r>
              <a:rPr lang="ru-RU" sz="1900" dirty="0" smtClean="0">
                <a:solidFill>
                  <a:schemeClr val="tx1"/>
                </a:solidFill>
              </a:rPr>
              <a:t>[</a:t>
            </a:r>
            <a:r>
              <a:rPr lang="en-US" sz="1900" dirty="0" smtClean="0">
                <a:solidFill>
                  <a:schemeClr val="tx1"/>
                </a:solidFill>
              </a:rPr>
              <a:t>15</a:t>
            </a:r>
            <a:r>
              <a:rPr lang="ru-RU" sz="1900" dirty="0" smtClean="0">
                <a:solidFill>
                  <a:schemeClr val="tx1"/>
                </a:solidFill>
              </a:rPr>
              <a:t>]</a:t>
            </a:r>
            <a:r>
              <a:rPr lang="en-US" sz="1900" dirty="0" smtClean="0">
                <a:solidFill>
                  <a:schemeClr val="tx1"/>
                </a:solidFill>
              </a:rPr>
              <a:t>, </a:t>
            </a:r>
            <a:r>
              <a:rPr lang="ru-RU" sz="19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en-US" sz="19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fun</a:t>
            </a:r>
            <a:r>
              <a:rPr lang="ru-RU" sz="19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() – возвращает целое значение</a:t>
            </a:r>
          </a:p>
          <a:p>
            <a:pPr algn="l"/>
            <a:r>
              <a:rPr lang="ru-RU" altLang="ru-RU" sz="1900" b="1" dirty="0">
                <a:solidFill>
                  <a:schemeClr val="tx1"/>
                </a:solidFill>
              </a:rPr>
              <a:t>Примеры элементов 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двумерного массива:</a:t>
            </a:r>
          </a:p>
          <a:p>
            <a:pPr algn="l"/>
            <a:r>
              <a:rPr lang="ru-RU" sz="1900" dirty="0" err="1">
                <a:solidFill>
                  <a:schemeClr val="tx1"/>
                </a:solidFill>
              </a:rPr>
              <a:t>Mas</a:t>
            </a:r>
            <a:r>
              <a:rPr lang="ru-RU" sz="1900" dirty="0">
                <a:solidFill>
                  <a:schemeClr val="tx1"/>
                </a:solidFill>
              </a:rPr>
              <a:t>[</a:t>
            </a:r>
            <a:r>
              <a:rPr lang="en-US" sz="1900" dirty="0" err="1">
                <a:solidFill>
                  <a:schemeClr val="tx1"/>
                </a:solidFill>
              </a:rPr>
              <a:t>i</a:t>
            </a:r>
            <a:r>
              <a:rPr lang="ru-RU" sz="1900" dirty="0" smtClean="0">
                <a:solidFill>
                  <a:schemeClr val="tx1"/>
                </a:solidFill>
              </a:rPr>
              <a:t>]</a:t>
            </a:r>
            <a:r>
              <a:rPr lang="en-US" sz="1900" dirty="0" smtClean="0">
                <a:solidFill>
                  <a:schemeClr val="tx1"/>
                </a:solidFill>
              </a:rPr>
              <a:t>[j] </a:t>
            </a:r>
            <a:r>
              <a:rPr lang="en-US" sz="1900" dirty="0">
                <a:solidFill>
                  <a:schemeClr val="tx1"/>
                </a:solidFill>
              </a:rPr>
              <a:t>, </a:t>
            </a:r>
            <a:r>
              <a:rPr lang="ru-RU" sz="1900" dirty="0" err="1">
                <a:solidFill>
                  <a:schemeClr val="tx1"/>
                </a:solidFill>
              </a:rPr>
              <a:t>Mas</a:t>
            </a:r>
            <a:r>
              <a:rPr lang="ru-RU" sz="1900" dirty="0">
                <a:solidFill>
                  <a:schemeClr val="tx1"/>
                </a:solidFill>
              </a:rPr>
              <a:t>[</a:t>
            </a:r>
            <a:r>
              <a:rPr lang="en-US" sz="1900" dirty="0">
                <a:solidFill>
                  <a:schemeClr val="tx1"/>
                </a:solidFill>
              </a:rPr>
              <a:t>i+1</a:t>
            </a:r>
            <a:r>
              <a:rPr lang="ru-RU" sz="1900" dirty="0" smtClean="0">
                <a:solidFill>
                  <a:schemeClr val="tx1"/>
                </a:solidFill>
              </a:rPr>
              <a:t>]</a:t>
            </a:r>
            <a:r>
              <a:rPr lang="en-US" sz="1900" dirty="0" smtClean="0">
                <a:solidFill>
                  <a:schemeClr val="tx1"/>
                </a:solidFill>
              </a:rPr>
              <a:t>[10]</a:t>
            </a:r>
            <a:endParaRPr lang="ru-RU" altLang="ru-RU" sz="1900" b="1" dirty="0">
              <a:solidFill>
                <a:schemeClr val="tx1"/>
              </a:solidFill>
            </a:endParaRPr>
          </a:p>
          <a:p>
            <a:pPr algn="l"/>
            <a:endParaRPr lang="ru-RU" altLang="ru-RU" sz="19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Пример программы СИ с русификацией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5857342" y="929901"/>
            <a:ext cx="3183377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Библиотеки в/в и системы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 flipV="1">
            <a:off x="2411760" y="929901"/>
            <a:ext cx="3748640" cy="1846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857342" y="1628800"/>
            <a:ext cx="328665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Главная программа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857342" y="2247210"/>
            <a:ext cx="3286657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Русская Кодовая страница 1251</a:t>
            </a:r>
            <a:endParaRPr lang="ru-RU" dirty="0"/>
          </a:p>
        </p:txBody>
      </p:sp>
      <p:cxnSp>
        <p:nvCxnSpPr>
          <p:cNvPr id="9" name="Прямая со стрелкой 8"/>
          <p:cNvCxnSpPr>
            <a:stCxn id="8" idx="1"/>
          </p:cNvCxnSpPr>
          <p:nvPr/>
        </p:nvCxnSpPr>
        <p:spPr>
          <a:xfrm flipH="1">
            <a:off x="3635898" y="2431876"/>
            <a:ext cx="2221444" cy="26514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983248" y="3212976"/>
            <a:ext cx="4160752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Вывод текста для Запроса ввода числа</a:t>
            </a:r>
            <a:r>
              <a:rPr lang="en-US" dirty="0" smtClean="0"/>
              <a:t> </a:t>
            </a:r>
            <a:endParaRPr lang="ru-RU" dirty="0"/>
          </a:p>
        </p:txBody>
      </p:sp>
      <p:cxnSp>
        <p:nvCxnSpPr>
          <p:cNvPr id="14" name="Прямая со стрелкой 13"/>
          <p:cNvCxnSpPr>
            <a:stCxn id="13" idx="1"/>
          </p:cNvCxnSpPr>
          <p:nvPr/>
        </p:nvCxnSpPr>
        <p:spPr>
          <a:xfrm flipH="1">
            <a:off x="3995938" y="3397642"/>
            <a:ext cx="987310" cy="9233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7" idx="1"/>
          </p:cNvCxnSpPr>
          <p:nvPr/>
        </p:nvCxnSpPr>
        <p:spPr>
          <a:xfrm flipH="1">
            <a:off x="2121028" y="1813466"/>
            <a:ext cx="3736314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42" idx="1"/>
          </p:cNvCxnSpPr>
          <p:nvPr/>
        </p:nvCxnSpPr>
        <p:spPr>
          <a:xfrm flipH="1">
            <a:off x="2267744" y="5043901"/>
            <a:ext cx="3205220" cy="32931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857342" y="2697018"/>
            <a:ext cx="3286659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Комментарий в строке СИ</a:t>
            </a:r>
            <a:endParaRPr lang="ru-RU" dirty="0"/>
          </a:p>
        </p:txBody>
      </p:sp>
      <p:cxnSp>
        <p:nvCxnSpPr>
          <p:cNvPr id="35" name="Прямая со стрелкой 34"/>
          <p:cNvCxnSpPr>
            <a:stCxn id="34" idx="1"/>
          </p:cNvCxnSpPr>
          <p:nvPr/>
        </p:nvCxnSpPr>
        <p:spPr>
          <a:xfrm flipH="1">
            <a:off x="3995938" y="2881684"/>
            <a:ext cx="1861404" cy="1846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бъект 2"/>
          <p:cNvSpPr txBox="1">
            <a:spLocks/>
          </p:cNvSpPr>
          <p:nvPr/>
        </p:nvSpPr>
        <p:spPr>
          <a:xfrm>
            <a:off x="10846" y="665984"/>
            <a:ext cx="4220358" cy="48612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>
                <a:solidFill>
                  <a:srgbClr val="0000FF"/>
                </a:solidFill>
              </a:rPr>
              <a:t>#include </a:t>
            </a:r>
            <a:r>
              <a:rPr lang="en-US" sz="2400" dirty="0">
                <a:solidFill>
                  <a:srgbClr val="A31515"/>
                </a:solidFill>
              </a:rPr>
              <a:t>&lt;stdio.h&gt;</a:t>
            </a:r>
          </a:p>
          <a:p>
            <a:pPr algn="l"/>
            <a:r>
              <a:rPr lang="en-US" sz="2400" dirty="0">
                <a:solidFill>
                  <a:srgbClr val="0000FF"/>
                </a:solidFill>
              </a:rPr>
              <a:t>#include </a:t>
            </a:r>
            <a:r>
              <a:rPr lang="en-US" sz="2400" dirty="0">
                <a:solidFill>
                  <a:srgbClr val="A31515"/>
                </a:solidFill>
              </a:rPr>
              <a:t>&lt;process.h&gt;</a:t>
            </a:r>
            <a:endParaRPr lang="ru-RU" sz="2400" dirty="0">
              <a:solidFill>
                <a:srgbClr val="A31515"/>
              </a:solidFill>
            </a:endParaRPr>
          </a:p>
          <a:p>
            <a:pPr algn="l"/>
            <a:r>
              <a:rPr lang="en-US" sz="2400" dirty="0">
                <a:solidFill>
                  <a:srgbClr val="0000FF"/>
                </a:solidFill>
              </a:rPr>
              <a:t>void</a:t>
            </a:r>
            <a:r>
              <a:rPr lang="en-US" sz="2400" dirty="0">
                <a:solidFill>
                  <a:srgbClr val="002060"/>
                </a:solidFill>
              </a:rPr>
              <a:t> main(void)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</a:rPr>
              <a:t>{ </a:t>
            </a:r>
            <a:r>
              <a:rPr lang="en-US" sz="2400" dirty="0" smtClean="0">
                <a:solidFill>
                  <a:srgbClr val="002060"/>
                </a:solidFill>
              </a:rPr>
              <a:t>system</a:t>
            </a:r>
            <a:r>
              <a:rPr lang="en-US" sz="2400" dirty="0">
                <a:solidFill>
                  <a:srgbClr val="A31515"/>
                </a:solidFill>
              </a:rPr>
              <a:t>(" chcp 1251 &gt; nul"</a:t>
            </a:r>
            <a:r>
              <a:rPr lang="en-US" sz="2400" dirty="0">
                <a:solidFill>
                  <a:srgbClr val="002060"/>
                </a:solidFill>
              </a:rPr>
              <a:t>);</a:t>
            </a:r>
          </a:p>
          <a:p>
            <a:pPr algn="l"/>
            <a:r>
              <a:rPr lang="ru-RU" sz="2400" dirty="0">
                <a:solidFill>
                  <a:srgbClr val="008000"/>
                </a:solidFill>
              </a:rPr>
              <a:t>// Ввод и вывод целого числа</a:t>
            </a:r>
          </a:p>
          <a:p>
            <a:pPr algn="l"/>
            <a:r>
              <a:rPr lang="en-US" sz="2400" dirty="0" err="1">
                <a:solidFill>
                  <a:srgbClr val="002060"/>
                </a:solidFill>
              </a:rPr>
              <a:t>printf</a:t>
            </a:r>
            <a:r>
              <a:rPr lang="en-US" sz="2400" dirty="0" smtClean="0">
                <a:solidFill>
                  <a:srgbClr val="002060"/>
                </a:solidFill>
              </a:rPr>
              <a:t>(</a:t>
            </a:r>
            <a:r>
              <a:rPr lang="en-US" sz="2400" dirty="0">
                <a:solidFill>
                  <a:srgbClr val="A31515"/>
                </a:solidFill>
              </a:rPr>
              <a:t>"</a:t>
            </a:r>
            <a:r>
              <a:rPr lang="ru-RU" sz="2400" dirty="0" smtClean="0">
                <a:solidFill>
                  <a:srgbClr val="A31515"/>
                </a:solidFill>
              </a:rPr>
              <a:t>Привет</a:t>
            </a:r>
            <a:r>
              <a:rPr lang="ru-RU" sz="2400" dirty="0">
                <a:solidFill>
                  <a:srgbClr val="A31515"/>
                </a:solidFill>
              </a:rPr>
              <a:t>!\</a:t>
            </a:r>
            <a:r>
              <a:rPr lang="en-US" sz="2400" dirty="0">
                <a:solidFill>
                  <a:srgbClr val="A31515"/>
                </a:solidFill>
              </a:rPr>
              <a:t>n");</a:t>
            </a:r>
            <a:endParaRPr lang="ru-RU" sz="2400" dirty="0">
              <a:solidFill>
                <a:srgbClr val="A31515"/>
              </a:solidFill>
            </a:endParaRPr>
          </a:p>
          <a:p>
            <a:pPr algn="l"/>
            <a:r>
              <a:rPr lang="en-US" sz="2400" dirty="0" err="1" smtClean="0">
                <a:solidFill>
                  <a:srgbClr val="002060"/>
                </a:solidFill>
              </a:rPr>
              <a:t>printf</a:t>
            </a:r>
            <a:r>
              <a:rPr lang="en-US" sz="2400" dirty="0">
                <a:solidFill>
                  <a:srgbClr val="002060"/>
                </a:solidFill>
              </a:rPr>
              <a:t>(</a:t>
            </a:r>
            <a:r>
              <a:rPr lang="en-US" sz="2400" dirty="0">
                <a:solidFill>
                  <a:srgbClr val="A31515"/>
                </a:solidFill>
              </a:rPr>
              <a:t>"</a:t>
            </a:r>
            <a:r>
              <a:rPr lang="ru-RU" sz="2400" dirty="0">
                <a:solidFill>
                  <a:srgbClr val="A31515"/>
                </a:solidFill>
              </a:rPr>
              <a:t>Введите целое число:"</a:t>
            </a:r>
            <a:r>
              <a:rPr lang="ru-RU" sz="2400" dirty="0">
                <a:solidFill>
                  <a:srgbClr val="002060"/>
                </a:solidFill>
              </a:rPr>
              <a:t>);</a:t>
            </a:r>
          </a:p>
          <a:p>
            <a:pPr algn="l"/>
            <a:r>
              <a:rPr lang="en-US" sz="2400" dirty="0">
                <a:solidFill>
                  <a:srgbClr val="002060"/>
                </a:solidFill>
              </a:rPr>
              <a:t>int </a:t>
            </a:r>
            <a:r>
              <a:rPr lang="en-US" sz="2400" b="1" dirty="0">
                <a:solidFill>
                  <a:srgbClr val="FF0000"/>
                </a:solidFill>
              </a:rPr>
              <a:t>i</a:t>
            </a:r>
            <a:r>
              <a:rPr lang="en-US" sz="2400" dirty="0">
                <a:solidFill>
                  <a:srgbClr val="002060"/>
                </a:solidFill>
              </a:rPr>
              <a:t>;</a:t>
            </a:r>
          </a:p>
          <a:p>
            <a:pPr algn="l"/>
            <a:r>
              <a:rPr lang="en-US" sz="2400" dirty="0" err="1">
                <a:solidFill>
                  <a:srgbClr val="002060"/>
                </a:solidFill>
              </a:rPr>
              <a:t>scanf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A31515"/>
                </a:solidFill>
              </a:rPr>
              <a:t>("%</a:t>
            </a:r>
            <a:r>
              <a:rPr lang="en-US" sz="2400" dirty="0" err="1">
                <a:solidFill>
                  <a:srgbClr val="A31515"/>
                </a:solidFill>
              </a:rPr>
              <a:t>d"</a:t>
            </a:r>
            <a:r>
              <a:rPr lang="en-US" sz="2400" dirty="0" err="1">
                <a:solidFill>
                  <a:srgbClr val="002060"/>
                </a:solidFill>
              </a:rPr>
              <a:t>,&amp;</a:t>
            </a:r>
            <a:r>
              <a:rPr lang="en-US" sz="2400" b="1" dirty="0" err="1">
                <a:solidFill>
                  <a:srgbClr val="FF0000"/>
                </a:solidFill>
              </a:rPr>
              <a:t>i</a:t>
            </a:r>
            <a:r>
              <a:rPr lang="en-US" sz="2400" dirty="0">
                <a:solidFill>
                  <a:srgbClr val="002060"/>
                </a:solidFill>
              </a:rPr>
              <a:t>);</a:t>
            </a:r>
          </a:p>
          <a:p>
            <a:pPr algn="l"/>
            <a:r>
              <a:rPr lang="en-US" sz="2400" dirty="0" err="1">
                <a:solidFill>
                  <a:srgbClr val="002060"/>
                </a:solidFill>
              </a:rPr>
              <a:t>printf</a:t>
            </a:r>
            <a:r>
              <a:rPr lang="en-US" sz="2400" dirty="0">
                <a:solidFill>
                  <a:srgbClr val="A31515"/>
                </a:solidFill>
              </a:rPr>
              <a:t>("</a:t>
            </a:r>
            <a:r>
              <a:rPr lang="ru-RU" sz="2400" dirty="0">
                <a:solidFill>
                  <a:srgbClr val="A31515"/>
                </a:solidFill>
              </a:rPr>
              <a:t>Вы ввели </a:t>
            </a:r>
            <a:r>
              <a:rPr lang="en-US" sz="2400" dirty="0">
                <a:solidFill>
                  <a:srgbClr val="A31515"/>
                </a:solidFill>
              </a:rPr>
              <a:t>i= %d\n</a:t>
            </a:r>
            <a:r>
              <a:rPr lang="en-US" sz="2400" dirty="0">
                <a:solidFill>
                  <a:srgbClr val="002060"/>
                </a:solidFill>
              </a:rPr>
              <a:t>", </a:t>
            </a:r>
            <a:r>
              <a:rPr lang="en-US" sz="2400" b="1" dirty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002060"/>
                </a:solidFill>
              </a:rPr>
              <a:t>);</a:t>
            </a:r>
            <a:endParaRPr lang="ru-RU" sz="2400" dirty="0">
              <a:solidFill>
                <a:srgbClr val="002060"/>
              </a:solidFill>
            </a:endParaRPr>
          </a:p>
          <a:p>
            <a:pPr algn="l"/>
            <a:r>
              <a:rPr lang="en-US" sz="2400" dirty="0">
                <a:solidFill>
                  <a:srgbClr val="002060"/>
                </a:solidFill>
              </a:rPr>
              <a:t>system</a:t>
            </a:r>
            <a:r>
              <a:rPr lang="en-US" sz="2400" dirty="0">
                <a:solidFill>
                  <a:srgbClr val="A31515"/>
                </a:solidFill>
              </a:rPr>
              <a:t>(" PAUSE</a:t>
            </a:r>
            <a:r>
              <a:rPr lang="en-US" sz="2400" dirty="0" smtClean="0">
                <a:solidFill>
                  <a:srgbClr val="A31515"/>
                </a:solidFill>
              </a:rPr>
              <a:t>"</a:t>
            </a:r>
            <a:r>
              <a:rPr lang="en-US" sz="2400" dirty="0" smtClean="0">
                <a:solidFill>
                  <a:srgbClr val="002060"/>
                </a:solidFill>
              </a:rPr>
              <a:t>); </a:t>
            </a:r>
            <a:r>
              <a:rPr lang="ru-RU" sz="2400" dirty="0" smtClean="0">
                <a:solidFill>
                  <a:srgbClr val="002060"/>
                </a:solidFill>
              </a:rPr>
              <a:t>}</a:t>
            </a:r>
            <a:endParaRPr lang="ru-RU" altLang="ru-RU" sz="2400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83247" y="3789040"/>
            <a:ext cx="416075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Описание целой переменной </a:t>
            </a:r>
            <a:r>
              <a:rPr lang="en-US" b="1" dirty="0">
                <a:solidFill>
                  <a:srgbClr val="FF0000"/>
                </a:solidFill>
              </a:rPr>
              <a:t>i</a:t>
            </a: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29" name="Прямая со стрелкой 28"/>
          <p:cNvCxnSpPr>
            <a:stCxn id="28" idx="1"/>
          </p:cNvCxnSpPr>
          <p:nvPr/>
        </p:nvCxnSpPr>
        <p:spPr>
          <a:xfrm flipH="1">
            <a:off x="683568" y="3973706"/>
            <a:ext cx="4299679" cy="1033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860033" y="4437112"/>
            <a:ext cx="428396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Ввод целой переменной </a:t>
            </a:r>
            <a:r>
              <a:rPr lang="en-US" b="1" dirty="0" smtClean="0">
                <a:solidFill>
                  <a:srgbClr val="FF0000"/>
                </a:solidFill>
              </a:rPr>
              <a:t>i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(функция </a:t>
            </a:r>
            <a:r>
              <a:rPr lang="en-US" dirty="0" err="1" smtClean="0"/>
              <a:t>scanf</a:t>
            </a:r>
            <a:r>
              <a:rPr lang="ru-RU" dirty="0" smtClean="0"/>
              <a:t>)</a:t>
            </a:r>
            <a:endParaRPr lang="ru-RU" dirty="0"/>
          </a:p>
        </p:txBody>
      </p:sp>
      <p:cxnSp>
        <p:nvCxnSpPr>
          <p:cNvPr id="37" name="Прямая со стрелкой 36"/>
          <p:cNvCxnSpPr>
            <a:stCxn id="36" idx="1"/>
          </p:cNvCxnSpPr>
          <p:nvPr/>
        </p:nvCxnSpPr>
        <p:spPr>
          <a:xfrm flipH="1" flipV="1">
            <a:off x="2121028" y="4437112"/>
            <a:ext cx="2739005" cy="1846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472964" y="4859235"/>
            <a:ext cx="342370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Запрос паузы</a:t>
            </a:r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6229252" y="5445224"/>
            <a:ext cx="254283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Получим при вводе 55 </a:t>
            </a:r>
            <a:endParaRPr lang="ru-RU" dirty="0"/>
          </a:p>
        </p:txBody>
      </p:sp>
      <p:cxnSp>
        <p:nvCxnSpPr>
          <p:cNvPr id="59" name="Прямая со стрелкой 58"/>
          <p:cNvCxnSpPr>
            <a:stCxn id="58" idx="1"/>
            <a:endCxn id="45" idx="3"/>
          </p:cNvCxnSpPr>
          <p:nvPr/>
        </p:nvCxnSpPr>
        <p:spPr>
          <a:xfrm flipH="1">
            <a:off x="5505152" y="5629890"/>
            <a:ext cx="724100" cy="22014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Группа 76"/>
          <p:cNvGrpSpPr/>
          <p:nvPr/>
        </p:nvGrpSpPr>
        <p:grpSpPr>
          <a:xfrm>
            <a:off x="127322" y="5445224"/>
            <a:ext cx="5377830" cy="809625"/>
            <a:chOff x="127322" y="5445224"/>
            <a:chExt cx="5377830" cy="809625"/>
          </a:xfrm>
        </p:grpSpPr>
        <p:pic>
          <p:nvPicPr>
            <p:cNvPr id="45" name="Рисунок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322" y="5445224"/>
              <a:ext cx="5377830" cy="809625"/>
            </a:xfrm>
            <a:prstGeom prst="rect">
              <a:avLst/>
            </a:prstGeom>
          </p:spPr>
        </p:pic>
        <p:sp>
          <p:nvSpPr>
            <p:cNvPr id="74" name="TextBox 73"/>
            <p:cNvSpPr txBox="1"/>
            <p:nvPr/>
          </p:nvSpPr>
          <p:spPr>
            <a:xfrm>
              <a:off x="2220183" y="5559722"/>
              <a:ext cx="324036" cy="276999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56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ru-RU" sz="12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403648" y="5739963"/>
              <a:ext cx="324036" cy="276999"/>
            </a:xfrm>
            <a:prstGeom prst="rect">
              <a:avLst/>
            </a:prstGeom>
            <a:solidFill>
              <a:schemeClr val="accent2">
                <a:lumMod val="40000"/>
                <a:lumOff val="60000"/>
                <a:alpha val="56000"/>
              </a:schemeClr>
            </a:solidFill>
          </p:spPr>
          <p:txBody>
            <a:bodyPr wrap="square" rtlCol="0">
              <a:spAutoFit/>
            </a:bodyPr>
            <a:lstStyle/>
            <a:p>
              <a:endParaRPr lang="ru-RU" sz="1200" dirty="0"/>
            </a:p>
          </p:txBody>
        </p:sp>
      </p:grp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11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Размер Массива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Размер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массива можно определить в программе динамически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):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Пример: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iMas1[] = {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3,3,2,4,5};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(iMas1)/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= 5</a:t>
            </a:r>
            <a:endParaRPr lang="ru-RU" altLang="ru-RU" sz="1800" b="1" dirty="0" smtClean="0">
              <a:solidFill>
                <a:srgbClr val="FF0000"/>
              </a:solidFill>
            </a:endParaRPr>
          </a:p>
          <a:p>
            <a:pPr algn="l"/>
            <a:endParaRPr lang="ru-RU" altLang="ru-RU" sz="1800" b="1" dirty="0"/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Размерность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массива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-  число измерений (индексов)!!!</a:t>
            </a:r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41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4624"/>
            <a:ext cx="6336704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№3 </a:t>
            </a:r>
            <a:r>
              <a:rPr lang="ru-RU" altLang="ru-RU" sz="2800" dirty="0"/>
              <a:t>Понятие указателя 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Тема: Массивы и указатели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Указатель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(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Pointer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 - Это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переменная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специального типа, которая содержит адрес другой переменной или области памяти.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. (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!!! Указывает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При описании переменной должен задаваться тип переменной на которую она ссылается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.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Поэтому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указателей производится так:</a:t>
            </a:r>
          </a:p>
          <a:p>
            <a:pPr algn="l"/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&lt;тип&gt; </a:t>
            </a:r>
            <a:r>
              <a:rPr lang="ru-RU" sz="1800" b="1" dirty="0" smtClean="0">
                <a:solidFill>
                  <a:srgbClr val="FF0000"/>
                </a:solidFill>
                <a:latin typeface="Times New Roman"/>
                <a:ea typeface="Calibri"/>
              </a:rPr>
              <a:t>*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имя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[=&lt;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адресное выражение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&gt;]</a:t>
            </a:r>
            <a:endParaRPr lang="ru-RU" sz="1800" b="1" dirty="0" smtClean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Пример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описания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указателя и работы с ним: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Указатель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на переменную типа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ru-RU" altLang="ru-RU" sz="1800" b="1" dirty="0"/>
          </a:p>
          <a:p>
            <a:pPr algn="l"/>
            <a:r>
              <a:rPr lang="en-US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целая переменная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</a:t>
            </a:r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ouble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pDVar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Указатель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на переменную типа 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double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en-US" sz="18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Double =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dVar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= 5.5;</a:t>
            </a:r>
          </a:p>
          <a:p>
            <a:pPr algn="l"/>
            <a:r>
              <a:rPr lang="en-US" sz="18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pDVar</a:t>
            </a: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= &amp;</a:t>
            </a:r>
            <a:r>
              <a:rPr lang="en-US" sz="18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dVar</a:t>
            </a: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Вычисление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указателя</a:t>
            </a:r>
            <a:endParaRPr lang="en-US" sz="18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&amp;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Вычисление указателя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*</a:t>
            </a:r>
            <a:r>
              <a:rPr 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u="sng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чтение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по адресу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</a:p>
          <a:p>
            <a:pPr algn="l"/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10;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u="sng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запись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по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адресу 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 = </a:t>
            </a:r>
            <a:r>
              <a:rPr 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</a:t>
            </a:r>
            <a:endParaRPr lang="en-US" sz="1800" b="1" dirty="0" smtClean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Печать через указатель и указателя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8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и ввод через указатель (</a:t>
            </a:r>
            <a:r>
              <a:rPr lang="ru-RU" altLang="ru-RU" sz="18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dirty="0">
              <a:solidFill>
                <a:srgbClr val="0000FF"/>
              </a:solidFill>
              <a:highlight>
                <a:srgbClr val="FFFFFF"/>
              </a:highlight>
              <a:latin typeface="Consola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4624"/>
            <a:ext cx="6336704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№3 </a:t>
            </a:r>
            <a:r>
              <a:rPr lang="ru-RU" altLang="ru-RU" sz="2800" dirty="0" smtClean="0"/>
              <a:t>Ввод и вывод с указателями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Печать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через указатель и указателя:</a:t>
            </a:r>
          </a:p>
          <a:p>
            <a:pPr algn="l"/>
            <a:r>
              <a:rPr lang="ru-RU" sz="1800" dirty="0" err="1" smtClean="0">
                <a:solidFill>
                  <a:prstClr val="black"/>
                </a:solidFill>
                <a:latin typeface="Consolas"/>
              </a:rPr>
              <a:t>printf</a:t>
            </a:r>
            <a:r>
              <a:rPr lang="ru-RU" sz="18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"\</a:t>
            </a:r>
            <a:r>
              <a:rPr lang="ru-RU" sz="1800" dirty="0" err="1">
                <a:solidFill>
                  <a:srgbClr val="A31515"/>
                </a:solidFill>
                <a:latin typeface="Consolas"/>
              </a:rPr>
              <a:t>nПечать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 по указателю =  %d\n"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, *</a:t>
            </a:r>
            <a:r>
              <a:rPr lang="ru-RU" sz="1800" dirty="0" err="1" smtClean="0">
                <a:solidFill>
                  <a:prstClr val="black"/>
                </a:solidFill>
                <a:latin typeface="Consolas"/>
              </a:rPr>
              <a:t>pI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smtClean="0">
                <a:solidFill>
                  <a:prstClr val="black"/>
                </a:solidFill>
                <a:latin typeface="Consolas"/>
              </a:rPr>
              <a:t>);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r>
              <a:rPr lang="ru-RU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ru-RU" sz="1800" dirty="0" err="1">
                <a:latin typeface="Consolas"/>
              </a:rPr>
              <a:t>printf</a:t>
            </a:r>
            <a:r>
              <a:rPr lang="ru-RU" sz="1800" dirty="0"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"\</a:t>
            </a:r>
            <a:r>
              <a:rPr lang="ru-RU" sz="1800" dirty="0" err="1">
                <a:solidFill>
                  <a:srgbClr val="A31515"/>
                </a:solidFill>
                <a:latin typeface="Consolas"/>
              </a:rPr>
              <a:t>nПечать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 значения указателя (адреса) =  %p\n"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, </a:t>
            </a:r>
            <a:r>
              <a:rPr lang="ru-RU" sz="1800" dirty="0" err="1" smtClean="0">
                <a:solidFill>
                  <a:prstClr val="black"/>
                </a:solidFill>
                <a:latin typeface="Consolas"/>
              </a:rPr>
              <a:t>pI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ru-RU" sz="1800" dirty="0" smtClean="0">
                <a:solidFill>
                  <a:prstClr val="black"/>
                </a:solidFill>
                <a:latin typeface="Consolas"/>
              </a:rPr>
              <a:t>);</a:t>
            </a:r>
            <a:endParaRPr lang="ru-RU" altLang="ru-RU" sz="1800" b="1" dirty="0" smtClean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 err="1">
                <a:solidFill>
                  <a:srgbClr val="0000FF"/>
                </a:solidFill>
                <a:latin typeface="Consolas"/>
              </a:rPr>
              <a:t>double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*</a:t>
            </a:r>
            <a:r>
              <a:rPr lang="ru-RU" sz="1800" dirty="0" err="1">
                <a:solidFill>
                  <a:prstClr val="black"/>
                </a:solidFill>
                <a:latin typeface="Consolas"/>
              </a:rPr>
              <a:t>pDVar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// Указатель на переменную типа </a:t>
            </a:r>
            <a:r>
              <a:rPr lang="ru-RU" sz="1800" dirty="0" err="1">
                <a:solidFill>
                  <a:srgbClr val="008000"/>
                </a:solidFill>
                <a:latin typeface="Consolas"/>
              </a:rPr>
              <a:t>double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 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en-US" sz="1800" dirty="0">
                <a:solidFill>
                  <a:srgbClr val="0000FF"/>
                </a:solidFill>
                <a:latin typeface="Consolas"/>
              </a:rPr>
              <a:t>double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dVar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= 5.5</a:t>
            </a:r>
            <a:r>
              <a:rPr lang="en-US" sz="1800" dirty="0" smtClean="0">
                <a:solidFill>
                  <a:prstClr val="black"/>
                </a:solidFill>
                <a:latin typeface="Consolas"/>
              </a:rPr>
              <a:t>;</a:t>
            </a:r>
            <a:endParaRPr lang="ru-RU" sz="1800" dirty="0" smtClean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Печать</a:t>
            </a:r>
            <a:r>
              <a:rPr lang="ru-RU" altLang="ru-RU" sz="1800" b="1" dirty="0">
                <a:solidFill>
                  <a:schemeClr val="tx1"/>
                </a:solidFill>
              </a:rPr>
              <a:t> через указатель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действительного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значения: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sz="1800" dirty="0" err="1" smtClean="0">
                <a:solidFill>
                  <a:prstClr val="black"/>
                </a:solidFill>
                <a:latin typeface="Consolas"/>
              </a:rPr>
              <a:t>pDVar</a:t>
            </a:r>
            <a:r>
              <a:rPr lang="en-US" sz="18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= &amp;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dVar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; </a:t>
            </a:r>
            <a:r>
              <a:rPr lang="en-US" sz="1800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Вычисление указателя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ru-RU" sz="1800" dirty="0" err="1">
                <a:solidFill>
                  <a:prstClr val="black"/>
                </a:solidFill>
                <a:latin typeface="Consolas"/>
              </a:rPr>
              <a:t>printf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"\</a:t>
            </a:r>
            <a:r>
              <a:rPr lang="ru-RU" sz="1800" dirty="0" err="1">
                <a:solidFill>
                  <a:srgbClr val="A31515"/>
                </a:solidFill>
                <a:latin typeface="Consolas"/>
              </a:rPr>
              <a:t>nПечать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 по указателю (</a:t>
            </a:r>
            <a:r>
              <a:rPr lang="ru-RU" sz="1800" dirty="0" err="1">
                <a:solidFill>
                  <a:srgbClr val="A31515"/>
                </a:solidFill>
                <a:latin typeface="Consolas"/>
              </a:rPr>
              <a:t>double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) =  %7.2lf\n"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, *</a:t>
            </a:r>
            <a:r>
              <a:rPr lang="ru-RU" sz="1800" dirty="0" err="1">
                <a:solidFill>
                  <a:prstClr val="black"/>
                </a:solidFill>
                <a:latin typeface="Consolas"/>
              </a:rPr>
              <a:t>pDVar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);</a:t>
            </a: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Ввод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через указатель: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sz="1800" dirty="0" err="1" smtClean="0">
                <a:solidFill>
                  <a:prstClr val="black"/>
                </a:solidFill>
                <a:latin typeface="Consolas"/>
              </a:rPr>
              <a:t>printf</a:t>
            </a:r>
            <a:r>
              <a:rPr lang="en-US" sz="18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"\n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Введите целое:"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);</a:t>
            </a:r>
          </a:p>
          <a:p>
            <a:pPr algn="l"/>
            <a:r>
              <a:rPr lang="en-US" sz="1800" dirty="0" err="1" smtClean="0">
                <a:solidFill>
                  <a:prstClr val="black"/>
                </a:solidFill>
                <a:latin typeface="Consolas"/>
              </a:rPr>
              <a:t>scanf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"%d"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,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en-US" sz="1800" dirty="0" smtClean="0">
                <a:solidFill>
                  <a:prstClr val="black"/>
                </a:solidFill>
                <a:latin typeface="Consolas"/>
              </a:rPr>
              <a:t>);</a:t>
            </a:r>
            <a:r>
              <a:rPr lang="ru-RU" sz="18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latin typeface="Consolas"/>
              </a:rPr>
              <a:t>Ввод по указателю</a:t>
            </a:r>
            <a:endParaRPr lang="en-US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ru-RU" sz="1800" dirty="0" err="1" smtClean="0">
                <a:solidFill>
                  <a:prstClr val="black"/>
                </a:solidFill>
                <a:latin typeface="Consolas"/>
              </a:rPr>
              <a:t>printf</a:t>
            </a:r>
            <a:r>
              <a:rPr lang="ru-RU" sz="18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"\</a:t>
            </a:r>
            <a:r>
              <a:rPr lang="ru-RU" sz="1800" dirty="0" err="1">
                <a:solidFill>
                  <a:srgbClr val="A31515"/>
                </a:solidFill>
                <a:latin typeface="Consolas"/>
              </a:rPr>
              <a:t>nПечать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 введенного по указателю =  %d\n"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, </a:t>
            </a:r>
            <a:r>
              <a:rPr lang="ru-RU" sz="1800" dirty="0" smtClean="0">
                <a:solidFill>
                  <a:prstClr val="black"/>
                </a:solidFill>
                <a:latin typeface="Consolas"/>
              </a:rPr>
              <a:t>*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ru-RU" sz="1800" dirty="0" smtClean="0">
                <a:solidFill>
                  <a:prstClr val="black"/>
                </a:solidFill>
                <a:latin typeface="Consolas"/>
              </a:rPr>
              <a:t>);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Результат:</a:t>
            </a: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по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указателю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=  25</a:t>
            </a:r>
            <a:endParaRPr lang="ru-RU" sz="1800" b="1" dirty="0">
              <a:solidFill>
                <a:srgbClr val="00206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значения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указателя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адреса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) =  001DF7A8</a:t>
            </a:r>
            <a:endParaRPr lang="ru-RU" sz="1800" b="1" dirty="0">
              <a:solidFill>
                <a:srgbClr val="00206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по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указателю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(double) =     5.50</a:t>
            </a:r>
            <a:endParaRPr lang="ru-RU" sz="1800" b="1" dirty="0">
              <a:solidFill>
                <a:srgbClr val="00206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Введите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целое:77</a:t>
            </a:r>
            <a:endParaRPr lang="ru-RU" sz="1800" b="1" dirty="0">
              <a:solidFill>
                <a:srgbClr val="00206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введенного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по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указателю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=  77</a:t>
            </a:r>
            <a:endParaRPr lang="ru-RU" sz="1800" b="1" dirty="0">
              <a:solidFill>
                <a:srgbClr val="00206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endParaRPr lang="ru-RU" altLang="ru-RU" sz="1800" b="1" dirty="0" smtClean="0"/>
          </a:p>
          <a:p>
            <a:endParaRPr lang="ru-RU" altLang="ru-RU" sz="1800" dirty="0">
              <a:solidFill>
                <a:srgbClr val="0000FF"/>
              </a:solidFill>
              <a:highlight>
                <a:srgbClr val="FFFFFF"/>
              </a:highlight>
              <a:latin typeface="Consola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66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Ввод и вывод Массивов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Ввод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и </a:t>
            </a:r>
            <a:r>
              <a:rPr lang="ru-RU" altLang="ru-RU" sz="1800" b="1" dirty="0">
                <a:solidFill>
                  <a:schemeClr val="tx1"/>
                </a:solidFill>
              </a:rPr>
              <a:t>вывод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800" b="1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массивов выполняется в цикле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4624"/>
            <a:ext cx="5976664" cy="504056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Описание Указателей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Описание указателей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baseline="-25000" dirty="0" smtClean="0">
                <a:solidFill>
                  <a:schemeClr val="tx1"/>
                </a:solidFill>
              </a:rPr>
              <a:t>1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ru-RU" altLang="ru-RU" sz="18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1800" b="1" baseline="-25000" dirty="0" smtClean="0">
                <a:solidFill>
                  <a:schemeClr val="tx1"/>
                </a:solidFill>
                <a:hlinkClick r:id="rId3" action="ppaction://hlinksldjump"/>
              </a:rPr>
              <a:t>2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При описании указателей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перед именем переменной ставится звездочка: </a:t>
            </a:r>
          </a:p>
          <a:p>
            <a:pPr algn="l"/>
            <a:r>
              <a:rPr lang="ru-RU" sz="1600" b="1" dirty="0">
                <a:solidFill>
                  <a:srgbClr val="003300"/>
                </a:solidFill>
                <a:latin typeface="Times New Roman"/>
                <a:ea typeface="Calibri"/>
              </a:rPr>
              <a:t>&lt;тип&gt; </a:t>
            </a:r>
            <a:r>
              <a:rPr lang="ru-RU" sz="1600" b="1" dirty="0">
                <a:solidFill>
                  <a:srgbClr val="FF0000"/>
                </a:solidFill>
                <a:latin typeface="Times New Roman"/>
                <a:ea typeface="Calibri"/>
              </a:rPr>
              <a:t>*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6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Calibri"/>
              </a:rPr>
              <a:t>имя</a:t>
            </a:r>
            <a:r>
              <a:rPr lang="en-US" sz="16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600" b="1" dirty="0">
                <a:solidFill>
                  <a:srgbClr val="003300"/>
                </a:solidFill>
                <a:latin typeface="Times New Roman"/>
                <a:ea typeface="Calibri"/>
              </a:rPr>
              <a:t>[=&lt;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Calibri"/>
              </a:rPr>
              <a:t>адресное выражение</a:t>
            </a:r>
            <a:r>
              <a:rPr lang="en-US" sz="1600" b="1" dirty="0">
                <a:solidFill>
                  <a:srgbClr val="003300"/>
                </a:solidFill>
                <a:latin typeface="Times New Roman"/>
                <a:ea typeface="Calibri"/>
              </a:rPr>
              <a:t>&gt;]</a:t>
            </a:r>
            <a:endParaRPr lang="ru-RU" sz="1600" b="1" dirty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sz="1600" b="1" dirty="0" smtClean="0">
                <a:solidFill>
                  <a:schemeClr val="tx1"/>
                </a:solidFill>
              </a:rPr>
              <a:t>Примеры </a:t>
            </a:r>
            <a:r>
              <a:rPr lang="ru-RU" sz="1600" b="1" u="sng" dirty="0">
                <a:solidFill>
                  <a:schemeClr val="tx1"/>
                </a:solidFill>
              </a:rPr>
              <a:t>описания</a:t>
            </a:r>
            <a:r>
              <a:rPr lang="ru-RU" sz="1600" b="1" dirty="0">
                <a:solidFill>
                  <a:schemeClr val="tx1"/>
                </a:solidFill>
              </a:rPr>
              <a:t> указателя: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целую переменную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ppInt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указатель на переменную типа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endParaRPr lang="ru-RU" sz="16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Для работы с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указателями используются два типа </a:t>
            </a:r>
            <a:r>
              <a:rPr lang="ru-RU" altLang="ru-RU" sz="1800" b="1" dirty="0">
                <a:solidFill>
                  <a:schemeClr val="tx1"/>
                </a:solidFill>
              </a:rPr>
              <a:t>операций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Операция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именования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- вычисления адреса (</a:t>
            </a:r>
            <a:r>
              <a:rPr lang="en-US" altLang="ru-RU" sz="1800" b="1" dirty="0" smtClean="0">
                <a:solidFill>
                  <a:srgbClr val="FF0000"/>
                </a:solidFill>
              </a:rPr>
              <a:t>&amp;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Операция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разыменования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– получения значения по адресу (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*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1600" b="1" dirty="0" smtClean="0">
                <a:solidFill>
                  <a:schemeClr val="tx1"/>
                </a:solidFill>
              </a:rPr>
              <a:t>Примеры: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целую переменную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**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ppInt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указатель на переменную типа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&amp;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вычисления адреса переменной i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 = 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взятие значение переменной i по адресу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pi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(b =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)</a:t>
            </a:r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600" b="1" dirty="0" smtClean="0">
                <a:solidFill>
                  <a:schemeClr val="tx1"/>
                </a:solidFill>
              </a:rPr>
              <a:t>Операции с указателями могут использоваться многократно(**):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 = *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взятие значение переменной i по адресу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pi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(b =5)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ppInt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&amp;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pi;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формирование указателя на указатель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c = 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**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ppInt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Двойное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разыменование</a:t>
            </a:r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endParaRPr lang="ru-RU" altLang="ru-RU" sz="1600" b="1" dirty="0" smtClean="0"/>
          </a:p>
          <a:p>
            <a:pPr algn="l"/>
            <a:endParaRPr lang="ru-RU" altLang="ru-RU" sz="1600" b="1" dirty="0" smtClean="0"/>
          </a:p>
          <a:p>
            <a:endParaRPr lang="ru-RU" altLang="ru-RU" sz="16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44624"/>
            <a:ext cx="6408712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</a:t>
            </a:r>
            <a:r>
              <a:rPr lang="ru-RU" altLang="ru-RU" sz="2800" dirty="0"/>
              <a:t>Указатель на массивы</a:t>
            </a:r>
            <a:r>
              <a:rPr lang="en-US" altLang="ru-RU" sz="2800" dirty="0"/>
              <a:t> 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08504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600" b="1" dirty="0" smtClean="0">
                <a:solidFill>
                  <a:schemeClr val="tx1"/>
                </a:solidFill>
              </a:rPr>
              <a:t>Массивы и указатели </a:t>
            </a:r>
            <a:r>
              <a:rPr lang="ru-RU" altLang="ru-RU" sz="1600" b="1" dirty="0">
                <a:solidFill>
                  <a:schemeClr val="tx1"/>
                </a:solidFill>
              </a:rPr>
              <a:t>(</a:t>
            </a:r>
            <a:r>
              <a:rPr lang="ru-RU" altLang="ru-RU" sz="16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600" b="1" dirty="0">
                <a:solidFill>
                  <a:schemeClr val="tx1"/>
                </a:solidFill>
              </a:rPr>
              <a:t>, </a:t>
            </a:r>
            <a:r>
              <a:rPr lang="en-US" altLang="ru-RU" sz="16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600" b="1" dirty="0">
                <a:solidFill>
                  <a:schemeClr val="tx1"/>
                </a:solidFill>
              </a:rPr>
              <a:t>) </a:t>
            </a:r>
            <a:endParaRPr lang="ru-RU" altLang="ru-RU" sz="16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600" b="1" dirty="0" smtClean="0">
                <a:solidFill>
                  <a:schemeClr val="tx1"/>
                </a:solidFill>
              </a:rPr>
              <a:t>Для работы с массивом может задаваться </a:t>
            </a:r>
            <a:r>
              <a:rPr lang="ru-RU" altLang="ru-RU" sz="1600" b="1" u="sng" dirty="0" smtClean="0">
                <a:solidFill>
                  <a:schemeClr val="tx1"/>
                </a:solidFill>
              </a:rPr>
              <a:t>указатель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 на массив, который вычисляется как адрес на первого элемента массива. Тогда имя указателя может использоваться в </a:t>
            </a:r>
          </a:p>
          <a:p>
            <a:pPr algn="l"/>
            <a:r>
              <a:rPr lang="ru-RU" altLang="ru-RU" sz="1600" b="1" dirty="0" smtClean="0">
                <a:solidFill>
                  <a:schemeClr val="tx1"/>
                </a:solidFill>
              </a:rPr>
              <a:t>индексном выражении. Примеры: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[] = {1,2,3,4,5};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Описание массива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pMas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pMas1 = &amp;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[0];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Вычисление указателя как адреса первого элемента массива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pMas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Имя массива == указателю на первый элемент (равно &amp;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[0])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pMas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[2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];   </a:t>
            </a:r>
            <a:r>
              <a:rPr lang="en-US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Индексное выражение с указателем, результат</a:t>
            </a:r>
            <a:r>
              <a:rPr lang="en-US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3</a:t>
            </a:r>
            <a:endParaRPr lang="ru-RU" altLang="ru-RU" sz="1600" b="1" dirty="0"/>
          </a:p>
          <a:p>
            <a:pPr algn="l"/>
            <a:r>
              <a:rPr lang="ru-RU" altLang="ru-RU" sz="1600" b="1" dirty="0">
                <a:solidFill>
                  <a:schemeClr val="tx1"/>
                </a:solidFill>
              </a:rPr>
              <a:t>При воде функцией </a:t>
            </a:r>
            <a:r>
              <a:rPr lang="en-US" altLang="ru-RU" sz="1600" b="1" dirty="0" err="1">
                <a:solidFill>
                  <a:schemeClr val="tx1"/>
                </a:solidFill>
              </a:rPr>
              <a:t>scanf</a:t>
            </a:r>
            <a:r>
              <a:rPr lang="en-US" altLang="ru-RU" sz="1600" b="1" dirty="0">
                <a:solidFill>
                  <a:schemeClr val="tx1"/>
                </a:solidFill>
              </a:rPr>
              <a:t> , </a:t>
            </a:r>
            <a:r>
              <a:rPr lang="ru-RU" altLang="ru-RU" sz="1600" b="1" dirty="0">
                <a:solidFill>
                  <a:schemeClr val="tx1"/>
                </a:solidFill>
              </a:rPr>
              <a:t>для указателя 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задается выражение на основе адресной арифметики (</a:t>
            </a:r>
            <a:r>
              <a:rPr lang="ru-RU" altLang="ru-RU" sz="16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"%d"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&amp;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[2]);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Ввод третьего элемента массива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[2]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"%d"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pMas1 + 3);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Ввод четвертого элемента массива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[3]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"%d"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pMas1);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Ввод первого элемента массива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[0]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"%d"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(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*)pMas1[3]);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Ввод четвертого элемента массива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[3] // </a:t>
            </a:r>
            <a:r>
              <a:rPr lang="ru-RU" sz="16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Ошибка этапа выполнения 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pMas1[3]</a:t>
            </a:r>
            <a:r>
              <a:rPr lang="ru-RU" sz="16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– это не адрес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а элемент!!!!!!!!!!!!</a:t>
            </a:r>
            <a:endParaRPr lang="ru-RU" altLang="ru-RU" sz="1600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1600" b="1" dirty="0">
                <a:solidFill>
                  <a:schemeClr val="tx1"/>
                </a:solidFill>
              </a:rPr>
              <a:t>Для ввода через 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указатель и индекс </a:t>
            </a:r>
            <a:r>
              <a:rPr lang="en-US" altLang="ru-RU" sz="1600" b="1" dirty="0" err="1" smtClean="0">
                <a:solidFill>
                  <a:srgbClr val="FF0000"/>
                </a:solidFill>
              </a:rPr>
              <a:t>i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600" b="1" dirty="0">
                <a:solidFill>
                  <a:schemeClr val="tx1"/>
                </a:solidFill>
              </a:rPr>
              <a:t>в цикле (Д.П. - </a:t>
            </a:r>
            <a:r>
              <a:rPr lang="ru-RU" altLang="ru-RU" sz="1600" b="1" dirty="0">
                <a:solidFill>
                  <a:srgbClr val="FF0000"/>
                </a:solidFill>
              </a:rPr>
              <a:t>СМ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) нужно использовать адресное выражение: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2;</a:t>
            </a: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"%d"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pMas1 + i);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Ввод третьего элемента массива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[2]</a:t>
            </a:r>
            <a:endParaRPr lang="ru-RU" altLang="ru-RU" sz="16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endParaRPr lang="ru-RU" altLang="ru-RU" sz="16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192688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Адресная арифметика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400" b="1" dirty="0" smtClean="0">
                <a:solidFill>
                  <a:schemeClr val="tx1"/>
                </a:solidFill>
              </a:rPr>
              <a:t>Массивы и указатели (</a:t>
            </a:r>
            <a:r>
              <a:rPr lang="ru-RU" altLang="ru-RU" sz="14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4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4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4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400" b="1" dirty="0" smtClean="0">
                <a:solidFill>
                  <a:schemeClr val="tx1"/>
                </a:solidFill>
              </a:rPr>
              <a:t>Если в целочисленном выражении используется указатель, то вычисление выполняется по правилам адресной арифметики (</a:t>
            </a:r>
            <a:r>
              <a:rPr lang="ru-RU" altLang="ru-RU" sz="14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400" b="1" dirty="0">
                <a:solidFill>
                  <a:schemeClr val="tx1"/>
                </a:solidFill>
              </a:rPr>
              <a:t>, </a:t>
            </a:r>
            <a:r>
              <a:rPr lang="en-US" altLang="ru-RU" sz="1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400" b="1" dirty="0" smtClean="0">
                <a:solidFill>
                  <a:schemeClr val="tx1"/>
                </a:solidFill>
              </a:rPr>
              <a:t>):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altLang="ru-RU" sz="1400" b="1" dirty="0" smtClean="0">
                <a:solidFill>
                  <a:schemeClr val="tx1"/>
                </a:solidFill>
              </a:rPr>
              <a:t>Результатом вычисления будет адрес.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altLang="ru-RU" sz="1400" b="1" dirty="0" smtClean="0">
                <a:solidFill>
                  <a:schemeClr val="tx1"/>
                </a:solidFill>
              </a:rPr>
              <a:t>В сложении каждая единица при сложении или вычитании соответствует размеру типа объявленного для указателя (</a:t>
            </a:r>
            <a:r>
              <a:rPr lang="en-US" altLang="ru-RU" sz="1400" b="1" dirty="0" err="1" smtClean="0">
                <a:solidFill>
                  <a:schemeClr val="tx1"/>
                </a:solidFill>
              </a:rPr>
              <a:t>int</a:t>
            </a:r>
            <a:r>
              <a:rPr lang="en-US" altLang="ru-RU" sz="14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4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400" b="1" dirty="0" smtClean="0">
                <a:solidFill>
                  <a:schemeClr val="tx1"/>
                </a:solidFill>
              </a:rPr>
              <a:t>=</a:t>
            </a:r>
            <a:r>
              <a:rPr lang="ru-RU" altLang="ru-RU" sz="14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400" b="1" dirty="0" smtClean="0">
                <a:solidFill>
                  <a:schemeClr val="tx1"/>
                </a:solidFill>
              </a:rPr>
              <a:t>4</a:t>
            </a:r>
            <a:r>
              <a:rPr lang="ru-RU" altLang="ru-RU" sz="1400" b="1" dirty="0" smtClean="0">
                <a:solidFill>
                  <a:schemeClr val="tx1"/>
                </a:solidFill>
              </a:rPr>
              <a:t> , проверьте </a:t>
            </a:r>
            <a:r>
              <a:rPr lang="en-US" altLang="ru-RU" sz="1400" b="1" dirty="0" err="1" smtClean="0">
                <a:solidFill>
                  <a:schemeClr val="tx1"/>
                </a:solidFill>
              </a:rPr>
              <a:t>sizeof</a:t>
            </a:r>
            <a:r>
              <a:rPr lang="ru-RU" altLang="ru-RU" sz="1400" b="1" dirty="0" smtClean="0">
                <a:solidFill>
                  <a:schemeClr val="tx1"/>
                </a:solidFill>
              </a:rPr>
              <a:t>). Примеры:</a:t>
            </a:r>
          </a:p>
          <a:p>
            <a:pPr indent="450215" algn="l">
              <a:lnSpc>
                <a:spcPct val="115000"/>
              </a:lnSpc>
            </a:pPr>
            <a:r>
              <a:rPr lang="ru-RU" sz="1400" dirty="0" err="1" smtClean="0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ru-RU" sz="1400" dirty="0" smtClean="0">
                <a:latin typeface="Consolas"/>
                <a:ea typeface="Calibri"/>
              </a:rPr>
              <a:t> </a:t>
            </a:r>
            <a:r>
              <a:rPr lang="ru-RU" sz="1400" dirty="0">
                <a:latin typeface="Consolas"/>
                <a:ea typeface="Calibri"/>
              </a:rPr>
              <a:t>* </a:t>
            </a:r>
            <a:r>
              <a:rPr lang="ru-RU" sz="1400" dirty="0" err="1">
                <a:latin typeface="Consolas"/>
                <a:ea typeface="Calibri"/>
              </a:rPr>
              <a:t>pOld</a:t>
            </a:r>
            <a:r>
              <a:rPr lang="ru-RU" sz="1400" dirty="0">
                <a:latin typeface="Consolas"/>
                <a:ea typeface="Calibri"/>
              </a:rPr>
              <a:t>= </a:t>
            </a:r>
            <a:r>
              <a:rPr lang="ru-RU" sz="14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400" dirty="0" smtClean="0">
                <a:latin typeface="Consolas"/>
                <a:ea typeface="Calibri"/>
              </a:rPr>
              <a:t>;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>
                <a:latin typeface="Consolas"/>
                <a:ea typeface="Calibri"/>
              </a:rPr>
              <a:t>i = 2;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400" dirty="0" err="1" smtClean="0">
                <a:latin typeface="Consolas"/>
                <a:ea typeface="Calibri"/>
              </a:rPr>
              <a:t>printf</a:t>
            </a:r>
            <a:r>
              <a:rPr lang="ru-RU" sz="1400" dirty="0" smtClean="0">
                <a:latin typeface="Consolas"/>
                <a:ea typeface="Calibri"/>
              </a:rPr>
              <a:t> </a:t>
            </a:r>
            <a:r>
              <a:rPr lang="ru-RU" sz="1400" dirty="0">
                <a:latin typeface="Consolas"/>
                <a:ea typeface="Calibri"/>
              </a:rPr>
              <a:t>(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"\</a:t>
            </a:r>
            <a:r>
              <a:rPr lang="ru-RU" sz="1400" dirty="0" err="1">
                <a:solidFill>
                  <a:srgbClr val="A31515"/>
                </a:solidFill>
                <a:latin typeface="Consolas"/>
                <a:ea typeface="Calibri"/>
              </a:rPr>
              <a:t>nАдресная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 арифметика:\n"</a:t>
            </a:r>
            <a:r>
              <a:rPr lang="ru-RU" sz="1400" dirty="0">
                <a:latin typeface="Consolas"/>
                <a:ea typeface="Calibri"/>
              </a:rPr>
              <a:t> );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400" dirty="0" err="1">
                <a:latin typeface="Consolas"/>
                <a:ea typeface="Calibri"/>
              </a:rPr>
              <a:t>printf</a:t>
            </a:r>
            <a:r>
              <a:rPr lang="ru-RU" sz="1400" dirty="0">
                <a:latin typeface="Consolas"/>
                <a:ea typeface="Calibri"/>
              </a:rPr>
              <a:t> (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"\</a:t>
            </a:r>
            <a:r>
              <a:rPr lang="ru-RU" sz="1400" dirty="0" err="1">
                <a:solidFill>
                  <a:srgbClr val="A31515"/>
                </a:solidFill>
                <a:latin typeface="Consolas"/>
                <a:ea typeface="Calibri"/>
              </a:rPr>
              <a:t>nПечать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 значения указателя (до) =  %p\n"</a:t>
            </a:r>
            <a:r>
              <a:rPr lang="ru-RU" sz="1400" dirty="0">
                <a:latin typeface="Consolas"/>
                <a:ea typeface="Calibri"/>
              </a:rPr>
              <a:t>, </a:t>
            </a:r>
            <a:r>
              <a:rPr lang="ru-RU" sz="14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400" dirty="0">
                <a:latin typeface="Consolas"/>
                <a:ea typeface="Calibri"/>
              </a:rPr>
              <a:t> );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400" dirty="0" err="1">
                <a:latin typeface="Consolas"/>
                <a:ea typeface="Calibri"/>
              </a:rPr>
              <a:t>pInt</a:t>
            </a:r>
            <a:r>
              <a:rPr lang="ru-RU" sz="1400" dirty="0">
                <a:latin typeface="Consolas"/>
                <a:ea typeface="Calibri"/>
              </a:rPr>
              <a:t>++;  </a:t>
            </a:r>
            <a:r>
              <a:rPr lang="ru-RU" sz="1400" dirty="0">
                <a:solidFill>
                  <a:srgbClr val="008000"/>
                </a:solidFill>
                <a:latin typeface="Consolas"/>
                <a:ea typeface="Calibri"/>
              </a:rPr>
              <a:t>// увеличение на 4 </a:t>
            </a:r>
            <a:r>
              <a:rPr lang="ru-RU" sz="1400" dirty="0" smtClean="0">
                <a:solidFill>
                  <a:srgbClr val="008000"/>
                </a:solidFill>
                <a:latin typeface="Consolas"/>
                <a:ea typeface="Calibri"/>
              </a:rPr>
              <a:t>– это размер </a:t>
            </a:r>
            <a:r>
              <a:rPr lang="ru-RU" sz="1400" dirty="0" err="1">
                <a:solidFill>
                  <a:srgbClr val="008000"/>
                </a:solidFill>
                <a:latin typeface="Consolas"/>
                <a:ea typeface="Calibri"/>
              </a:rPr>
              <a:t>int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400" dirty="0" err="1">
                <a:latin typeface="Consolas"/>
                <a:ea typeface="Calibri"/>
              </a:rPr>
              <a:t>printf</a:t>
            </a:r>
            <a:r>
              <a:rPr lang="ru-RU" sz="1400" dirty="0">
                <a:latin typeface="Consolas"/>
                <a:ea typeface="Calibri"/>
              </a:rPr>
              <a:t> (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"\</a:t>
            </a:r>
            <a:r>
              <a:rPr lang="ru-RU" sz="1400" dirty="0" err="1">
                <a:solidFill>
                  <a:srgbClr val="A31515"/>
                </a:solidFill>
                <a:latin typeface="Consolas"/>
                <a:ea typeface="Calibri"/>
              </a:rPr>
              <a:t>nПечать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 значения указателя (после) =  %p \</a:t>
            </a:r>
            <a:r>
              <a:rPr lang="ru-RU" sz="1400" dirty="0" err="1">
                <a:solidFill>
                  <a:srgbClr val="A31515"/>
                </a:solidFill>
                <a:latin typeface="Consolas"/>
                <a:ea typeface="Calibri"/>
              </a:rPr>
              <a:t>nИзменение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 в адресах: %d в числах: %d \n</a:t>
            </a:r>
            <a:r>
              <a:rPr lang="ru-RU" sz="1400" dirty="0" smtClean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400" dirty="0" smtClean="0">
                <a:latin typeface="Consolas"/>
                <a:ea typeface="Calibri"/>
              </a:rPr>
              <a:t>, </a:t>
            </a:r>
            <a:r>
              <a:rPr lang="en-US" sz="1400" dirty="0" err="1" smtClean="0">
                <a:latin typeface="Consolas"/>
                <a:ea typeface="Calibri"/>
              </a:rPr>
              <a:t>pInt</a:t>
            </a:r>
            <a:r>
              <a:rPr lang="en-US" sz="1400" dirty="0" smtClean="0">
                <a:latin typeface="Consolas"/>
                <a:ea typeface="Calibri"/>
              </a:rPr>
              <a:t> </a:t>
            </a:r>
            <a:r>
              <a:rPr lang="en-US" sz="1400" dirty="0">
                <a:latin typeface="Consolas"/>
                <a:ea typeface="Calibri"/>
              </a:rPr>
              <a:t>, </a:t>
            </a:r>
            <a:r>
              <a:rPr lang="en-US" sz="1400" dirty="0" err="1">
                <a:latin typeface="Consolas"/>
                <a:ea typeface="Calibri"/>
              </a:rPr>
              <a:t>pOld-pInt</a:t>
            </a:r>
            <a:r>
              <a:rPr lang="en-US" sz="1400" dirty="0">
                <a:latin typeface="Consolas"/>
                <a:ea typeface="Calibri"/>
              </a:rPr>
              <a:t> , (</a:t>
            </a:r>
            <a:r>
              <a:rPr lang="en-US" sz="1400" dirty="0" err="1">
                <a:latin typeface="Consolas"/>
                <a:ea typeface="Calibri"/>
              </a:rPr>
              <a:t>pOld-pInt</a:t>
            </a:r>
            <a:r>
              <a:rPr lang="en-US" sz="1400" dirty="0">
                <a:latin typeface="Consolas"/>
                <a:ea typeface="Calibri"/>
              </a:rPr>
              <a:t>)* </a:t>
            </a:r>
            <a:r>
              <a:rPr lang="en-US" sz="14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400" dirty="0">
                <a:latin typeface="Consolas"/>
                <a:ea typeface="Calibri"/>
              </a:rPr>
              <a:t>(</a:t>
            </a:r>
            <a:r>
              <a:rPr lang="en-US" sz="14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400" dirty="0">
                <a:latin typeface="Consolas"/>
                <a:ea typeface="Calibri"/>
              </a:rPr>
              <a:t>) );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4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400" dirty="0" smtClean="0">
                <a:latin typeface="Consolas"/>
                <a:ea typeface="Calibri"/>
              </a:rPr>
              <a:t> 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+=i;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увеличение на 8 - размер </a:t>
            </a:r>
            <a:r>
              <a:rPr lang="ru-RU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* 2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just">
              <a:spcAft>
                <a:spcPts val="0"/>
              </a:spcAft>
            </a:pPr>
            <a:r>
              <a:rPr lang="ru-RU" sz="14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400" dirty="0">
                <a:latin typeface="Consolas"/>
                <a:ea typeface="Times New Roman"/>
              </a:rPr>
              <a:t> 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=</a:t>
            </a:r>
            <a:r>
              <a:rPr lang="ru-RU" sz="1400" dirty="0">
                <a:latin typeface="Consolas"/>
                <a:ea typeface="Times New Roman"/>
              </a:rPr>
              <a:t> </a:t>
            </a:r>
            <a:r>
              <a:rPr lang="ru-RU" sz="14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400" dirty="0">
                <a:latin typeface="Consolas"/>
                <a:ea typeface="Times New Roman"/>
              </a:rPr>
              <a:t> 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- 1 ;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// уменьшение на 4</a:t>
            </a:r>
            <a:endParaRPr lang="ru-RU" sz="2000" dirty="0"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14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400" dirty="0">
                <a:latin typeface="Consolas"/>
                <a:ea typeface="Times New Roman"/>
              </a:rPr>
              <a:t> 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+=i*2; 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// увеличение на  16 i = 8 * 2</a:t>
            </a:r>
            <a:endParaRPr lang="ru-RU" sz="2000" dirty="0">
              <a:latin typeface="Times New Roman"/>
              <a:ea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u="sng" dirty="0" smtClean="0">
                <a:solidFill>
                  <a:schemeClr val="tx1"/>
                </a:solidFill>
              </a:rPr>
              <a:t>Результат работы фрагмента</a:t>
            </a:r>
            <a:r>
              <a:rPr lang="ru-RU" sz="2000" dirty="0" smtClean="0">
                <a:latin typeface="Times New Roman"/>
                <a:ea typeface="Calibri"/>
              </a:rPr>
              <a:t>: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Consolas"/>
                <a:ea typeface="Calibri"/>
              </a:rPr>
              <a:t>Адресная арифметика: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Consolas"/>
                <a:ea typeface="Calibri"/>
              </a:rPr>
              <a:t>Печать значения указателя (до) =  0028</a:t>
            </a:r>
            <a:r>
              <a:rPr lang="en-US" sz="1400" b="1" dirty="0">
                <a:solidFill>
                  <a:srgbClr val="002060"/>
                </a:solidFill>
                <a:latin typeface="Consolas"/>
                <a:ea typeface="Calibri"/>
              </a:rPr>
              <a:t>FC</a:t>
            </a:r>
            <a:r>
              <a:rPr lang="ru-RU" sz="1400" b="1" dirty="0">
                <a:solidFill>
                  <a:srgbClr val="002060"/>
                </a:solidFill>
                <a:latin typeface="Consolas"/>
                <a:ea typeface="Calibri"/>
              </a:rPr>
              <a:t>4</a:t>
            </a:r>
            <a:r>
              <a:rPr lang="ru-RU" sz="1400" b="1" dirty="0">
                <a:solidFill>
                  <a:srgbClr val="FF0000"/>
                </a:solidFill>
                <a:latin typeface="Consolas"/>
                <a:ea typeface="Calibri"/>
              </a:rPr>
              <a:t>0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Consolas"/>
                <a:ea typeface="Calibri"/>
              </a:rPr>
              <a:t>Печать значения указателя (после) =  0028</a:t>
            </a:r>
            <a:r>
              <a:rPr lang="en-US" sz="1400" b="1" dirty="0">
                <a:solidFill>
                  <a:srgbClr val="002060"/>
                </a:solidFill>
                <a:latin typeface="Consolas"/>
                <a:ea typeface="Calibri"/>
              </a:rPr>
              <a:t>FC</a:t>
            </a:r>
            <a:r>
              <a:rPr lang="ru-RU" sz="1400" b="1" dirty="0">
                <a:solidFill>
                  <a:srgbClr val="002060"/>
                </a:solidFill>
                <a:latin typeface="Consolas"/>
                <a:ea typeface="Calibri"/>
              </a:rPr>
              <a:t>4</a:t>
            </a:r>
            <a:r>
              <a:rPr lang="ru-RU" sz="1400" b="1" dirty="0">
                <a:solidFill>
                  <a:srgbClr val="FF0000"/>
                </a:solidFill>
                <a:latin typeface="Consolas"/>
                <a:ea typeface="Calibri"/>
              </a:rPr>
              <a:t>4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Consolas"/>
                <a:ea typeface="Calibri"/>
              </a:rPr>
              <a:t>Изменение в адресах: </a:t>
            </a:r>
            <a:r>
              <a:rPr lang="ru-RU" sz="1400" dirty="0">
                <a:solidFill>
                  <a:srgbClr val="FF0000"/>
                </a:solidFill>
                <a:latin typeface="Consolas"/>
                <a:ea typeface="Calibri"/>
              </a:rPr>
              <a:t>1</a:t>
            </a:r>
            <a:r>
              <a:rPr lang="ru-RU" sz="1400" b="1" dirty="0">
                <a:solidFill>
                  <a:srgbClr val="002060"/>
                </a:solidFill>
                <a:latin typeface="Consolas"/>
                <a:ea typeface="Calibri"/>
              </a:rPr>
              <a:t> в числах: </a:t>
            </a:r>
            <a:r>
              <a:rPr lang="ru-RU" sz="1400" dirty="0">
                <a:solidFill>
                  <a:srgbClr val="FF0000"/>
                </a:solidFill>
                <a:latin typeface="Consolas"/>
                <a:ea typeface="Calibri"/>
              </a:rPr>
              <a:t>4 </a:t>
            </a:r>
            <a:endParaRPr lang="ru-RU" sz="2000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400" b="1" dirty="0"/>
          </a:p>
          <a:p>
            <a:pPr algn="l"/>
            <a:endParaRPr lang="ru-RU" altLang="ru-RU" sz="1400" b="1" dirty="0" smtClean="0"/>
          </a:p>
          <a:p>
            <a:pPr algn="l"/>
            <a:endParaRPr lang="ru-RU" altLang="ru-RU" sz="1400" b="1" dirty="0" smtClean="0"/>
          </a:p>
          <a:p>
            <a:endParaRPr lang="ru-RU" altLang="ru-RU" sz="14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192688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</a:t>
            </a:r>
            <a:r>
              <a:rPr lang="ru-RU" sz="3200" dirty="0"/>
              <a:t>Указатель на строки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(СМ) и указатели на </a:t>
            </a:r>
            <a:r>
              <a:rPr lang="ru-RU" altLang="ru-RU" sz="1800" b="1" dirty="0">
                <a:solidFill>
                  <a:schemeClr val="tx1"/>
                </a:solidFill>
              </a:rPr>
              <a:t>них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В Си нет отдельного типа строка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1800" b="1" dirty="0" smtClean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. Для хранения текстовых переменных используются символьные массивы (</a:t>
            </a:r>
            <a:r>
              <a:rPr lang="en-US" altLang="ru-RU" sz="1800" b="1" dirty="0" smtClean="0">
                <a:solidFill>
                  <a:srgbClr val="0000FF"/>
                </a:solidFill>
              </a:rPr>
              <a:t>char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.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Имя этого массива одновременно является указателем. В функциях библиотеки строк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(</a:t>
            </a:r>
            <a:r>
              <a:rPr lang="en-US" altLang="ru-RU" sz="2400" dirty="0" smtClean="0">
                <a:solidFill>
                  <a:srgbClr val="A31515"/>
                </a:solidFill>
              </a:rPr>
              <a:t>&lt;</a:t>
            </a:r>
            <a:r>
              <a:rPr lang="en-US" altLang="ru-RU" sz="2400" dirty="0" err="1" smtClean="0">
                <a:solidFill>
                  <a:srgbClr val="A31515"/>
                </a:solidFill>
              </a:rPr>
              <a:t>string.h</a:t>
            </a:r>
            <a:r>
              <a:rPr lang="en-US" altLang="ru-RU" sz="2400" dirty="0" smtClean="0">
                <a:solidFill>
                  <a:srgbClr val="A31515"/>
                </a:solidFill>
              </a:rPr>
              <a:t>&gt;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и пользовательских функциях. Функции (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и строки (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Имя этого массива одновременно является указателем. В функциях библиотеки </a:t>
            </a:r>
            <a:r>
              <a:rPr lang="ru-RU" sz="1800" b="1" dirty="0" err="1">
                <a:solidFill>
                  <a:schemeClr val="tx1"/>
                </a:solidFill>
              </a:rPr>
              <a:t>стьрок</a:t>
            </a:r>
            <a:r>
              <a:rPr lang="ru-RU" sz="1800" b="1" dirty="0">
                <a:solidFill>
                  <a:schemeClr val="tx1"/>
                </a:solidFill>
              </a:rPr>
              <a:t> и пользовательских функциях. Функции (СМ) и строки (СМ). Работа со строками будет рассмотрена в ЛР №</a:t>
            </a:r>
            <a:r>
              <a:rPr lang="ru-RU" sz="1800" b="1" dirty="0" smtClean="0">
                <a:solidFill>
                  <a:schemeClr val="tx1"/>
                </a:solidFill>
              </a:rPr>
              <a:t>4 (</a:t>
            </a:r>
            <a:r>
              <a:rPr lang="ru-RU" sz="1800" b="1" dirty="0" smtClean="0">
                <a:solidFill>
                  <a:srgbClr val="FF0000"/>
                </a:solidFill>
              </a:rPr>
              <a:t>СМ</a:t>
            </a:r>
            <a:r>
              <a:rPr lang="ru-RU" sz="1800" b="1" dirty="0" smtClean="0">
                <a:solidFill>
                  <a:schemeClr val="tx1"/>
                </a:solidFill>
              </a:rPr>
              <a:t>).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>
                <a:solidFill>
                  <a:schemeClr val="tx1"/>
                </a:solidFill>
              </a:rPr>
              <a:t>Пример</a:t>
            </a:r>
            <a:r>
              <a:rPr lang="ru-RU" sz="1800" dirty="0"/>
              <a:t>:</a:t>
            </a:r>
          </a:p>
          <a:p>
            <a:pPr algn="l"/>
            <a:r>
              <a:rPr lang="ru-RU" sz="1800" dirty="0">
                <a:solidFill>
                  <a:srgbClr val="008000"/>
                </a:solidFill>
                <a:latin typeface="Consolas"/>
              </a:rPr>
              <a:t>// Указатели на строки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ru-RU" sz="1800" dirty="0" err="1">
                <a:solidFill>
                  <a:srgbClr val="0000FF"/>
                </a:solidFill>
                <a:latin typeface="Consolas"/>
              </a:rPr>
              <a:t>char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* </a:t>
            </a:r>
            <a:r>
              <a:rPr lang="ru-RU" sz="1800" dirty="0" err="1">
                <a:solidFill>
                  <a:prstClr val="black"/>
                </a:solidFill>
                <a:latin typeface="Consolas"/>
              </a:rPr>
              <a:t>pStr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; 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// Указатель на строку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en-US" sz="1800" dirty="0">
                <a:solidFill>
                  <a:srgbClr val="0000FF"/>
                </a:solidFill>
                <a:latin typeface="Consolas"/>
              </a:rPr>
              <a:t>char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Str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[]=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Это строка!"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;</a:t>
            </a:r>
          </a:p>
          <a:p>
            <a:pPr algn="l"/>
            <a:r>
              <a:rPr lang="en-US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pStr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=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Str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;   </a:t>
            </a:r>
            <a:r>
              <a:rPr lang="en-US" sz="1800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Вычисление указателя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ru-RU" sz="1800" dirty="0" err="1">
                <a:solidFill>
                  <a:prstClr val="black"/>
                </a:solidFill>
                <a:latin typeface="Consolas"/>
              </a:rPr>
              <a:t>printf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"\</a:t>
            </a:r>
            <a:r>
              <a:rPr lang="ru-RU" sz="1800" dirty="0" err="1">
                <a:solidFill>
                  <a:srgbClr val="A31515"/>
                </a:solidFill>
                <a:latin typeface="Consolas"/>
              </a:rPr>
              <a:t>nПечать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 строки через указатель =  %s\n"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, </a:t>
            </a:r>
            <a:r>
              <a:rPr lang="ru-RU" sz="1800" dirty="0" err="1">
                <a:solidFill>
                  <a:prstClr val="black"/>
                </a:solidFill>
                <a:latin typeface="Consolas"/>
              </a:rPr>
              <a:t>pStr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); </a:t>
            </a:r>
          </a:p>
          <a:p>
            <a:pPr algn="l"/>
            <a:r>
              <a:rPr lang="en-US" sz="1800" dirty="0" err="1">
                <a:solidFill>
                  <a:prstClr val="black"/>
                </a:solidFill>
                <a:latin typeface="Consolas"/>
              </a:rPr>
              <a:t>pStr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= &amp;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Str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[0];   </a:t>
            </a:r>
            <a:r>
              <a:rPr lang="en-US" sz="1800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Или так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ru-RU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ru-RU" sz="1800" dirty="0" err="1">
                <a:solidFill>
                  <a:prstClr val="black"/>
                </a:solidFill>
                <a:latin typeface="Consolas"/>
              </a:rPr>
              <a:t>printf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"\</a:t>
            </a:r>
            <a:r>
              <a:rPr lang="ru-RU" sz="1800" dirty="0" err="1">
                <a:solidFill>
                  <a:srgbClr val="A31515"/>
                </a:solidFill>
                <a:latin typeface="Consolas"/>
              </a:rPr>
              <a:t>nПечать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 строки через указатель =  %s\n"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, </a:t>
            </a:r>
            <a:r>
              <a:rPr lang="ru-RU" sz="1800" dirty="0" err="1">
                <a:solidFill>
                  <a:prstClr val="black"/>
                </a:solidFill>
                <a:latin typeface="Consolas"/>
              </a:rPr>
              <a:t>pStr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);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Результат:</a:t>
            </a: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Печать строки через указатель =  Это строка!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Печать строки через указатель =  Это строка!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en-US" sz="1800" b="1" dirty="0">
              <a:solidFill>
                <a:schemeClr val="tx1"/>
              </a:solidFill>
            </a:endParaRPr>
          </a:p>
          <a:p>
            <a:pPr algn="l"/>
            <a:endParaRPr 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55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Массивы указателей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Массив </a:t>
            </a:r>
            <a:r>
              <a:rPr lang="ru-RU" altLang="ru-RU" sz="1800" b="1" dirty="0">
                <a:solidFill>
                  <a:schemeClr val="tx1"/>
                </a:solidFill>
              </a:rPr>
              <a:t>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казателей объявляется так</a:t>
            </a:r>
            <a:r>
              <a:rPr lang="ru-RU" altLang="ru-RU" sz="1800" b="1" dirty="0">
                <a:solidFill>
                  <a:schemeClr val="tx1"/>
                </a:solidFill>
              </a:rPr>
              <a:t>: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: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&lt;тип&gt; </a:t>
            </a:r>
            <a:r>
              <a:rPr lang="ru-RU" sz="1800" b="1" dirty="0">
                <a:solidFill>
                  <a:srgbClr val="FF0000"/>
                </a:solidFill>
                <a:latin typeface="Times New Roman"/>
                <a:ea typeface="Calibri"/>
              </a:rPr>
              <a:t>*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имя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[=&lt;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размер - выражение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&gt;]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 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=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{&lt;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список инициализации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&gt;}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;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или</a:t>
            </a:r>
            <a:r>
              <a:rPr lang="ru-RU" altLang="ru-RU" sz="1800" b="1" dirty="0" smtClean="0"/>
              <a:t> </a:t>
            </a:r>
            <a:endParaRPr lang="ru-RU" altLang="ru-RU" sz="1800" b="1" dirty="0"/>
          </a:p>
          <a:p>
            <a:pPr algn="l"/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тип&gt; </a:t>
            </a:r>
            <a:r>
              <a:rPr lang="ru-RU" sz="1800" b="1" dirty="0">
                <a:solidFill>
                  <a:srgbClr val="FF0000"/>
                </a:solidFill>
                <a:latin typeface="Times New Roman"/>
                <a:ea typeface="Calibri"/>
              </a:rPr>
              <a:t>*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имя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[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]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=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{&lt;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список инициализации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&gt;}</a:t>
            </a:r>
            <a:endParaRPr lang="ru-RU" sz="1800" b="1" dirty="0" smtClean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Примеры:</a:t>
            </a:r>
            <a:endParaRPr lang="ru-RU" sz="1800" dirty="0" smtClean="0">
              <a:solidFill>
                <a:srgbClr val="0000FF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sv-SE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sv-SE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1, </a:t>
            </a:r>
            <a:r>
              <a:rPr lang="sv-SE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j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1</a:t>
            </a:r>
            <a:r>
              <a:rPr lang="sv-SE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sv-SE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sv-SE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k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2</a:t>
            </a:r>
            <a:r>
              <a:rPr lang="sv-SE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l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3</a:t>
            </a:r>
            <a:r>
              <a:rPr lang="sv-SE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m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4</a:t>
            </a:r>
            <a:r>
              <a:rPr lang="sv-SE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sv-SE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ipMas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[10];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массив указателей на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без инициализации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ipMas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[]={&amp;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j,&amp;k,&amp;l,&amp;m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массив указателей на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Работа </a:t>
            </a:r>
            <a:r>
              <a:rPr lang="ru-RU" altLang="ru-RU" sz="1800" b="1" dirty="0">
                <a:solidFill>
                  <a:schemeClr val="tx1"/>
                </a:solidFill>
              </a:rPr>
              <a:t>с массивами указателей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</a:pPr>
            <a:r>
              <a:rPr lang="ru-RU" sz="18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ipMas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[2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 = &amp;i;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Адресация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ipMas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[2] содержит адрес i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j = *</a:t>
            </a:r>
            <a:r>
              <a:rPr 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ipMas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[3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Разыменование j =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l</a:t>
            </a:r>
            <a:endParaRPr lang="en-US" sz="18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err="1">
                <a:solidFill>
                  <a:srgbClr val="FF0000"/>
                </a:solidFill>
                <a:latin typeface="Consolas"/>
                <a:ea typeface="Calibri"/>
              </a:rPr>
              <a:t>ipMas</a:t>
            </a:r>
            <a:r>
              <a:rPr lang="ru-RU" sz="1800" dirty="0">
                <a:latin typeface="Consolas"/>
                <a:ea typeface="Calibri"/>
              </a:rPr>
              <a:t>[2] = &amp;i;  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// Адресация </a:t>
            </a:r>
            <a:r>
              <a:rPr lang="ru-RU" sz="1800" dirty="0" err="1">
                <a:solidFill>
                  <a:srgbClr val="008000"/>
                </a:solidFill>
                <a:latin typeface="Consolas"/>
                <a:ea typeface="Calibri"/>
              </a:rPr>
              <a:t>ipMas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[2] содержит адрес i	 ( i = 4 )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Consolas"/>
                <a:ea typeface="Calibri"/>
              </a:rPr>
              <a:t>i</a:t>
            </a:r>
            <a:r>
              <a:rPr lang="en-US" sz="1800" dirty="0">
                <a:latin typeface="Consolas"/>
                <a:ea typeface="Calibri"/>
              </a:rPr>
              <a:t> = *(</a:t>
            </a:r>
            <a:r>
              <a:rPr lang="ru-RU" sz="1800" b="1" dirty="0" err="1">
                <a:solidFill>
                  <a:srgbClr val="FF0000"/>
                </a:solidFill>
                <a:latin typeface="Consolas"/>
                <a:ea typeface="Calibri"/>
              </a:rPr>
              <a:t>ipMas</a:t>
            </a:r>
            <a:r>
              <a:rPr lang="en-US" sz="1800" dirty="0">
                <a:latin typeface="Consolas"/>
                <a:ea typeface="Calibri"/>
              </a:rPr>
              <a:t>[3]);  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Разыменование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8000"/>
                </a:solidFill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 = l	( </a:t>
            </a:r>
            <a:r>
              <a:rPr lang="en-US" sz="1800" dirty="0" err="1">
                <a:solidFill>
                  <a:srgbClr val="008000"/>
                </a:solidFill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 = 4 )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800" dirty="0">
                <a:latin typeface="Consolas"/>
                <a:ea typeface="Calibri"/>
              </a:rPr>
              <a:t> = </a:t>
            </a:r>
            <a:r>
              <a:rPr lang="ru-RU" sz="1800" b="1" dirty="0" err="1">
                <a:solidFill>
                  <a:srgbClr val="FF0000"/>
                </a:solidFill>
                <a:latin typeface="Consolas"/>
                <a:ea typeface="Calibri"/>
              </a:rPr>
              <a:t>ipMas</a:t>
            </a:r>
            <a:r>
              <a:rPr lang="ru-RU" sz="1800" dirty="0">
                <a:latin typeface="Consolas"/>
                <a:ea typeface="Calibri"/>
              </a:rPr>
              <a:t>[2]	; 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latin typeface="Consolas"/>
                <a:ea typeface="Calibri"/>
              </a:rPr>
              <a:t>Новый указатель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latin typeface="Consolas"/>
                <a:ea typeface="Calibri"/>
              </a:rPr>
              <a:t> *</a:t>
            </a:r>
            <a:r>
              <a:rPr lang="ru-RU" sz="18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800" dirty="0">
                <a:latin typeface="Consolas"/>
                <a:ea typeface="Calibri"/>
              </a:rPr>
              <a:t> = 5; </a:t>
            </a:r>
            <a:r>
              <a:rPr lang="ru-RU" sz="1800" dirty="0" smtClean="0">
                <a:solidFill>
                  <a:srgbClr val="008000"/>
                </a:solidFill>
                <a:latin typeface="Consolas"/>
                <a:ea typeface="Calibri"/>
              </a:rPr>
              <a:t>//Получим  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i = 5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Массив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s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указателей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используются для передаче строк параметров при использовании аргументов командной строки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main(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argc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* 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argv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[],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* 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env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[]){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…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1F00"/>
                </a:solidFill>
              </a:rPr>
              <a:t>ЛР №3 Аргументы </a:t>
            </a:r>
            <a:r>
              <a:rPr lang="ru-RU" sz="3200" dirty="0">
                <a:solidFill>
                  <a:srgbClr val="001F00"/>
                </a:solidFill>
              </a:rPr>
              <a:t>командной строки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Аргументы командной строки используются для передачи параметров в программу при ее запуске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Они задаются в качестве параметров функции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main.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мы ох рассмотрим в ЛР № 5 при изучении функций. Два из этих параметров являются массивами на указатели типа </a:t>
            </a:r>
            <a:r>
              <a:rPr lang="en-US" altLang="ru-RU" sz="1800" b="1" dirty="0" smtClean="0">
                <a:solidFill>
                  <a:srgbClr val="0000FF"/>
                </a:solidFill>
              </a:rPr>
              <a:t>char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параметры и переменные окружения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 (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СМ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4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Модели программиста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908050"/>
            <a:ext cx="8675687" cy="496922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Машина Тьюринга (</a:t>
            </a:r>
            <a:r>
              <a:rPr lang="ru-RU" altLang="ru-RU" sz="28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Модель фон Неймана </a:t>
            </a:r>
            <a:r>
              <a:rPr lang="ru-RU" altLang="ru-RU" sz="2800" b="1" dirty="0">
                <a:solidFill>
                  <a:schemeClr val="tx1"/>
                </a:solidFill>
              </a:rPr>
              <a:t>(</a:t>
            </a:r>
            <a:r>
              <a:rPr lang="ru-RU" altLang="ru-RU" sz="2800" b="1" dirty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Оперативная память </a:t>
            </a:r>
            <a:r>
              <a:rPr lang="ru-RU" altLang="ru-RU" sz="2800" b="1" dirty="0">
                <a:solidFill>
                  <a:schemeClr val="tx1"/>
                </a:solidFill>
              </a:rPr>
              <a:t>(</a:t>
            </a:r>
            <a:r>
              <a:rPr lang="ru-RU" altLang="ru-RU" sz="28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Модель программы (</a:t>
            </a:r>
            <a:r>
              <a:rPr lang="ru-RU" altLang="ru-RU" sz="28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Модель Блок-схем (</a:t>
            </a:r>
            <a:r>
              <a:rPr lang="ru-RU" altLang="ru-RU" sz="2800" b="1" dirty="0" smtClean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Разработка программ (</a:t>
            </a:r>
            <a:r>
              <a:rPr lang="ru-RU" altLang="ru-RU" sz="2800" b="1" dirty="0" smtClean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Модель работы СП (</a:t>
            </a:r>
            <a:r>
              <a:rPr lang="ru-RU" altLang="ru-RU" sz="2800" b="1" dirty="0" smtClean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Общие понятия ЯП (</a:t>
            </a:r>
            <a:r>
              <a:rPr lang="ru-RU" altLang="ru-RU" sz="2800" b="1" dirty="0" smtClean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Проекты СП (</a:t>
            </a:r>
            <a:r>
              <a:rPr lang="ru-RU" altLang="ru-RU" sz="2800" b="1" dirty="0" smtClean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Отладка </a:t>
            </a:r>
            <a:r>
              <a:rPr lang="ru-RU" altLang="ru-RU" sz="2800" b="1" dirty="0">
                <a:solidFill>
                  <a:schemeClr val="tx1"/>
                </a:solidFill>
              </a:rPr>
              <a:t>программ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800" b="1" dirty="0" smtClean="0">
                <a:solidFill>
                  <a:schemeClr val="tx1"/>
                </a:solidFill>
                <a:hlinkClick r:id="rId11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800" b="1" dirty="0" smtClean="0"/>
          </a:p>
          <a:p>
            <a:pPr algn="l"/>
            <a:endParaRPr lang="ru-RU" altLang="ru-RU" sz="2800" b="1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altLang="ru-RU" sz="2800" b="1" dirty="0" smtClean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 smtClean="0"/>
          </a:p>
          <a:p>
            <a:pPr algn="l"/>
            <a:endParaRPr lang="ru-RU" altLang="ru-RU" sz="2800" b="1" dirty="0" smtClean="0"/>
          </a:p>
          <a:p>
            <a:endParaRPr lang="ru-RU" altLang="ru-RU" sz="2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22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</a:t>
            </a:r>
            <a:r>
              <a:rPr lang="ru-RU" sz="3200" dirty="0"/>
              <a:t>Многомерные массивы </a:t>
            </a:r>
            <a:r>
              <a:rPr lang="en-US" sz="3200" dirty="0" smtClean="0"/>
              <a:t>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76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Массив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в котором задано более одной размерности называется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многомерным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(двумерным, трехмерным и т.д.)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 </a:t>
            </a:r>
            <a:r>
              <a:rPr lang="ru-RU" altLang="ru-RU" sz="1800" b="1" dirty="0">
                <a:solidFill>
                  <a:schemeClr val="tx1"/>
                </a:solidFill>
              </a:rPr>
              <a:t>При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описании многомерных массивов указывается несколько размеров:</a:t>
            </a:r>
          </a:p>
          <a:p>
            <a:pPr algn="l"/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&lt;тип&gt; 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имя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[=&lt;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размер 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– выражение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1&gt; ]…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 [=&lt;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размер – 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выражение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2&gt; ]…</a:t>
            </a:r>
            <a:endParaRPr lang="ru-RU" sz="1800" b="1" dirty="0" smtClean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Пример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:</a:t>
            </a: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MasD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[10][5];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двумерный массив 10*5</a:t>
            </a:r>
            <a:endParaRPr lang="en-US" sz="1800" b="1" dirty="0" smtClean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Каждый из индексов многомерного массива задается в пределах от 0 до значения размер (у нас в примере: 0-0 и 0-4 ). При работе с индексной переменной многомерного массива переменная с индексом задается так:</a:t>
            </a:r>
            <a:endParaRPr lang="ru-RU" sz="1800" b="1" dirty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имя массива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[=&lt;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индекс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1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][&lt;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индекс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2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]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…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Примеры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</a:rPr>
              <a:t>переменных с индексами многомерных массивов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:</a:t>
            </a:r>
          </a:p>
          <a:p>
            <a:pPr algn="l"/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MasD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[1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][2] = 6;  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берем элемент с индексами 1 и 2 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MasD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[i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][i+1] = 6;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берем элемент с индексами i и i+1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Инициализация </a:t>
            </a:r>
            <a:r>
              <a:rPr lang="ru-RU" sz="1800" b="1" dirty="0">
                <a:solidFill>
                  <a:schemeClr val="tx1"/>
                </a:solidFill>
              </a:rPr>
              <a:t>многомерных массивов проводится построчно</a:t>
            </a:r>
            <a:r>
              <a:rPr lang="ru-RU" sz="1800" b="1" dirty="0" smtClean="0">
                <a:solidFill>
                  <a:schemeClr val="tx1"/>
                </a:solidFill>
              </a:rPr>
              <a:t>.</a:t>
            </a:r>
            <a:endParaRPr 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&lt;тип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&gt; </a:t>
            </a:r>
            <a:r>
              <a:rPr lang="ru-RU" sz="1800" b="1" dirty="0">
                <a:solidFill>
                  <a:srgbClr val="FF0000"/>
                </a:solidFill>
                <a:latin typeface="Times New Roman"/>
                <a:ea typeface="Calibri"/>
              </a:rPr>
              <a:t>*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имя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[=&lt;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размер - выражение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&gt;]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 =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{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{&lt;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список 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инициализации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1 &gt;},…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{&lt;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список 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инициализации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2&gt;}, …}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;</a:t>
            </a:r>
            <a:endParaRPr lang="en-US" sz="1800" b="1" dirty="0" smtClean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Примеры инициализации многомерных массивов:</a:t>
            </a:r>
            <a:endParaRPr lang="ru-RU" sz="1800" b="1" dirty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C[3][6] ={ { 1,2,3,4,5,6}, { 1,2,3,4,5,6},{ 1,2,3,4,5,6}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D[3][6] ={ { }, {},{ } };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Массив пустой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/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/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</a:t>
            </a:r>
            <a:r>
              <a:rPr lang="ru-RU" sz="3200" dirty="0"/>
              <a:t>Многомерные массивы </a:t>
            </a:r>
            <a:r>
              <a:rPr lang="en-US" sz="3200" dirty="0" smtClean="0"/>
              <a:t>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976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Печать многомерного массива через </a:t>
            </a:r>
            <a:r>
              <a:rPr lang="ru-RU" altLang="ru-RU" sz="1800" b="1" dirty="0">
                <a:solidFill>
                  <a:schemeClr val="tx1"/>
                </a:solidFill>
              </a:rPr>
              <a:t>указатель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: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 err="1" smtClean="0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800" dirty="0" smtClean="0"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FF0000"/>
                </a:solidFill>
                <a:latin typeface="Consolas"/>
                <a:ea typeface="Calibri"/>
              </a:rPr>
              <a:t>MMas</a:t>
            </a:r>
            <a:r>
              <a:rPr lang="en-US" sz="1800" dirty="0">
                <a:solidFill>
                  <a:srgbClr val="FF0000"/>
                </a:solidFill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[3][3]={{11,12,13},{21,22,23},{31,32,33}};</a:t>
            </a:r>
            <a:endParaRPr lang="ru-RU" sz="2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 err="1" smtClean="0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800" dirty="0" smtClean="0"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* </a:t>
            </a:r>
            <a:r>
              <a:rPr lang="en-US" sz="1800" dirty="0" err="1">
                <a:solidFill>
                  <a:srgbClr val="FF0000"/>
                </a:solidFill>
                <a:latin typeface="Consolas"/>
                <a:ea typeface="Calibri"/>
              </a:rPr>
              <a:t>pMas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= </a:t>
            </a:r>
            <a:r>
              <a:rPr lang="en-US" sz="1800" dirty="0">
                <a:latin typeface="Consolas"/>
                <a:ea typeface="Calibri"/>
              </a:rPr>
              <a:t>(</a:t>
            </a:r>
            <a:r>
              <a:rPr lang="en-US" sz="18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800" dirty="0">
                <a:latin typeface="Consolas"/>
                <a:ea typeface="Calibri"/>
              </a:rPr>
              <a:t> *)</a:t>
            </a:r>
            <a:r>
              <a:rPr lang="en-US" sz="1800" dirty="0" err="1">
                <a:solidFill>
                  <a:srgbClr val="FF0000"/>
                </a:solidFill>
                <a:latin typeface="Consolas"/>
                <a:ea typeface="Calibri"/>
              </a:rPr>
              <a:t>MMas</a:t>
            </a:r>
            <a:r>
              <a:rPr lang="en-US" sz="1800" dirty="0">
                <a:latin typeface="Consolas"/>
                <a:ea typeface="Calibri"/>
              </a:rPr>
              <a:t>;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</a:pPr>
            <a:r>
              <a:rPr lang="en-US" sz="1800" dirty="0" smtClean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1800" dirty="0" smtClean="0">
                <a:latin typeface="Consolas"/>
                <a:ea typeface="Calibri"/>
              </a:rPr>
              <a:t> </a:t>
            </a:r>
            <a:r>
              <a:rPr lang="en-US" sz="1800" dirty="0">
                <a:latin typeface="Consolas"/>
                <a:ea typeface="Calibri"/>
              </a:rPr>
              <a:t>(</a:t>
            </a:r>
            <a:r>
              <a:rPr lang="en-US" sz="18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800" dirty="0"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 =0 ; </a:t>
            </a:r>
            <a:r>
              <a:rPr lang="en-US" sz="1800" dirty="0" err="1">
                <a:solidFill>
                  <a:schemeClr val="tx1"/>
                </a:solidFill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 &lt;  3; </a:t>
            </a:r>
            <a:r>
              <a:rPr lang="en-US" sz="1800" dirty="0" err="1">
                <a:solidFill>
                  <a:schemeClr val="tx1"/>
                </a:solidFill>
                <a:latin typeface="Consolas"/>
                <a:ea typeface="Calibri"/>
              </a:rPr>
              <a:t>i</a:t>
            </a:r>
            <a:r>
              <a:rPr lang="en-US" sz="1800" dirty="0" smtClean="0">
                <a:solidFill>
                  <a:schemeClr val="tx1"/>
                </a:solidFill>
                <a:latin typeface="Consolas"/>
                <a:ea typeface="Calibri"/>
              </a:rPr>
              <a:t>++)</a:t>
            </a:r>
            <a:r>
              <a:rPr lang="ru-RU" sz="1800" dirty="0" smtClean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//   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циклы печати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Consolas"/>
                <a:ea typeface="Calibri"/>
              </a:rPr>
              <a:t>	</a:t>
            </a:r>
            <a:r>
              <a:rPr lang="en-US" sz="1800" dirty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1800" dirty="0">
                <a:latin typeface="Consolas"/>
                <a:ea typeface="Calibri"/>
              </a:rPr>
              <a:t> (</a:t>
            </a:r>
            <a:r>
              <a:rPr lang="en-US" sz="18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800" dirty="0"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j =0 ; j &lt;  3; j++)</a:t>
            </a:r>
            <a:endParaRPr lang="ru-RU" sz="2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</a:pPr>
            <a:r>
              <a:rPr lang="en-US" sz="1800" dirty="0">
                <a:latin typeface="Consolas"/>
                <a:ea typeface="Calibri"/>
              </a:rPr>
              <a:t>	 {  </a:t>
            </a:r>
            <a:r>
              <a:rPr lang="en-US" sz="1800" dirty="0" err="1">
                <a:latin typeface="Consolas"/>
                <a:ea typeface="Calibri"/>
              </a:rPr>
              <a:t>printf</a:t>
            </a:r>
            <a:r>
              <a:rPr lang="en-US" sz="1800" dirty="0"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"%d - %d = %d \n"</a:t>
            </a:r>
            <a:r>
              <a:rPr lang="en-US" sz="1800" dirty="0">
                <a:latin typeface="Consolas"/>
                <a:ea typeface="Calibri"/>
              </a:rPr>
              <a:t>,</a:t>
            </a:r>
            <a:r>
              <a:rPr lang="en-US" sz="1800" dirty="0" err="1">
                <a:solidFill>
                  <a:schemeClr val="tx1"/>
                </a:solidFill>
                <a:latin typeface="Consolas"/>
                <a:ea typeface="Calibri"/>
              </a:rPr>
              <a:t>i,j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, </a:t>
            </a:r>
            <a:r>
              <a:rPr lang="en-US" sz="1800" dirty="0" err="1">
                <a:solidFill>
                  <a:srgbClr val="FF0000"/>
                </a:solidFill>
                <a:latin typeface="Consolas"/>
                <a:ea typeface="Calibri"/>
              </a:rPr>
              <a:t>MMas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[</a:t>
            </a:r>
            <a:r>
              <a:rPr lang="en-US" sz="1800" dirty="0" err="1">
                <a:solidFill>
                  <a:schemeClr val="tx1"/>
                </a:solidFill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][j] </a:t>
            </a:r>
            <a:r>
              <a:rPr lang="en-US" sz="1800" dirty="0" smtClean="0">
                <a:solidFill>
                  <a:schemeClr val="tx1"/>
                </a:solidFill>
                <a:latin typeface="Consolas"/>
                <a:ea typeface="Calibri"/>
              </a:rPr>
              <a:t>);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Правильно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</a:pPr>
            <a:r>
              <a:rPr lang="en-US" sz="1800" dirty="0" err="1" smtClean="0">
                <a:latin typeface="Consolas"/>
                <a:ea typeface="Calibri"/>
              </a:rPr>
              <a:t>printf</a:t>
            </a:r>
            <a:r>
              <a:rPr lang="en-US" sz="1800" dirty="0"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"%d - %d =&gt; %d \n"</a:t>
            </a:r>
            <a:r>
              <a:rPr lang="en-US" sz="1800" dirty="0">
                <a:latin typeface="Consolas"/>
                <a:ea typeface="Calibri"/>
              </a:rPr>
              <a:t> ,</a:t>
            </a:r>
            <a:r>
              <a:rPr lang="en-US" sz="1800" dirty="0" err="1">
                <a:latin typeface="Consolas"/>
                <a:ea typeface="Calibri"/>
              </a:rPr>
              <a:t>i,j</a:t>
            </a:r>
            <a:r>
              <a:rPr lang="en-US" sz="1800" dirty="0">
                <a:latin typeface="Consolas"/>
                <a:ea typeface="Calibri"/>
              </a:rPr>
              <a:t>,*((</a:t>
            </a:r>
            <a:r>
              <a:rPr lang="en-US" sz="18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800" dirty="0"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*)(</a:t>
            </a:r>
            <a:r>
              <a:rPr lang="en-US" sz="1800" dirty="0" err="1">
                <a:solidFill>
                  <a:srgbClr val="FF0000"/>
                </a:solidFill>
                <a:latin typeface="Consolas"/>
                <a:ea typeface="Calibri"/>
              </a:rPr>
              <a:t>pMas</a:t>
            </a:r>
            <a:r>
              <a:rPr lang="en-US" sz="1800" dirty="0">
                <a:solidFill>
                  <a:srgbClr val="FF0000"/>
                </a:solidFill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+ </a:t>
            </a:r>
            <a:r>
              <a:rPr lang="en-US" sz="1800" dirty="0" err="1">
                <a:solidFill>
                  <a:schemeClr val="tx1"/>
                </a:solidFill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chemeClr val="tx1"/>
                </a:solidFill>
                <a:latin typeface="Consolas"/>
                <a:ea typeface="Calibri"/>
              </a:rPr>
              <a:t>*3 + j ))  </a:t>
            </a:r>
            <a:r>
              <a:rPr lang="en-US" sz="1800" dirty="0" smtClean="0">
                <a:solidFill>
                  <a:schemeClr val="tx1"/>
                </a:solidFill>
                <a:latin typeface="Consolas"/>
                <a:ea typeface="Calibri"/>
              </a:rPr>
              <a:t>);</a:t>
            </a:r>
            <a:r>
              <a:rPr lang="ru-RU" sz="1800" dirty="0" smtClean="0">
                <a:solidFill>
                  <a:schemeClr val="tx1"/>
                </a:solidFill>
                <a:latin typeface="Consolas"/>
                <a:ea typeface="Calibri"/>
              </a:rPr>
              <a:t>};</a:t>
            </a:r>
          </a:p>
          <a:p>
            <a:pPr algn="just">
              <a:spcBef>
                <a:spcPts val="0"/>
              </a:spcBef>
            </a:pPr>
            <a:r>
              <a:rPr lang="ru-RU" sz="1800" b="1" dirty="0" smtClean="0">
                <a:solidFill>
                  <a:schemeClr val="tx1"/>
                </a:solidFill>
              </a:rPr>
              <a:t>Вывод: 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0 - 0 = 11</a:t>
            </a:r>
          </a:p>
          <a:p>
            <a:pPr algn="just">
              <a:spcBef>
                <a:spcPts val="0"/>
              </a:spcBef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0 - 0 =&gt; 11</a:t>
            </a:r>
          </a:p>
          <a:p>
            <a:pPr algn="just">
              <a:spcBef>
                <a:spcPts val="0"/>
              </a:spcBef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0 - 1 = </a:t>
            </a:r>
            <a:r>
              <a:rPr lang="ru-RU" sz="1600" b="1" dirty="0" smtClean="0">
                <a:solidFill>
                  <a:srgbClr val="002060"/>
                </a:solidFill>
                <a:latin typeface="Consolas"/>
                <a:ea typeface="Calibri"/>
              </a:rPr>
              <a:t>12 </a:t>
            </a:r>
            <a:r>
              <a:rPr lang="en-US" sz="1600" b="1" dirty="0" smtClean="0">
                <a:solidFill>
                  <a:srgbClr val="002060"/>
                </a:solidFill>
                <a:latin typeface="Consolas"/>
                <a:ea typeface="Calibri"/>
              </a:rPr>
              <a:t>…</a:t>
            </a:r>
            <a:endParaRPr lang="ru-RU" sz="1600" b="1" dirty="0">
              <a:solidFill>
                <a:srgbClr val="002060"/>
              </a:solidFill>
              <a:latin typeface="Consolas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Печать двумерного как одномерного:</a:t>
            </a:r>
          </a:p>
          <a:p>
            <a:pPr algn="l"/>
            <a:r>
              <a:rPr lang="en-US" sz="1800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18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*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pMas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= (</a:t>
            </a:r>
            <a:r>
              <a:rPr lang="en-US" sz="1800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*)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MMas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;</a:t>
            </a:r>
          </a:p>
          <a:p>
            <a:pPr algn="l"/>
            <a:r>
              <a:rPr lang="nn-NO" sz="1800" dirty="0" smtClean="0">
                <a:solidFill>
                  <a:srgbClr val="0000FF"/>
                </a:solidFill>
                <a:latin typeface="Consolas"/>
              </a:rPr>
              <a:t>for</a:t>
            </a:r>
            <a:r>
              <a:rPr lang="nn-NO" sz="18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nn-NO" sz="1800" dirty="0">
                <a:solidFill>
                  <a:prstClr val="black"/>
                </a:solidFill>
                <a:latin typeface="Consolas"/>
              </a:rPr>
              <a:t>(</a:t>
            </a:r>
            <a:r>
              <a:rPr lang="nn-NO" sz="1800" dirty="0">
                <a:solidFill>
                  <a:srgbClr val="0000FF"/>
                </a:solidFill>
                <a:latin typeface="Consolas"/>
              </a:rPr>
              <a:t>int</a:t>
            </a:r>
            <a:r>
              <a:rPr lang="nn-NO" sz="1800" dirty="0">
                <a:solidFill>
                  <a:prstClr val="black"/>
                </a:solidFill>
                <a:latin typeface="Consolas"/>
              </a:rPr>
              <a:t> i =0 ; i &lt;  9; i++)</a:t>
            </a:r>
          </a:p>
          <a:p>
            <a:r>
              <a:rPr lang="en-US" sz="1800" dirty="0">
                <a:solidFill>
                  <a:prstClr val="black"/>
                </a:solidFill>
                <a:latin typeface="Consolas"/>
              </a:rPr>
              <a:t>       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printf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"%d - %d =&gt; %d \n"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,</a:t>
            </a:r>
            <a:r>
              <a:rPr lang="en-US" sz="1800" dirty="0" err="1" smtClean="0">
                <a:solidFill>
                  <a:prstClr val="black"/>
                </a:solidFill>
                <a:latin typeface="Consolas"/>
              </a:rPr>
              <a:t>i</a:t>
            </a:r>
            <a:r>
              <a:rPr lang="en-US" sz="1800" dirty="0" smtClean="0">
                <a:solidFill>
                  <a:prstClr val="black"/>
                </a:solidFill>
                <a:latin typeface="Consolas"/>
              </a:rPr>
              <a:t>,*((</a:t>
            </a:r>
            <a:r>
              <a:rPr lang="en-US" sz="1800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*)(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pMas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+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i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))  );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Результат: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0 - 1 =&gt; 11</a:t>
            </a:r>
            <a:endParaRPr lang="ru-RU" sz="16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1 - 1 =&gt; 12</a:t>
            </a:r>
            <a:endParaRPr lang="ru-RU" sz="16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2 - 1 =&gt; </a:t>
            </a:r>
            <a:r>
              <a:rPr lang="ru-RU" sz="1600" b="1" dirty="0" smtClean="0">
                <a:solidFill>
                  <a:srgbClr val="002060"/>
                </a:solidFill>
                <a:latin typeface="Consolas"/>
                <a:ea typeface="Calibri"/>
              </a:rPr>
              <a:t>13</a:t>
            </a:r>
            <a:r>
              <a:rPr lang="en-US" sz="1600" b="1" dirty="0" smtClean="0">
                <a:solidFill>
                  <a:srgbClr val="002060"/>
                </a:solidFill>
                <a:latin typeface="Consolas"/>
                <a:ea typeface="Calibri"/>
              </a:rPr>
              <a:t> …</a:t>
            </a:r>
            <a:endParaRPr lang="ru-RU" sz="1600" b="1" dirty="0" smtClean="0">
              <a:solidFill>
                <a:srgbClr val="002060"/>
              </a:solidFill>
              <a:latin typeface="Consolas"/>
              <a:ea typeface="Calibri"/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/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67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-99392"/>
            <a:ext cx="6984776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</a:t>
            </a:r>
            <a:r>
              <a:rPr lang="ru-RU" sz="3200" dirty="0"/>
              <a:t>Динамическая память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04664"/>
            <a:ext cx="9108504" cy="6048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700" b="1" dirty="0" smtClean="0">
                <a:solidFill>
                  <a:srgbClr val="FF0000"/>
                </a:solidFill>
              </a:rPr>
              <a:t>Динамическая память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(ДП) это область оперативной памяти ОП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), которую можно временно запрашивать (захватывать) нужного размера  и освобождать при необходимости.</a:t>
            </a:r>
          </a:p>
          <a:p>
            <a:pPr algn="l"/>
            <a:r>
              <a:rPr lang="ru-RU" altLang="ru-RU" sz="1700" b="1" dirty="0">
                <a:solidFill>
                  <a:schemeClr val="tx1"/>
                </a:solidFill>
              </a:rPr>
              <a:t>Для работы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с этой памятью в СИ/СИ++ существует библиотека: 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&lt;</a:t>
            </a:r>
            <a:r>
              <a:rPr lang="en-US" altLang="ru-RU" sz="1700" b="1" dirty="0" err="1" smtClean="0">
                <a:solidFill>
                  <a:schemeClr val="tx1"/>
                </a:solidFill>
              </a:rPr>
              <a:t>malloc.h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&gt;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, в которой предусмотрены </a:t>
            </a:r>
            <a:r>
              <a:rPr lang="ru-RU" altLang="ru-RU" sz="1700" b="1" u="sng" dirty="0" smtClean="0">
                <a:solidFill>
                  <a:schemeClr val="tx1"/>
                </a:solidFill>
              </a:rPr>
              <a:t>функции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altLang="ru-RU" sz="1700" b="1" dirty="0" err="1" smtClean="0">
                <a:solidFill>
                  <a:srgbClr val="FF0000"/>
                </a:solidFill>
              </a:rPr>
              <a:t>malloc</a:t>
            </a:r>
            <a:r>
              <a:rPr lang="en-US" altLang="ru-RU" sz="17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()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– 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захват ДП байтами,</a:t>
            </a:r>
            <a:endParaRPr lang="en-US" altLang="ru-RU" sz="1700" b="1" dirty="0" smtClean="0">
              <a:solidFill>
                <a:schemeClr val="tx1"/>
              </a:solidFill>
            </a:endParaRPr>
          </a:p>
          <a:p>
            <a:pPr algn="l"/>
            <a:r>
              <a:rPr lang="en-US" altLang="ru-RU" sz="1700" b="1" dirty="0" err="1" smtClean="0">
                <a:solidFill>
                  <a:srgbClr val="FF0000"/>
                </a:solidFill>
              </a:rPr>
              <a:t>calloc</a:t>
            </a:r>
            <a:r>
              <a:rPr lang="en-US" altLang="ru-RU" sz="17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()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– </a:t>
            </a:r>
            <a:r>
              <a:rPr lang="ru-RU" altLang="ru-RU" sz="1700" b="1" dirty="0">
                <a:solidFill>
                  <a:schemeClr val="tx1"/>
                </a:solidFill>
              </a:rPr>
              <a:t>захват ДП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блоками</a:t>
            </a:r>
            <a:endParaRPr lang="en-US" altLang="ru-RU" sz="1700" b="1" dirty="0" smtClean="0">
              <a:solidFill>
                <a:schemeClr val="tx1"/>
              </a:solidFill>
            </a:endParaRPr>
          </a:p>
          <a:p>
            <a:pPr algn="l"/>
            <a:r>
              <a:rPr lang="en-US" altLang="ru-RU" sz="1700" b="1" dirty="0" smtClean="0">
                <a:solidFill>
                  <a:srgbClr val="FF0000"/>
                </a:solidFill>
              </a:rPr>
              <a:t>free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 –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() освобождение ДП</a:t>
            </a:r>
            <a:endParaRPr lang="en-US" altLang="ru-RU" sz="1700" b="1" dirty="0" smtClean="0">
              <a:solidFill>
                <a:schemeClr val="tx1"/>
              </a:solidFill>
            </a:endParaRPr>
          </a:p>
          <a:p>
            <a:pPr algn="l"/>
            <a:r>
              <a:rPr lang="en-US" altLang="ru-RU" sz="1700" b="1" dirty="0" err="1" smtClean="0">
                <a:solidFill>
                  <a:schemeClr val="tx1"/>
                </a:solidFill>
              </a:rPr>
              <a:t>realloc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()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–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 переопределение ДП</a:t>
            </a:r>
            <a:endParaRPr lang="en-US" altLang="ru-RU" sz="17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700" b="1" dirty="0" smtClean="0">
                <a:solidFill>
                  <a:schemeClr val="tx1"/>
                </a:solidFill>
              </a:rPr>
              <a:t>Для работы с ДП необходимо объявить указатель заданного типа, после работы память нужно освободить, иначе в ОП будет скапливаться "мусор":</a:t>
            </a:r>
          </a:p>
          <a:p>
            <a:pPr algn="l"/>
            <a:r>
              <a:rPr lang="ru-RU" altLang="ru-RU" sz="1700" b="1" dirty="0" smtClean="0">
                <a:solidFill>
                  <a:schemeClr val="tx1"/>
                </a:solidFill>
              </a:rPr>
              <a:t>Пример захвата и освобождения ОП/ДП:</a:t>
            </a: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pDynMas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*) </a:t>
            </a:r>
            <a:r>
              <a:rPr lang="ru-RU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malloc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(100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выделение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100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байт ДП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free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pDynMas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освобождение ДП</a:t>
            </a:r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700" b="1" dirty="0" smtClean="0">
                <a:solidFill>
                  <a:schemeClr val="tx1"/>
                </a:solidFill>
              </a:rPr>
              <a:t>В СИ++ захват памяти выполняется оператором </a:t>
            </a:r>
            <a:r>
              <a:rPr lang="en-US" altLang="ru-RU" sz="1700" b="1" dirty="0" smtClean="0">
                <a:solidFill>
                  <a:srgbClr val="0000FF"/>
                </a:solidFill>
              </a:rPr>
              <a:t>new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, а освобождение оператором </a:t>
            </a:r>
            <a:r>
              <a:rPr lang="en-US" altLang="ru-RU" sz="1700" b="1" dirty="0">
                <a:solidFill>
                  <a:srgbClr val="0000FF"/>
                </a:solidFill>
              </a:rPr>
              <a:t>delete</a:t>
            </a:r>
            <a:endParaRPr lang="ru-RU" altLang="ru-RU" sz="1700" b="1" dirty="0">
              <a:solidFill>
                <a:srgbClr val="0000FF"/>
              </a:solidFill>
            </a:endParaRPr>
          </a:p>
          <a:p>
            <a:pPr algn="l"/>
            <a:r>
              <a:rPr lang="ru-RU" altLang="ru-RU" sz="1700" b="1" dirty="0" smtClean="0">
                <a:solidFill>
                  <a:schemeClr val="tx1"/>
                </a:solidFill>
              </a:rPr>
              <a:t>Пример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1600" dirty="0" err="1" smtClean="0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600" dirty="0" smtClean="0">
                <a:latin typeface="Tahoma"/>
                <a:ea typeface="Times New Roman"/>
              </a:rPr>
              <a:t> </a:t>
            </a:r>
            <a:r>
              <a:rPr lang="ru-RU" sz="1600" dirty="0">
                <a:latin typeface="Tahoma"/>
                <a:ea typeface="Times New Roman"/>
              </a:rPr>
              <a:t>* </a:t>
            </a:r>
            <a:r>
              <a:rPr lang="ru-RU" sz="1600" dirty="0" err="1">
                <a:latin typeface="Tahoma"/>
                <a:ea typeface="Times New Roman"/>
              </a:rPr>
              <a:t>piDyn</a:t>
            </a:r>
            <a:r>
              <a:rPr lang="ru-RU" sz="1600" dirty="0">
                <a:latin typeface="Tahoma"/>
                <a:ea typeface="Times New Roman"/>
              </a:rPr>
              <a:t> = </a:t>
            </a:r>
            <a:r>
              <a:rPr lang="ru-RU" sz="1600" dirty="0" err="1">
                <a:solidFill>
                  <a:srgbClr val="0000FF"/>
                </a:solidFill>
                <a:latin typeface="Tahoma"/>
                <a:ea typeface="Times New Roman"/>
              </a:rPr>
              <a:t>new</a:t>
            </a:r>
            <a:r>
              <a:rPr lang="ru-RU" sz="1600" dirty="0">
                <a:latin typeface="Tahoma"/>
                <a:ea typeface="Times New Roman"/>
              </a:rPr>
              <a:t> </a:t>
            </a:r>
            <a:r>
              <a:rPr lang="ru-RU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600" dirty="0">
                <a:latin typeface="Tahoma"/>
                <a:ea typeface="Times New Roman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Выделяется область для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Times New Roman"/>
              </a:rPr>
              <a:t>одной целой переменной</a:t>
            </a:r>
            <a:endParaRPr lang="ru-RU" sz="1600" dirty="0" smtClean="0">
              <a:latin typeface="Times New Roman"/>
              <a:ea typeface="Times New Roman"/>
            </a:endParaRPr>
          </a:p>
          <a:p>
            <a:pPr algn="l"/>
            <a:r>
              <a:rPr lang="en-US" sz="1600" dirty="0" smtClean="0">
                <a:solidFill>
                  <a:srgbClr val="0000FF"/>
                </a:solidFill>
                <a:latin typeface="Tahoma"/>
                <a:ea typeface="Times New Roman"/>
              </a:rPr>
              <a:t>delete</a:t>
            </a:r>
            <a:r>
              <a:rPr lang="en-US" sz="1600" dirty="0" smtClean="0">
                <a:latin typeface="Tahoma"/>
                <a:ea typeface="Times New Roman"/>
              </a:rPr>
              <a:t> </a:t>
            </a:r>
            <a:r>
              <a:rPr lang="en-US" sz="1600" dirty="0" err="1">
                <a:latin typeface="Tahoma"/>
                <a:ea typeface="Times New Roman"/>
              </a:rPr>
              <a:t>piDyn</a:t>
            </a:r>
            <a:r>
              <a:rPr lang="ru-RU" sz="1600" dirty="0">
                <a:latin typeface="Tahoma"/>
                <a:ea typeface="Times New Roman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Освобождение по указателю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1700" b="1" dirty="0">
                <a:solidFill>
                  <a:schemeClr val="tx1"/>
                </a:solidFill>
              </a:rPr>
              <a:t>Для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массива в СИ нужно записать:</a:t>
            </a:r>
          </a:p>
          <a:p>
            <a:pPr algn="l">
              <a:spcBef>
                <a:spcPts val="0"/>
              </a:spcBef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pDynMas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*) </a:t>
            </a: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calloc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(10,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10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блоков по размеру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free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pDynMas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освобождение ДП</a:t>
            </a:r>
            <a:endParaRPr lang="ru-RU" altLang="ru-RU" sz="1600" b="1" dirty="0" smtClean="0"/>
          </a:p>
          <a:p>
            <a:endParaRPr lang="ru-RU" altLang="ru-RU" sz="17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86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Динамические массивы 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Использование ДП позволяет работать в СИ/СИ++ с массивами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переменной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длины</a:t>
            </a:r>
            <a:r>
              <a:rPr lang="ru-RU" altLang="ru-RU" sz="1800" b="1" dirty="0">
                <a:solidFill>
                  <a:schemeClr val="tx1"/>
                </a:solidFill>
              </a:rPr>
              <a:t>.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Для </a:t>
            </a:r>
            <a:r>
              <a:rPr lang="ru-RU" altLang="ru-RU" sz="1800" b="1" dirty="0">
                <a:solidFill>
                  <a:schemeClr val="tx1"/>
                </a:solidFill>
              </a:rPr>
              <a:t>этого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выполняется следующее: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Объявляется указатель такого типа как требуемый массив:</a:t>
            </a:r>
          </a:p>
          <a:p>
            <a:pPr algn="l"/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pDynMas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*)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calloc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(10,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);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Динамический массив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10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элементов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pDynMas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[5] = 10;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работа с динамическим массивом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free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pDynMas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освобождение ДП по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массив</a:t>
            </a:r>
          </a:p>
          <a:p>
            <a:pPr marL="342900" indent="-342900" algn="l">
              <a:buFont typeface="+mj-lt"/>
              <a:buAutoNum type="arabicPeriod" startAt="2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Если используется цикл, то можно заполнить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ДП так: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*)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malloc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)*5);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k = 0 ; k &lt; 5 ; k++)</a:t>
            </a:r>
          </a:p>
          <a:p>
            <a:pPr algn="l"/>
            <a:r>
              <a:rPr lang="ru-RU" sz="18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[k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 = k + 10;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заполнение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массива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от 10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до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15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sv-SE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sv-SE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sv-SE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l = PtrMas[3] ; </a:t>
            </a:r>
            <a:r>
              <a:rPr lang="sv-SE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l = 13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– проверка заполнения</a:t>
            </a:r>
            <a:endParaRPr lang="sv-SE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free(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};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+mj-lt"/>
              <a:buAutoNum type="arabicPeriod" startAt="3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Печать динамического массива: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k = 0 ; k &lt; 5 ; k++)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PtrMas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[%d] = %d\</a:t>
            </a:r>
            <a:r>
              <a:rPr lang="en-US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n"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,k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PtrMas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[k]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Или через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указатель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800" dirty="0"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en-US" sz="1800" dirty="0" err="1">
                <a:solidFill>
                  <a:srgbClr val="A31515"/>
                </a:solidFill>
                <a:latin typeface="Consolas"/>
                <a:ea typeface="Calibri"/>
              </a:rPr>
              <a:t>PtrMas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[%d] = %d\</a:t>
            </a:r>
            <a:r>
              <a:rPr lang="en-US" sz="1800" dirty="0" err="1">
                <a:solidFill>
                  <a:srgbClr val="A31515"/>
                </a:solidFill>
                <a:latin typeface="Consolas"/>
                <a:ea typeface="Calibri"/>
              </a:rPr>
              <a:t>n"</a:t>
            </a:r>
            <a:r>
              <a:rPr lang="en-US" sz="1800" dirty="0" err="1">
                <a:latin typeface="Consolas"/>
                <a:ea typeface="Calibri"/>
              </a:rPr>
              <a:t>,k</a:t>
            </a:r>
            <a:r>
              <a:rPr lang="en-US" sz="1800" dirty="0">
                <a:latin typeface="Consolas"/>
                <a:ea typeface="Calibri"/>
              </a:rPr>
              <a:t>, </a:t>
            </a:r>
            <a:r>
              <a:rPr lang="en-US" sz="2000" b="1" dirty="0">
                <a:solidFill>
                  <a:srgbClr val="FF0000"/>
                </a:solidFill>
                <a:latin typeface="Consolas"/>
                <a:ea typeface="Calibri"/>
              </a:rPr>
              <a:t>*(</a:t>
            </a:r>
            <a:r>
              <a:rPr lang="en-US" sz="2000" b="1" dirty="0" err="1">
                <a:solidFill>
                  <a:srgbClr val="FF0000"/>
                </a:solidFill>
                <a:latin typeface="Consolas"/>
                <a:ea typeface="Calibri"/>
              </a:rPr>
              <a:t>PtrMas</a:t>
            </a:r>
            <a:r>
              <a:rPr lang="en-US" sz="2000" b="1" dirty="0">
                <a:solidFill>
                  <a:srgbClr val="FF0000"/>
                </a:solidFill>
                <a:latin typeface="Consolas"/>
                <a:ea typeface="Calibri"/>
              </a:rPr>
              <a:t> + k) </a:t>
            </a:r>
            <a:r>
              <a:rPr lang="en-US" sz="1800" dirty="0" smtClean="0">
                <a:latin typeface="Consolas"/>
                <a:ea typeface="Calibri"/>
              </a:rPr>
              <a:t>);} ;</a:t>
            </a: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free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PtrMas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04056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</a:t>
            </a:r>
            <a:r>
              <a:rPr lang="ru-RU" sz="3200" dirty="0">
                <a:solidFill>
                  <a:srgbClr val="FF0000"/>
                </a:solidFill>
              </a:rPr>
              <a:t>Массивы </a:t>
            </a:r>
            <a:r>
              <a:rPr lang="ru-RU" sz="3200" dirty="0" smtClean="0">
                <a:solidFill>
                  <a:srgbClr val="FF0000"/>
                </a:solidFill>
              </a:rPr>
              <a:t>и функции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Передача массивов в функции будет рассмотрена в ЛР№5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800" b="1" dirty="0" smtClean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Для передачи в функцию </a:t>
            </a:r>
            <a:r>
              <a:rPr lang="ru-RU" altLang="ru-RU" sz="1800" b="1" u="sng" dirty="0" smtClean="0">
                <a:solidFill>
                  <a:srgbClr val="FF0000"/>
                </a:solidFill>
              </a:rPr>
              <a:t>массива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необходимо передать 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в нее  в качестве параметра </a:t>
            </a:r>
            <a:r>
              <a:rPr lang="ru-RU" altLang="ru-RU" sz="1800" b="1" u="sng" dirty="0">
                <a:solidFill>
                  <a:srgbClr val="FF0000"/>
                </a:solidFill>
              </a:rPr>
              <a:t>указатель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на этот массив и отдельно </a:t>
            </a:r>
            <a:r>
              <a:rPr lang="ru-RU" altLang="ru-RU" sz="1800" b="1" dirty="0">
                <a:solidFill>
                  <a:schemeClr val="tx1"/>
                </a:solidFill>
              </a:rPr>
              <a:t>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го </a:t>
            </a:r>
            <a:r>
              <a:rPr lang="ru-RU" altLang="ru-RU" sz="1800" b="1" u="sng" dirty="0">
                <a:solidFill>
                  <a:srgbClr val="FF0000"/>
                </a:solidFill>
              </a:rPr>
              <a:t>размер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и, если необходимо,  то и </a:t>
            </a:r>
            <a:r>
              <a:rPr lang="ru-RU" altLang="ru-RU" sz="1800" b="1" u="sng" dirty="0">
                <a:solidFill>
                  <a:srgbClr val="FF0000"/>
                </a:solidFill>
              </a:rPr>
              <a:t>размерность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массива и </a:t>
            </a:r>
            <a:r>
              <a:rPr lang="ru-RU" altLang="ru-RU" sz="1800" b="1" u="sng" dirty="0">
                <a:solidFill>
                  <a:srgbClr val="FF0000"/>
                </a:solidFill>
              </a:rPr>
              <a:t>размер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по каждому измерению.</a:t>
            </a: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 smtClean="0"/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/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71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</a:t>
            </a:r>
            <a:r>
              <a:rPr lang="ru-RU" sz="3200" dirty="0" smtClean="0">
                <a:solidFill>
                  <a:srgbClr val="FF0000"/>
                </a:solidFill>
              </a:rPr>
              <a:t>Указатели и функции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Передача массивов в функции будет рассмотрена в ЛР№5 (</a:t>
            </a:r>
            <a:r>
              <a:rPr lang="ru-RU" altLang="ru-RU" sz="18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 smtClean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Главное: если мы хотим в функции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изменять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значения </a:t>
            </a:r>
            <a:r>
              <a:rPr lang="ru-RU" altLang="ru-RU" sz="1800" b="1" u="sng" dirty="0" smtClean="0">
                <a:solidFill>
                  <a:srgbClr val="FF0000"/>
                </a:solidFill>
              </a:rPr>
              <a:t>переменной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то для этого необходимо передавать в эту функцию в качестве параметра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указатель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на эту  переменную, так как в СИ передача параметров выполняется по </a:t>
            </a:r>
            <a:r>
              <a:rPr lang="ru-RU" altLang="ru-RU" sz="1800" b="1" u="sng" dirty="0" smtClean="0">
                <a:solidFill>
                  <a:srgbClr val="FF0000"/>
                </a:solidFill>
              </a:rPr>
              <a:t>ЗНАЧЕНИЮ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!!!</a:t>
            </a:r>
          </a:p>
          <a:p>
            <a:pPr algn="l"/>
            <a:endParaRPr lang="ru-RU" altLang="ru-RU" sz="1800" b="1" dirty="0" smtClean="0"/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/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5314"/>
            <a:ext cx="6336704" cy="543366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Контрольные Задания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136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764704"/>
            <a:ext cx="9108504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>
                <a:solidFill>
                  <a:schemeClr val="tx1"/>
                </a:solidFill>
              </a:rPr>
              <a:t>Массивы и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указатели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ЛР№3 Теория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Описания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массивов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8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-  </a:t>
            </a:r>
            <a:r>
              <a:rPr lang="ru-RU" altLang="ru-RU" sz="1800" b="1" dirty="0" err="1" smtClean="0">
                <a:solidFill>
                  <a:srgbClr val="0000FF"/>
                </a:solidFill>
              </a:rPr>
              <a:t>п.п</a:t>
            </a:r>
            <a:r>
              <a:rPr lang="ru-RU" altLang="ru-RU" sz="1800" b="1" dirty="0" smtClean="0"/>
              <a:t> </a:t>
            </a:r>
            <a:r>
              <a:rPr lang="ru-RU" altLang="ru-RU" sz="1800" b="1" dirty="0" smtClean="0">
                <a:solidFill>
                  <a:srgbClr val="0000FF"/>
                </a:solidFill>
              </a:rPr>
              <a:t>5.2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Ввод массива (</a:t>
            </a:r>
            <a:r>
              <a:rPr lang="ru-RU" altLang="ru-RU" sz="18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err="1">
                <a:solidFill>
                  <a:srgbClr val="0000FF"/>
                </a:solidFill>
              </a:rPr>
              <a:t>п.п</a:t>
            </a:r>
            <a:r>
              <a:rPr lang="ru-RU" altLang="ru-RU" sz="1800" b="1" dirty="0"/>
              <a:t> </a:t>
            </a:r>
            <a:r>
              <a:rPr lang="ru-RU" altLang="ru-RU" sz="1800" b="1" dirty="0" smtClean="0">
                <a:solidFill>
                  <a:srgbClr val="0000FF"/>
                </a:solidFill>
              </a:rPr>
              <a:t>5.3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Печать массива столбиком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- </a:t>
            </a:r>
            <a:r>
              <a:rPr lang="ru-RU" altLang="ru-RU" sz="1800" b="1" dirty="0" err="1">
                <a:solidFill>
                  <a:srgbClr val="0000FF"/>
                </a:solidFill>
              </a:rPr>
              <a:t>п.п</a:t>
            </a:r>
            <a:r>
              <a:rPr lang="ru-RU" altLang="ru-RU" sz="1800" b="1" dirty="0"/>
              <a:t> </a:t>
            </a:r>
            <a:r>
              <a:rPr lang="ru-RU" altLang="ru-RU" sz="1800" b="1" dirty="0" smtClean="0">
                <a:solidFill>
                  <a:srgbClr val="0000FF"/>
                </a:solidFill>
              </a:rPr>
              <a:t>5.</a:t>
            </a:r>
            <a:r>
              <a:rPr lang="en-US" altLang="ru-RU" sz="1800" b="1" dirty="0" smtClean="0">
                <a:solidFill>
                  <a:srgbClr val="0000FF"/>
                </a:solidFill>
              </a:rPr>
              <a:t>3,4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Сумма элементов массива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err="1">
                <a:solidFill>
                  <a:srgbClr val="0000FF"/>
                </a:solidFill>
              </a:rPr>
              <a:t>п.п</a:t>
            </a:r>
            <a:r>
              <a:rPr lang="ru-RU" altLang="ru-RU" sz="1800" b="1" dirty="0"/>
              <a:t> </a:t>
            </a:r>
            <a:r>
              <a:rPr lang="ru-RU" altLang="ru-RU" sz="1800" b="1" dirty="0" smtClean="0">
                <a:solidFill>
                  <a:srgbClr val="0000FF"/>
                </a:solidFill>
              </a:rPr>
              <a:t>5.3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Минимум в </a:t>
            </a:r>
            <a:r>
              <a:rPr lang="ru-RU" altLang="ru-RU" sz="1800" b="1" dirty="0">
                <a:solidFill>
                  <a:schemeClr val="tx1"/>
                </a:solidFill>
              </a:rPr>
              <a:t>массиве (</a:t>
            </a:r>
            <a:r>
              <a:rPr lang="ru-RU" altLang="ru-RU" sz="18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1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1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- </a:t>
            </a:r>
            <a:r>
              <a:rPr lang="ru-RU" altLang="ru-RU" sz="1800" b="1" dirty="0" err="1">
                <a:solidFill>
                  <a:srgbClr val="0000FF"/>
                </a:solidFill>
              </a:rPr>
              <a:t>п.п</a:t>
            </a:r>
            <a:r>
              <a:rPr lang="ru-RU" altLang="ru-RU" sz="1800" b="1" dirty="0"/>
              <a:t> </a:t>
            </a:r>
            <a:r>
              <a:rPr lang="ru-RU" altLang="ru-RU" sz="1800" b="1" dirty="0" smtClean="0">
                <a:solidFill>
                  <a:srgbClr val="0000FF"/>
                </a:solidFill>
              </a:rPr>
              <a:t>5.5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Инициализация и суммы положительных и отрицательных(</a:t>
            </a:r>
            <a:r>
              <a:rPr lang="ru-RU" altLang="ru-RU" sz="1800" b="1" dirty="0" smtClean="0">
                <a:solidFill>
                  <a:schemeClr val="tx1"/>
                </a:solidFill>
                <a:hlinkClick r:id="rId14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- </a:t>
            </a:r>
            <a:r>
              <a:rPr lang="ru-RU" altLang="ru-RU" sz="1800" b="1" dirty="0" err="1">
                <a:solidFill>
                  <a:srgbClr val="0000FF"/>
                </a:solidFill>
              </a:rPr>
              <a:t>п.п</a:t>
            </a:r>
            <a:r>
              <a:rPr lang="ru-RU" altLang="ru-RU" sz="1800" b="1" dirty="0"/>
              <a:t> </a:t>
            </a:r>
            <a:r>
              <a:rPr lang="ru-RU" altLang="ru-RU" sz="1800" b="1" dirty="0" smtClean="0">
                <a:solidFill>
                  <a:srgbClr val="0000FF"/>
                </a:solidFill>
              </a:rPr>
              <a:t>5.6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Указатель для минимального элемента массива и печать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 smtClean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- </a:t>
            </a:r>
            <a:r>
              <a:rPr lang="ru-RU" altLang="ru-RU" sz="1800" b="1" dirty="0" err="1">
                <a:solidFill>
                  <a:srgbClr val="0000FF"/>
                </a:solidFill>
              </a:rPr>
              <a:t>п.п</a:t>
            </a:r>
            <a:r>
              <a:rPr lang="ru-RU" altLang="ru-RU" sz="1800" b="1" dirty="0"/>
              <a:t> </a:t>
            </a:r>
            <a:r>
              <a:rPr lang="ru-RU" altLang="ru-RU" sz="1800" b="1" dirty="0" smtClean="0">
                <a:solidFill>
                  <a:srgbClr val="0000FF"/>
                </a:solidFill>
              </a:rPr>
              <a:t>5.7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Запоминание в массиве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суммы ряда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 печать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err="1">
                <a:solidFill>
                  <a:srgbClr val="0000FF"/>
                </a:solidFill>
              </a:rPr>
              <a:t>п.п</a:t>
            </a:r>
            <a:r>
              <a:rPr lang="ru-RU" altLang="ru-RU" sz="1800" b="1" dirty="0"/>
              <a:t> </a:t>
            </a:r>
            <a:r>
              <a:rPr lang="ru-RU" altLang="ru-RU" sz="1800" b="1" dirty="0" smtClean="0">
                <a:solidFill>
                  <a:srgbClr val="0000FF"/>
                </a:solidFill>
              </a:rPr>
              <a:t>5.8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Описание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двумерных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массивов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 smtClean="0">
                <a:solidFill>
                  <a:srgbClr val="FF0000"/>
                </a:solidFill>
                <a:hlinkClick r:id="rId16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- </a:t>
            </a:r>
            <a:r>
              <a:rPr lang="ru-RU" altLang="ru-RU" sz="1800" b="1" dirty="0" err="1">
                <a:solidFill>
                  <a:srgbClr val="0000FF"/>
                </a:solidFill>
              </a:rPr>
              <a:t>п.п</a:t>
            </a:r>
            <a:r>
              <a:rPr lang="ru-RU" altLang="ru-RU" sz="1800" b="1" dirty="0"/>
              <a:t> </a:t>
            </a:r>
            <a:r>
              <a:rPr lang="ru-RU" altLang="ru-RU" sz="1800" b="1" dirty="0" smtClean="0">
                <a:solidFill>
                  <a:srgbClr val="0000FF"/>
                </a:solidFill>
              </a:rPr>
              <a:t>5.10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Заполнение и сумма в динамическом массиве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из </a:t>
            </a:r>
            <a:r>
              <a:rPr lang="ru-RU" altLang="ru-RU" sz="1800" b="1" dirty="0">
                <a:solidFill>
                  <a:schemeClr val="tx1"/>
                </a:solidFill>
              </a:rPr>
              <a:t>10-ти элементов (</a:t>
            </a:r>
            <a:r>
              <a:rPr lang="ru-RU" altLang="ru-RU" sz="1800" b="1" dirty="0">
                <a:solidFill>
                  <a:srgbClr val="FF0000"/>
                </a:solidFill>
                <a:hlinkClick r:id="rId17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- </a:t>
            </a:r>
            <a:r>
              <a:rPr lang="ru-RU" altLang="ru-RU" sz="1800" b="1" dirty="0" err="1">
                <a:solidFill>
                  <a:srgbClr val="0000FF"/>
                </a:solidFill>
              </a:rPr>
              <a:t>п.п</a:t>
            </a:r>
            <a:r>
              <a:rPr lang="ru-RU" altLang="ru-RU" sz="1800" b="1" dirty="0"/>
              <a:t> </a:t>
            </a:r>
            <a:r>
              <a:rPr lang="ru-RU" altLang="ru-RU" sz="1800" b="1" dirty="0" smtClean="0">
                <a:solidFill>
                  <a:srgbClr val="0000FF"/>
                </a:solidFill>
              </a:rPr>
              <a:t>5.9 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Д.Т. Умножение матриц С = А*В (</a:t>
            </a:r>
            <a:r>
              <a:rPr lang="en-US" altLang="ru-RU" sz="1800" b="1" dirty="0">
                <a:solidFill>
                  <a:schemeClr val="tx1"/>
                </a:solidFill>
              </a:rPr>
              <a:t>n*m</a:t>
            </a:r>
            <a:r>
              <a:rPr lang="ru-RU" altLang="ru-RU" sz="1800" b="1" dirty="0">
                <a:solidFill>
                  <a:schemeClr val="tx1"/>
                </a:solidFill>
              </a:rPr>
              <a:t>) и их печать</a:t>
            </a:r>
            <a:r>
              <a:rPr lang="en-US" altLang="ru-RU" sz="1800" b="1" dirty="0">
                <a:solidFill>
                  <a:schemeClr val="tx1"/>
                </a:solidFill>
              </a:rPr>
              <a:t>.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accent6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5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Д.Т. Ввод вывод двумерного массива (СМ)(</a:t>
            </a:r>
            <a:r>
              <a:rPr lang="ru-RU" altLang="ru-RU" sz="1800" b="1" dirty="0">
                <a:solidFill>
                  <a:schemeClr val="tx1"/>
                </a:solidFill>
                <a:hlinkClick r:id="rId1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1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accent6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Д.Т. Максимум в массиве в двумерном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массиве и номера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accent6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Д.Т. Программная инициализация двумерного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массива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accent6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Д.Т. Печать в виде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матрицы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accent6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Д.Т. Массив максимумов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в </a:t>
            </a:r>
            <a:r>
              <a:rPr lang="ru-RU" altLang="ru-RU" sz="1800" b="1" dirty="0">
                <a:solidFill>
                  <a:schemeClr val="tx1"/>
                </a:solidFill>
              </a:rPr>
              <a:t>матрице по строкам/столбцам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.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accent6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>
                <a:solidFill>
                  <a:schemeClr val="tx1"/>
                </a:solidFill>
              </a:rPr>
              <a:t>)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/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 smtClean="0"/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/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</p:spTree>
    <p:extLst>
      <p:ext uri="{BB962C8B-B14F-4D97-AF65-F5344CB8AC3E}">
        <p14:creationId xmlns:p14="http://schemas.microsoft.com/office/powerpoint/2010/main" val="143546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Ввод массива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137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0" y="908720"/>
            <a:ext cx="4860032" cy="4968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Массивы и указатели (МУ,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DOC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US" sz="2000" b="1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b="1" dirty="0" err="1">
                <a:solidFill>
                  <a:prstClr val="black"/>
                </a:solidFill>
                <a:latin typeface="Consolas"/>
              </a:rPr>
              <a:t>MasInp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[3]; </a:t>
            </a:r>
            <a:r>
              <a:rPr lang="en-US" sz="2000" b="1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2000" b="1" dirty="0" smtClean="0">
                <a:solidFill>
                  <a:srgbClr val="008000"/>
                </a:solidFill>
                <a:latin typeface="Consolas"/>
              </a:rPr>
              <a:t>Массив для</a:t>
            </a:r>
          </a:p>
          <a:p>
            <a:pPr algn="l"/>
            <a:r>
              <a:rPr lang="en-US" sz="2000" b="1" dirty="0" smtClean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2000" b="1" dirty="0" smtClean="0">
                <a:solidFill>
                  <a:srgbClr val="008000"/>
                </a:solidFill>
                <a:latin typeface="Consolas"/>
              </a:rPr>
              <a:t>ввода</a:t>
            </a:r>
          </a:p>
          <a:p>
            <a:pPr algn="l"/>
            <a:endParaRPr lang="ru-RU" sz="2000" b="1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en-US" sz="2000" b="1" dirty="0" err="1" smtClean="0">
                <a:solidFill>
                  <a:prstClr val="black"/>
                </a:solidFill>
                <a:latin typeface="Consolas"/>
              </a:rPr>
              <a:t>printf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2000" b="1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sz="2000" b="1" dirty="0">
                <a:solidFill>
                  <a:srgbClr val="A31515"/>
                </a:solidFill>
                <a:latin typeface="Consolas"/>
              </a:rPr>
              <a:t>Введите целый массив размером %</a:t>
            </a:r>
            <a:r>
              <a:rPr lang="en-US" sz="2000" b="1" dirty="0">
                <a:solidFill>
                  <a:srgbClr val="A31515"/>
                </a:solidFill>
                <a:latin typeface="Consolas"/>
              </a:rPr>
              <a:t>d \n"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, </a:t>
            </a:r>
            <a:r>
              <a:rPr lang="en-US" sz="2000" b="1" dirty="0" err="1">
                <a:solidFill>
                  <a:srgbClr val="0000FF"/>
                </a:solidFill>
                <a:latin typeface="Consolas"/>
              </a:rPr>
              <a:t>sizeof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2000" b="1" dirty="0" err="1">
                <a:solidFill>
                  <a:prstClr val="black"/>
                </a:solidFill>
                <a:latin typeface="Consolas"/>
              </a:rPr>
              <a:t>MasInp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)/</a:t>
            </a:r>
            <a:r>
              <a:rPr lang="en-US" sz="2000" b="1" dirty="0" err="1">
                <a:solidFill>
                  <a:srgbClr val="0000FF"/>
                </a:solidFill>
                <a:latin typeface="Consolas"/>
              </a:rPr>
              <a:t>sizeof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2000" b="1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));</a:t>
            </a:r>
          </a:p>
          <a:p>
            <a:pPr algn="l"/>
            <a:r>
              <a:rPr lang="en-US" sz="2000" b="1" dirty="0">
                <a:solidFill>
                  <a:srgbClr val="0000FF"/>
                </a:solidFill>
                <a:latin typeface="Consolas"/>
              </a:rPr>
              <a:t>for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 (</a:t>
            </a:r>
            <a:r>
              <a:rPr lang="en-US" sz="2000" b="1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 k = 0 ; k &lt; (</a:t>
            </a:r>
            <a:r>
              <a:rPr lang="en-US" sz="2000" b="1" dirty="0" err="1">
                <a:solidFill>
                  <a:srgbClr val="0000FF"/>
                </a:solidFill>
                <a:latin typeface="Consolas"/>
              </a:rPr>
              <a:t>sizeof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2000" b="1" dirty="0" err="1">
                <a:solidFill>
                  <a:prstClr val="black"/>
                </a:solidFill>
                <a:latin typeface="Consolas"/>
              </a:rPr>
              <a:t>MasInp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)/</a:t>
            </a:r>
            <a:r>
              <a:rPr lang="en-US" sz="2000" b="1" dirty="0" err="1">
                <a:solidFill>
                  <a:srgbClr val="0000FF"/>
                </a:solidFill>
                <a:latin typeface="Consolas"/>
              </a:rPr>
              <a:t>sizeof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2000" b="1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)) ; k++ ) {</a:t>
            </a:r>
          </a:p>
          <a:p>
            <a:pPr algn="l"/>
            <a:r>
              <a:rPr lang="en-US" sz="2000" b="1" dirty="0" err="1">
                <a:solidFill>
                  <a:prstClr val="black"/>
                </a:solidFill>
                <a:latin typeface="Consolas"/>
              </a:rPr>
              <a:t>printf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2000" b="1" dirty="0">
                <a:solidFill>
                  <a:srgbClr val="A31515"/>
                </a:solidFill>
                <a:latin typeface="Consolas"/>
              </a:rPr>
              <a:t>"\n</a:t>
            </a:r>
            <a:r>
              <a:rPr lang="ru-RU" sz="2000" b="1" dirty="0">
                <a:solidFill>
                  <a:srgbClr val="A31515"/>
                </a:solidFill>
                <a:latin typeface="Consolas"/>
              </a:rPr>
              <a:t>Введите элемент </a:t>
            </a:r>
            <a:r>
              <a:rPr lang="en-US" sz="2000" b="1" dirty="0" err="1">
                <a:solidFill>
                  <a:srgbClr val="A31515"/>
                </a:solidFill>
                <a:latin typeface="Consolas"/>
              </a:rPr>
              <a:t>MasInp</a:t>
            </a:r>
            <a:r>
              <a:rPr lang="en-US" sz="2000" b="1" dirty="0">
                <a:solidFill>
                  <a:srgbClr val="A31515"/>
                </a:solidFill>
                <a:latin typeface="Consolas"/>
              </a:rPr>
              <a:t>[%d]:"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, k);</a:t>
            </a:r>
          </a:p>
          <a:p>
            <a:pPr algn="l"/>
            <a:r>
              <a:rPr lang="en-US" sz="2000" b="1" dirty="0" err="1">
                <a:solidFill>
                  <a:prstClr val="black"/>
                </a:solidFill>
                <a:latin typeface="Consolas"/>
              </a:rPr>
              <a:t>scanf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2000" b="1" dirty="0">
                <a:solidFill>
                  <a:srgbClr val="A31515"/>
                </a:solidFill>
                <a:latin typeface="Consolas"/>
              </a:rPr>
              <a:t>"%d"</a:t>
            </a:r>
            <a:r>
              <a:rPr lang="en-US" sz="2000" b="1" dirty="0">
                <a:solidFill>
                  <a:prstClr val="black"/>
                </a:solidFill>
                <a:latin typeface="Consolas"/>
              </a:rPr>
              <a:t> , </a:t>
            </a:r>
            <a:r>
              <a:rPr lang="en-US" sz="2000" b="1" dirty="0">
                <a:solidFill>
                  <a:srgbClr val="FF0000"/>
                </a:solidFill>
                <a:latin typeface="Consolas"/>
              </a:rPr>
              <a:t>&amp;</a:t>
            </a:r>
            <a:r>
              <a:rPr lang="en-US" sz="2000" b="1" dirty="0" err="1">
                <a:solidFill>
                  <a:srgbClr val="FF0000"/>
                </a:solidFill>
                <a:latin typeface="Consolas"/>
              </a:rPr>
              <a:t>MasInp</a:t>
            </a:r>
            <a:r>
              <a:rPr lang="en-US" sz="2000" b="1" dirty="0">
                <a:solidFill>
                  <a:srgbClr val="FF0000"/>
                </a:solidFill>
                <a:latin typeface="Consolas"/>
              </a:rPr>
              <a:t>[k</a:t>
            </a:r>
            <a:r>
              <a:rPr lang="en-US" sz="2000" b="1" dirty="0" smtClean="0">
                <a:solidFill>
                  <a:srgbClr val="FF0000"/>
                </a:solidFill>
                <a:latin typeface="Consolas"/>
              </a:rPr>
              <a:t>]</a:t>
            </a:r>
            <a:r>
              <a:rPr lang="en-US" sz="2000" b="1" dirty="0" smtClean="0">
                <a:solidFill>
                  <a:prstClr val="black"/>
                </a:solidFill>
                <a:latin typeface="Consolas"/>
              </a:rPr>
              <a:t>);</a:t>
            </a:r>
            <a:r>
              <a:rPr lang="ru-RU" sz="2000" b="1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b="1" dirty="0" smtClean="0">
                <a:solidFill>
                  <a:srgbClr val="008000"/>
                </a:solidFill>
                <a:latin typeface="Consolas"/>
              </a:rPr>
              <a:t>//</a:t>
            </a:r>
            <a:r>
              <a:rPr lang="ru-RU" sz="2000" b="1" dirty="0" smtClean="0">
                <a:solidFill>
                  <a:srgbClr val="008000"/>
                </a:solidFill>
                <a:latin typeface="Consolas"/>
              </a:rPr>
              <a:t>ввод</a:t>
            </a:r>
            <a:endParaRPr lang="ru-RU" sz="2000" b="1" dirty="0">
              <a:solidFill>
                <a:srgbClr val="008000"/>
              </a:solidFill>
              <a:latin typeface="Consolas"/>
            </a:endParaRPr>
          </a:p>
          <a:p>
            <a:pPr algn="l"/>
            <a:endParaRPr lang="ru-RU" sz="2000" b="1" dirty="0" smtClean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ru-RU" sz="2000" b="1" dirty="0" smtClean="0">
                <a:solidFill>
                  <a:prstClr val="black"/>
                </a:solidFill>
                <a:latin typeface="Consolas"/>
              </a:rPr>
              <a:t>} ;</a:t>
            </a:r>
            <a:endParaRPr lang="ru-RU" sz="2000" b="1" dirty="0">
              <a:solidFill>
                <a:prstClr val="black"/>
              </a:solidFill>
              <a:latin typeface="Consolas"/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4168695"/>
              </p:ext>
            </p:extLst>
          </p:nvPr>
        </p:nvGraphicFramePr>
        <p:xfrm>
          <a:off x="3995936" y="1055688"/>
          <a:ext cx="4968552" cy="4677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9" name="Visio" r:id="rId3" imgW="4676829" imgH="4092703" progId="Visio.Drawing.11">
                  <p:embed/>
                </p:oleObj>
              </mc:Choice>
              <mc:Fallback>
                <p:oleObj name="Visio" r:id="rId3" imgW="4676829" imgH="4092703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95936" y="1055688"/>
                        <a:ext cx="4968552" cy="46775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1672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Печать массива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138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79388" y="908720"/>
            <a:ext cx="4824660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0"/>
              </a:spcAft>
            </a:pPr>
            <a:r>
              <a:rPr lang="ru-RU" sz="2000" b="1" dirty="0">
                <a:solidFill>
                  <a:srgbClr val="008000"/>
                </a:solidFill>
                <a:latin typeface="Tahoma"/>
                <a:ea typeface="Calibri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Распечатка введенного массива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sz="2000" dirty="0">
                <a:latin typeface="Consolas"/>
                <a:ea typeface="Calibri"/>
              </a:rPr>
              <a:t>  </a:t>
            </a:r>
            <a:r>
              <a:rPr lang="en-US" sz="2000" dirty="0" err="1">
                <a:solidFill>
                  <a:schemeClr val="tx1"/>
                </a:solidFill>
                <a:latin typeface="Consolas"/>
                <a:ea typeface="Calibri"/>
              </a:rPr>
              <a:t>printf</a:t>
            </a:r>
            <a:r>
              <a:rPr lang="en-US" sz="2000" dirty="0">
                <a:latin typeface="Consolas"/>
                <a:ea typeface="Calibri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2000" dirty="0">
                <a:solidFill>
                  <a:srgbClr val="A31515"/>
                </a:solidFill>
                <a:latin typeface="Consolas"/>
                <a:ea typeface="Calibri"/>
              </a:rPr>
              <a:t>Массив размером</a:t>
            </a:r>
            <a:r>
              <a:rPr lang="en-US" sz="2000" dirty="0">
                <a:solidFill>
                  <a:srgbClr val="A31515"/>
                </a:solidFill>
                <a:latin typeface="Consolas"/>
                <a:ea typeface="Calibri"/>
              </a:rPr>
              <a:t> %d: \n"</a:t>
            </a:r>
            <a:r>
              <a:rPr lang="en-US" sz="2000" dirty="0">
                <a:latin typeface="Consolas"/>
                <a:ea typeface="Calibri"/>
              </a:rPr>
              <a:t>, </a:t>
            </a:r>
            <a:r>
              <a:rPr lang="en-US" sz="2000" dirty="0" err="1">
                <a:solidFill>
                  <a:schemeClr val="tx1"/>
                </a:solidFill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chemeClr val="tx1"/>
                </a:solidFill>
                <a:latin typeface="Consolas"/>
                <a:ea typeface="Calibri"/>
              </a:rPr>
              <a:t>(</a:t>
            </a:r>
            <a:r>
              <a:rPr lang="en-US" sz="2000" dirty="0" err="1">
                <a:solidFill>
                  <a:schemeClr val="tx1"/>
                </a:solidFill>
                <a:latin typeface="Consolas"/>
                <a:ea typeface="Calibri"/>
              </a:rPr>
              <a:t>MasInp</a:t>
            </a:r>
            <a:r>
              <a:rPr lang="en-US" sz="2000" dirty="0">
                <a:latin typeface="Consolas"/>
                <a:ea typeface="Calibri"/>
              </a:rPr>
              <a:t>)/</a:t>
            </a:r>
            <a:r>
              <a:rPr lang="en-US" sz="20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2000" dirty="0">
                <a:latin typeface="Consolas"/>
                <a:ea typeface="Calibri"/>
              </a:rPr>
              <a:t>(</a:t>
            </a:r>
            <a:r>
              <a:rPr lang="en-US" sz="20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chemeClr val="tx1"/>
                </a:solidFill>
                <a:latin typeface="Consolas"/>
                <a:ea typeface="Calibri"/>
              </a:rPr>
              <a:t>));</a:t>
            </a:r>
            <a:endParaRPr lang="ru-RU" sz="2000" dirty="0">
              <a:solidFill>
                <a:schemeClr val="tx1"/>
              </a:solidFill>
              <a:latin typeface="Consolas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2000" dirty="0">
                <a:latin typeface="Consolas"/>
                <a:ea typeface="Calibri"/>
              </a:rPr>
              <a:t>  </a:t>
            </a:r>
            <a:r>
              <a:rPr lang="en-US" sz="2000" dirty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2000" dirty="0">
                <a:latin typeface="Consolas"/>
                <a:ea typeface="Calibri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2000" dirty="0">
                <a:latin typeface="Consolas"/>
                <a:ea typeface="Calibri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Consolas"/>
                <a:ea typeface="Calibri"/>
              </a:rPr>
              <a:t>k = 0 ; k &lt; </a:t>
            </a:r>
            <a:r>
              <a:rPr lang="en-US" sz="2000" dirty="0">
                <a:latin typeface="Consolas"/>
                <a:ea typeface="Calibri"/>
              </a:rPr>
              <a:t>(</a:t>
            </a:r>
            <a:r>
              <a:rPr lang="en-US" sz="2000" dirty="0" err="1">
                <a:solidFill>
                  <a:schemeClr val="tx1"/>
                </a:solidFill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chemeClr val="tx1"/>
                </a:solidFill>
                <a:latin typeface="Consolas"/>
                <a:ea typeface="Calibri"/>
              </a:rPr>
              <a:t>(</a:t>
            </a:r>
            <a:r>
              <a:rPr lang="en-US" sz="2000" dirty="0" err="1">
                <a:solidFill>
                  <a:schemeClr val="tx1"/>
                </a:solidFill>
                <a:latin typeface="Consolas"/>
                <a:ea typeface="Calibri"/>
              </a:rPr>
              <a:t>MasInp</a:t>
            </a:r>
            <a:r>
              <a:rPr lang="en-US" sz="2000" dirty="0">
                <a:latin typeface="Consolas"/>
                <a:ea typeface="Calibri"/>
              </a:rPr>
              <a:t>)/</a:t>
            </a:r>
            <a:r>
              <a:rPr lang="en-US" sz="20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2000" dirty="0">
                <a:latin typeface="Consolas"/>
                <a:ea typeface="Calibri"/>
              </a:rPr>
              <a:t>(</a:t>
            </a:r>
            <a:r>
              <a:rPr lang="en-US" sz="20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chemeClr val="tx1"/>
                </a:solidFill>
                <a:latin typeface="Consolas"/>
                <a:ea typeface="Calibri"/>
              </a:rPr>
              <a:t>))</a:t>
            </a:r>
            <a:r>
              <a:rPr lang="en-US" sz="2000" dirty="0">
                <a:latin typeface="Consolas"/>
                <a:ea typeface="Calibri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Consolas"/>
                <a:ea typeface="Calibri"/>
              </a:rPr>
              <a:t>; k++ ) {</a:t>
            </a:r>
            <a:endParaRPr lang="ru-RU" sz="2000" dirty="0">
              <a:solidFill>
                <a:schemeClr val="tx1"/>
              </a:solidFill>
              <a:latin typeface="Consolas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2000" dirty="0" err="1" smtClean="0">
                <a:solidFill>
                  <a:schemeClr val="tx1"/>
                </a:solidFill>
                <a:latin typeface="Consolas"/>
                <a:ea typeface="Calibri"/>
              </a:rPr>
              <a:t>printf</a:t>
            </a:r>
            <a:r>
              <a:rPr lang="en-US" sz="2000" dirty="0">
                <a:latin typeface="Consolas"/>
                <a:ea typeface="Calibri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Consolas"/>
                <a:ea typeface="Calibri"/>
              </a:rPr>
              <a:t>"\n</a:t>
            </a:r>
            <a:r>
              <a:rPr lang="ru-RU" sz="2000" dirty="0">
                <a:solidFill>
                  <a:srgbClr val="A31515"/>
                </a:solidFill>
                <a:latin typeface="Consolas"/>
                <a:ea typeface="Calibri"/>
              </a:rPr>
              <a:t>Элемент</a:t>
            </a:r>
            <a:r>
              <a:rPr lang="en-US" sz="2000" dirty="0">
                <a:solidFill>
                  <a:srgbClr val="A31515"/>
                </a:solidFill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A31515"/>
                </a:solidFill>
                <a:latin typeface="Consolas"/>
                <a:ea typeface="Calibri"/>
              </a:rPr>
              <a:t>MasInp</a:t>
            </a:r>
            <a:r>
              <a:rPr lang="en-US" sz="2000" dirty="0">
                <a:solidFill>
                  <a:srgbClr val="A31515"/>
                </a:solidFill>
                <a:latin typeface="Consolas"/>
                <a:ea typeface="Calibri"/>
              </a:rPr>
              <a:t>[%d] = %5d"</a:t>
            </a:r>
            <a:r>
              <a:rPr lang="en-US" sz="2000" dirty="0">
                <a:latin typeface="Consolas"/>
                <a:ea typeface="Calibri"/>
              </a:rPr>
              <a:t>, </a:t>
            </a:r>
            <a:r>
              <a:rPr lang="en-US" sz="2000" dirty="0" err="1">
                <a:solidFill>
                  <a:schemeClr val="tx1"/>
                </a:solidFill>
                <a:latin typeface="Consolas"/>
                <a:ea typeface="Calibri"/>
              </a:rPr>
              <a:t>k,MasInp</a:t>
            </a:r>
            <a:r>
              <a:rPr lang="en-US" sz="2000" dirty="0">
                <a:solidFill>
                  <a:schemeClr val="tx1"/>
                </a:solidFill>
                <a:latin typeface="Consolas"/>
                <a:ea typeface="Calibri"/>
              </a:rPr>
              <a:t>[k</a:t>
            </a:r>
            <a:r>
              <a:rPr lang="en-US" sz="2000" dirty="0" smtClean="0">
                <a:solidFill>
                  <a:schemeClr val="tx1"/>
                </a:solidFill>
                <a:latin typeface="Consolas"/>
                <a:ea typeface="Calibri"/>
              </a:rPr>
              <a:t>]);</a:t>
            </a:r>
            <a:r>
              <a:rPr lang="ru-RU" sz="2000" dirty="0" smtClean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en-US" sz="2000" dirty="0">
                <a:latin typeface="Consolas"/>
                <a:ea typeface="Calibri"/>
              </a:rPr>
              <a:t>	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};</a:t>
            </a:r>
          </a:p>
          <a:p>
            <a:pPr algn="l">
              <a:spcAft>
                <a:spcPts val="0"/>
              </a:spcAft>
            </a:pPr>
            <a:r>
              <a:rPr lang="ru-RU" sz="2000" dirty="0">
                <a:latin typeface="Consolas"/>
                <a:ea typeface="Calibri"/>
              </a:rPr>
              <a:t>  </a:t>
            </a:r>
            <a:r>
              <a:rPr lang="ru-RU" sz="2000" dirty="0" err="1">
                <a:solidFill>
                  <a:schemeClr val="tx1"/>
                </a:solidFill>
                <a:latin typeface="Consolas"/>
                <a:ea typeface="Calibri"/>
              </a:rPr>
              <a:t>printf</a:t>
            </a:r>
            <a:r>
              <a:rPr lang="ru-RU" sz="2000" dirty="0">
                <a:latin typeface="Consolas"/>
                <a:ea typeface="Calibri"/>
              </a:rPr>
              <a:t>(</a:t>
            </a:r>
            <a:r>
              <a:rPr lang="ru-RU" sz="2000" dirty="0">
                <a:solidFill>
                  <a:srgbClr val="A31515"/>
                </a:solidFill>
                <a:latin typeface="Consolas"/>
                <a:ea typeface="Calibri"/>
              </a:rPr>
              <a:t>"\n</a:t>
            </a:r>
            <a:r>
              <a:rPr lang="ru-RU" sz="2000" dirty="0" smtClean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2000" dirty="0" smtClean="0">
                <a:latin typeface="Consolas"/>
                <a:ea typeface="Calibri"/>
              </a:rPr>
              <a:t>); </a:t>
            </a:r>
            <a:r>
              <a:rPr lang="ru-RU" sz="2000" b="1" dirty="0" smtClean="0">
                <a:latin typeface="Consolas"/>
                <a:ea typeface="Calibri"/>
              </a:rPr>
              <a:t>;</a:t>
            </a:r>
            <a:endParaRPr lang="ru-RU" sz="2000" b="1" dirty="0">
              <a:latin typeface="Times New Roman"/>
              <a:ea typeface="Calibri"/>
            </a:endParaRPr>
          </a:p>
          <a:p>
            <a:pPr algn="l"/>
            <a:r>
              <a:rPr lang="ru-RU" sz="2000" b="1" dirty="0">
                <a:solidFill>
                  <a:schemeClr val="tx1"/>
                </a:solidFill>
              </a:rPr>
              <a:t> В результате получим:</a:t>
            </a:r>
          </a:p>
          <a:p>
            <a:pPr algn="l"/>
            <a:r>
              <a:rPr lang="ru-RU" sz="2000" b="1" dirty="0"/>
              <a:t> </a:t>
            </a:r>
            <a:r>
              <a:rPr lang="ru-RU" sz="2000" b="1" dirty="0" smtClean="0"/>
              <a:t> </a:t>
            </a: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Элемент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массива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MasInt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[ = 0 ] = 1</a:t>
            </a:r>
          </a:p>
          <a:p>
            <a:pPr algn="l"/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Элемент массива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MasInt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[ = 1 ] = 2</a:t>
            </a:r>
          </a:p>
          <a:p>
            <a:pPr algn="l"/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Элемент массива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MasInt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[ = 2 ] = 3</a:t>
            </a:r>
          </a:p>
          <a:p>
            <a:pPr algn="l"/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Элемент массива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MasInt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[ = 3 ] = 4</a:t>
            </a:r>
          </a:p>
          <a:p>
            <a:pPr algn="l"/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Элемент массива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MasInt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[ = 4 ] = </a:t>
            </a: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5</a:t>
            </a:r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3008667"/>
              </p:ext>
            </p:extLst>
          </p:nvPr>
        </p:nvGraphicFramePr>
        <p:xfrm>
          <a:off x="4211960" y="1025909"/>
          <a:ext cx="4603750" cy="430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15" name="Visio" r:id="rId3" imgW="4271882" imgH="3669570" progId="Visio.Drawing.11">
                  <p:embed/>
                </p:oleObj>
              </mc:Choice>
              <mc:Fallback>
                <p:oleObj name="Visio" r:id="rId3" imgW="4271882" imgH="366957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11960" y="1025909"/>
                        <a:ext cx="4603750" cy="4302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50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Динамический массив-</a:t>
            </a:r>
            <a:r>
              <a:rPr lang="en-US" sz="3200" dirty="0" smtClean="0"/>
              <a:t>rand</a:t>
            </a:r>
            <a:r>
              <a:rPr lang="ru-RU" sz="3200" dirty="0" smtClean="0"/>
              <a:t>() </a:t>
            </a:r>
            <a:r>
              <a:rPr lang="ru-RU" sz="3200" dirty="0" smtClean="0">
                <a:solidFill>
                  <a:srgbClr val="FF0000"/>
                </a:solidFill>
              </a:rPr>
              <a:t>ДСЧ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139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5496" y="908720"/>
            <a:ext cx="5256584" cy="43924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6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Программа и блок-схема</a:t>
            </a:r>
          </a:p>
          <a:p>
            <a:pPr algn="l"/>
            <a:r>
              <a:rPr lang="en-US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malloc.h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sz="1600" dirty="0">
              <a:solidFill>
                <a:srgbClr val="A31515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#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include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&lt;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stdlib.h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&gt;</a:t>
            </a:r>
            <a:endParaRPr lang="ru-RU" sz="2400" dirty="0">
              <a:latin typeface="Times New Roman"/>
              <a:ea typeface="Calibri"/>
            </a:endParaRPr>
          </a:p>
          <a:p>
            <a:pPr algn="l"/>
            <a:r>
              <a:rPr lang="en-US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Выделение памяти под массив 10 элементов //</a:t>
            </a:r>
            <a:r>
              <a:rPr lang="en-US" sz="1600" dirty="0" err="1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указатель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</a:t>
            </a:r>
            <a:r>
              <a:rPr lang="en-US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en-US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malloc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)*10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sz="16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Цикл заполнения случайными числами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k = 0 ; k &lt; 10 ; k++) {</a:t>
            </a: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[k] =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rand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();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//З</a:t>
            </a:r>
            <a:r>
              <a:rPr lang="en-US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f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носим Число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от 0 до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32767- </a:t>
            </a:r>
            <a:r>
              <a:rPr lang="en-US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RANDMAX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ru-RU" sz="16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 Печать элемента</a:t>
            </a:r>
            <a:endParaRPr lang="ru-RU" sz="16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6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Случайное число № %</a:t>
            </a:r>
            <a:r>
              <a:rPr lang="en-US" sz="16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d.  = %d\n"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endParaRPr lang="ru-RU" sz="16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k,PtrMas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[k] ); };</a:t>
            </a:r>
            <a:endParaRPr lang="ru-RU" sz="1600" b="1" dirty="0" smtClean="0">
              <a:latin typeface="Times New Roman"/>
              <a:ea typeface="Calibri"/>
            </a:endParaRPr>
          </a:p>
          <a:p>
            <a:pPr algn="l"/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free(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en-US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en-US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>ДСЧ</a:t>
            </a:r>
            <a:r>
              <a:rPr lang="en-US" sz="2000" b="1" dirty="0" smtClean="0">
                <a:solidFill>
                  <a:srgbClr val="FF0000"/>
                </a:solidFill>
              </a:rPr>
              <a:t> – </a:t>
            </a:r>
            <a:r>
              <a:rPr lang="ru-RU" sz="2000" b="1" dirty="0" smtClean="0">
                <a:solidFill>
                  <a:srgbClr val="FF0000"/>
                </a:solidFill>
              </a:rPr>
              <a:t>Датчик случайных чисел!!!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(функция </a:t>
            </a:r>
            <a:r>
              <a:rPr lang="en-US" sz="2000" b="1" dirty="0" smtClean="0">
                <a:solidFill>
                  <a:srgbClr val="FF0000"/>
                </a:solidFill>
              </a:rPr>
              <a:t>rand </a:t>
            </a:r>
            <a:r>
              <a:rPr lang="ru-RU" sz="2000" b="1" dirty="0" smtClean="0">
                <a:solidFill>
                  <a:srgbClr val="FF0000"/>
                </a:solidFill>
              </a:rPr>
              <a:t>в библиотеке </a:t>
            </a:r>
            <a:r>
              <a:rPr lang="ru-RU" sz="2000" dirty="0" err="1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stdlib.h</a:t>
            </a:r>
            <a:r>
              <a:rPr lang="ru-RU" sz="2000" b="1" dirty="0" smtClean="0">
                <a:solidFill>
                  <a:srgbClr val="FF0000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7736550"/>
              </p:ext>
            </p:extLst>
          </p:nvPr>
        </p:nvGraphicFramePr>
        <p:xfrm>
          <a:off x="4211960" y="764705"/>
          <a:ext cx="4932040" cy="5400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48" name="Visio" r:id="rId3" imgW="4271882" imgH="3669570" progId="Visio.Drawing.11">
                  <p:embed/>
                </p:oleObj>
              </mc:Choice>
              <mc:Fallback>
                <p:oleObj name="Visio" r:id="rId3" imgW="4271882" imgH="366957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11960" y="764705"/>
                        <a:ext cx="4932040" cy="54005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255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/>
              <a:t>Модель ЭВМ (Структура)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908050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altLang="ru-RU" sz="28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93875" y="2955488"/>
            <a:ext cx="8063911" cy="332398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00" b="1" u="sng" dirty="0">
                <a:latin typeface="+mn-lt"/>
                <a:cs typeface="+mn-cs"/>
              </a:rPr>
              <a:t>Составляющие</a:t>
            </a:r>
            <a:r>
              <a:rPr lang="ru-RU" sz="2100" u="sng" dirty="0">
                <a:latin typeface="+mn-lt"/>
                <a:cs typeface="+mn-cs"/>
              </a:rPr>
              <a:t> ЭВМ Фон Неймана</a:t>
            </a:r>
            <a:r>
              <a:rPr lang="ru-RU" sz="2100" dirty="0">
                <a:latin typeface="+mn-lt"/>
                <a:cs typeface="+mn-cs"/>
              </a:rPr>
              <a:t>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100" b="1" dirty="0">
                <a:solidFill>
                  <a:srgbClr val="FF0000"/>
                </a:solidFill>
                <a:latin typeface="+mn-lt"/>
                <a:cs typeface="+mn-cs"/>
              </a:rPr>
              <a:t>Память</a:t>
            </a:r>
            <a:r>
              <a:rPr lang="ru-RU" sz="2100" b="1" dirty="0">
                <a:latin typeface="+mn-lt"/>
                <a:cs typeface="+mn-cs"/>
              </a:rPr>
              <a:t> – Оперативная память (ОП): используется для хранения команд и данных.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100" b="1" dirty="0">
                <a:solidFill>
                  <a:srgbClr val="FF0000"/>
                </a:solidFill>
                <a:latin typeface="+mn-lt"/>
                <a:cs typeface="+mn-cs"/>
              </a:rPr>
              <a:t>Устройство управления </a:t>
            </a:r>
            <a:r>
              <a:rPr lang="ru-RU" sz="2100" b="1" dirty="0">
                <a:latin typeface="+mn-lt"/>
                <a:cs typeface="+mn-cs"/>
              </a:rPr>
              <a:t>(УУ) выполняет </a:t>
            </a:r>
            <a:r>
              <a:rPr lang="ru-RU" sz="2100" b="1" dirty="0">
                <a:solidFill>
                  <a:srgbClr val="FF0000"/>
                </a:solidFill>
                <a:latin typeface="+mn-lt"/>
                <a:cs typeface="+mn-cs"/>
              </a:rPr>
              <a:t>команды</a:t>
            </a:r>
            <a:r>
              <a:rPr lang="ru-RU" sz="2100" b="1" dirty="0">
                <a:latin typeface="+mn-lt"/>
                <a:cs typeface="+mn-cs"/>
              </a:rPr>
              <a:t>, поступающие из ОП.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100" b="1" dirty="0">
                <a:latin typeface="+mn-lt"/>
                <a:cs typeface="+mn-cs"/>
              </a:rPr>
              <a:t>Арифметико-Логическое устройство(</a:t>
            </a:r>
            <a:r>
              <a:rPr lang="ru-RU" sz="2100" b="1" dirty="0">
                <a:solidFill>
                  <a:srgbClr val="FF0000"/>
                </a:solidFill>
                <a:latin typeface="+mn-lt"/>
                <a:cs typeface="+mn-cs"/>
              </a:rPr>
              <a:t>АЛУ</a:t>
            </a:r>
            <a:r>
              <a:rPr lang="ru-RU" sz="2100" b="1" dirty="0">
                <a:latin typeface="+mn-lt"/>
                <a:cs typeface="+mn-cs"/>
              </a:rPr>
              <a:t>): выполняет </a:t>
            </a:r>
            <a:r>
              <a:rPr lang="ru-RU" sz="2100" b="1" dirty="0">
                <a:solidFill>
                  <a:srgbClr val="FF0000"/>
                </a:solidFill>
                <a:latin typeface="+mn-lt"/>
                <a:cs typeface="+mn-cs"/>
              </a:rPr>
              <a:t>вычисления</a:t>
            </a:r>
            <a:r>
              <a:rPr lang="ru-RU" sz="2100" b="1" dirty="0">
                <a:latin typeface="+mn-lt"/>
                <a:cs typeface="+mn-cs"/>
              </a:rPr>
              <a:t> </a:t>
            </a:r>
            <a:r>
              <a:rPr lang="ru-RU" sz="2100" b="1" dirty="0" smtClean="0">
                <a:latin typeface="+mn-lt"/>
                <a:cs typeface="+mn-cs"/>
              </a:rPr>
              <a:t>и </a:t>
            </a:r>
            <a:r>
              <a:rPr lang="ru-RU" sz="2100" b="1" dirty="0">
                <a:solidFill>
                  <a:srgbClr val="FF0000"/>
                </a:solidFill>
              </a:rPr>
              <a:t>действия</a:t>
            </a:r>
            <a:r>
              <a:rPr lang="ru-RU" sz="2100" b="1" dirty="0" smtClean="0">
                <a:latin typeface="+mn-lt"/>
                <a:cs typeface="+mn-cs"/>
              </a:rPr>
              <a:t> необходимые </a:t>
            </a:r>
            <a:r>
              <a:rPr lang="ru-RU" sz="2100" b="1" dirty="0">
                <a:latin typeface="+mn-lt"/>
                <a:cs typeface="+mn-cs"/>
              </a:rPr>
              <a:t>для команд.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100" b="1" dirty="0">
                <a:latin typeface="+mn-lt"/>
                <a:cs typeface="+mn-cs"/>
              </a:rPr>
              <a:t>Устройства </a:t>
            </a:r>
            <a:r>
              <a:rPr lang="ru-RU" sz="2100" b="1" dirty="0">
                <a:solidFill>
                  <a:srgbClr val="FF0000"/>
                </a:solidFill>
                <a:latin typeface="+mn-lt"/>
                <a:cs typeface="+mn-cs"/>
              </a:rPr>
              <a:t>ввода и вывода </a:t>
            </a:r>
            <a:r>
              <a:rPr lang="ru-RU" sz="2100" b="1" dirty="0">
                <a:latin typeface="+mn-lt"/>
                <a:cs typeface="+mn-cs"/>
              </a:rPr>
              <a:t>данных: Выполняют ввод и вывод данных </a:t>
            </a:r>
            <a:r>
              <a:rPr lang="ru-RU" sz="2100" b="1" dirty="0" smtClean="0">
                <a:latin typeface="+mn-lt"/>
                <a:cs typeface="+mn-cs"/>
              </a:rPr>
              <a:t>извне необходимых </a:t>
            </a:r>
            <a:r>
              <a:rPr lang="ru-RU" sz="2100" b="1" dirty="0">
                <a:latin typeface="+mn-lt"/>
                <a:cs typeface="+mn-cs"/>
              </a:rPr>
              <a:t>для работы программы.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sz="2100" b="1" dirty="0">
                <a:latin typeface="+mn-lt"/>
                <a:cs typeface="+mn-cs"/>
              </a:rPr>
              <a:t>Современный </a:t>
            </a:r>
            <a:r>
              <a:rPr lang="ru-RU" sz="2100" b="1" dirty="0">
                <a:solidFill>
                  <a:srgbClr val="FF0000"/>
                </a:solidFill>
                <a:latin typeface="+mn-lt"/>
                <a:cs typeface="+mn-cs"/>
              </a:rPr>
              <a:t>МП</a:t>
            </a:r>
            <a:r>
              <a:rPr lang="ru-RU" sz="2100" b="1" dirty="0">
                <a:latin typeface="+mn-lt"/>
                <a:cs typeface="+mn-cs"/>
              </a:rPr>
              <a:t> (Микропроцессор), </a:t>
            </a:r>
            <a:r>
              <a:rPr lang="ru-RU" sz="2100" b="1" dirty="0" smtClean="0">
                <a:solidFill>
                  <a:srgbClr val="FF0000"/>
                </a:solidFill>
                <a:latin typeface="+mn-lt"/>
                <a:cs typeface="+mn-cs"/>
              </a:rPr>
              <a:t>МП= </a:t>
            </a:r>
            <a:r>
              <a:rPr lang="ru-RU" sz="2100" b="1" dirty="0">
                <a:solidFill>
                  <a:srgbClr val="FF0000"/>
                </a:solidFill>
                <a:latin typeface="+mn-lt"/>
                <a:cs typeface="+mn-cs"/>
              </a:rPr>
              <a:t>УУ+АЛУ </a:t>
            </a:r>
            <a:endParaRPr lang="ru-RU" sz="2100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pic>
        <p:nvPicPr>
          <p:cNvPr id="6" name="Picture 2" descr="250px-Архитектура_фон_Нейма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185" y="764704"/>
            <a:ext cx="5256213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82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44624"/>
            <a:ext cx="5832648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Примеры и задания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08504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Описания массивов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(</a:t>
            </a:r>
            <a:r>
              <a:rPr lang="ru-RU" altLang="ru-RU" sz="1800" b="1" dirty="0" smtClean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).1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Ввод массива (</a:t>
            </a:r>
            <a:r>
              <a:rPr lang="ru-RU" altLang="ru-RU" sz="18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).2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Печать массива столбиком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).2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Сумма элементов массива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).3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Максимум/минимум в массиве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).4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Суммы положительных и отрицательных элементов массива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).5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Указатель на массив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).6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Вычисление суммы ряда и запоминание в массивах во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X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Z.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).7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Сортировка инициализированного массива по возрастанию/убыванию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).8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Динамический массив  Заполнение случайными числами – 10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altLang="ru-RU" sz="1800" b="1" baseline="-25000" dirty="0" smtClean="0">
                <a:solidFill>
                  <a:srgbClr val="FF0000"/>
                </a:solidFill>
              </a:rPr>
              <a:t>1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,</a:t>
            </a:r>
            <a:r>
              <a:rPr lang="ru-RU" altLang="ru-RU" sz="1800" b="1" dirty="0" smtClean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altLang="ru-RU" sz="1800" b="1" baseline="-25000" dirty="0" smtClean="0">
                <a:solidFill>
                  <a:srgbClr val="FF0000"/>
                </a:solidFill>
                <a:hlinkClick r:id="rId14" action="ppaction://hlinksldjump"/>
              </a:rPr>
              <a:t>2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800" b="1" dirty="0" smtClean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).9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2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Д.Т. Ввод вывод двумерного массива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accent6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Д.Т. Максимум в массиве в двумерном массиве (</a:t>
            </a:r>
            <a:r>
              <a:rPr lang="ru-RU" altLang="ru-RU" sz="1800" b="1" dirty="0">
                <a:solidFill>
                  <a:schemeClr val="accent6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Д.Т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. Программная инициализация двумерного массива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Д.Т. Печать в виде матрицы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Д.Т. Массив максимумов в  матрице по строкам/столбцам.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accent6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Д.Т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. Умножение матриц С = А*В (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n*m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и их печать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.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accent6"/>
                </a:solidFill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75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-2232"/>
            <a:ext cx="669674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Поиск минимума в массиве 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141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56791" y="692696"/>
            <a:ext cx="4991273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Tahoma"/>
                <a:ea typeface="Calibri"/>
              </a:rPr>
              <a:t>// Начальные условия цикла поиска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Tahoma"/>
                <a:ea typeface="Calibri"/>
              </a:rPr>
              <a:t>минимума</a:t>
            </a: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600" dirty="0" smtClean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en-US" sz="1600" dirty="0" err="1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Calibri"/>
              </a:rPr>
              <a:t>MasInt</a:t>
            </a:r>
            <a:r>
              <a:rPr lang="en-US" sz="16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Calibri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Tahoma"/>
                <a:ea typeface="Times New Roman"/>
              </a:rPr>
              <a:t>[] 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Times New Roman"/>
              </a:rPr>
              <a:t>= {1,22,3</a:t>
            </a:r>
            <a:r>
              <a:rPr lang="en-US" sz="1600" b="1" dirty="0">
                <a:solidFill>
                  <a:srgbClr val="FF0000"/>
                </a:solidFill>
                <a:latin typeface="Tahoma"/>
                <a:ea typeface="Times New Roman"/>
              </a:rPr>
              <a:t>,-4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Times New Roman"/>
              </a:rPr>
              <a:t>,5,4,0};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600" dirty="0" smtClean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Consolas"/>
                <a:ea typeface="Calibri"/>
              </a:rPr>
              <a:t>NumMin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 = 0;</a:t>
            </a:r>
            <a:endParaRPr lang="ru-RU" sz="24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600" dirty="0" smtClean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Min = </a:t>
            </a:r>
            <a:r>
              <a:rPr lang="en-US" sz="1600" dirty="0" err="1">
                <a:solidFill>
                  <a:schemeClr val="tx1"/>
                </a:solidFill>
                <a:latin typeface="Consolas"/>
                <a:ea typeface="Calibri"/>
              </a:rPr>
              <a:t>MasInt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[0];</a:t>
            </a:r>
            <a:endParaRPr lang="ru-RU" sz="24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 err="1" smtClean="0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600" dirty="0" smtClean="0"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RazmMin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=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(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MasInt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)/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for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= 1;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&lt;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RazmMin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++)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if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( Min &gt;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MasInt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])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{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Min 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MasInt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];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NumMin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; };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Tahoma"/>
                <a:ea typeface="Calibri"/>
              </a:rPr>
              <a:t>// вывод результата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"\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nВ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 массиве 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Min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= %d его номер N = %d 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,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Min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,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NumMin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);</a:t>
            </a:r>
            <a:endParaRPr lang="ru-RU" sz="2400" dirty="0">
              <a:highlight>
                <a:srgbClr val="FFFFFF"/>
              </a:highlight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</a:pPr>
            <a:r>
              <a:rPr lang="en-US" sz="16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int</a:t>
            </a:r>
            <a:r>
              <a:rPr lang="ru-RU" sz="1600" dirty="0" smtClean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Consolas"/>
                <a:ea typeface="Calibri"/>
              </a:rPr>
              <a:t>* </a:t>
            </a:r>
            <a:r>
              <a:rPr lang="en-US" sz="1600" b="1" dirty="0" err="1">
                <a:solidFill>
                  <a:srgbClr val="FF0000"/>
                </a:solidFill>
                <a:latin typeface="Consolas"/>
                <a:ea typeface="Calibri"/>
              </a:rPr>
              <a:t>pMin</a:t>
            </a:r>
            <a:r>
              <a:rPr lang="ru-RU" sz="1600" dirty="0" smtClean="0">
                <a:solidFill>
                  <a:schemeClr val="tx1"/>
                </a:solidFill>
                <a:latin typeface="Consolas"/>
                <a:ea typeface="Calibri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Tahoma"/>
                <a:ea typeface="Calibri"/>
              </a:rPr>
              <a:t>// Указатель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Tahoma"/>
                <a:ea typeface="Calibri"/>
              </a:rPr>
              <a:t>на </a:t>
            </a:r>
            <a:r>
              <a:rPr lang="en-US" sz="1600" dirty="0" err="1" smtClean="0">
                <a:solidFill>
                  <a:srgbClr val="008000"/>
                </a:solidFill>
                <a:highlight>
                  <a:srgbClr val="FFFFFF"/>
                </a:highlight>
                <a:latin typeface="Tahoma"/>
                <a:ea typeface="Calibri"/>
              </a:rPr>
              <a:t>int</a:t>
            </a:r>
            <a:endParaRPr lang="ru-RU" sz="1600" dirty="0" smtClean="0">
              <a:solidFill>
                <a:schemeClr val="tx1"/>
              </a:solidFill>
              <a:latin typeface="Consolas"/>
              <a:ea typeface="Calibri"/>
            </a:endParaRPr>
          </a:p>
          <a:p>
            <a:pPr algn="l">
              <a:lnSpc>
                <a:spcPct val="115000"/>
              </a:lnSpc>
            </a:pPr>
            <a:r>
              <a:rPr lang="en-US" sz="1600" dirty="0" err="1" smtClean="0">
                <a:solidFill>
                  <a:schemeClr val="tx1"/>
                </a:solidFill>
                <a:latin typeface="Consolas"/>
                <a:ea typeface="Calibri"/>
              </a:rPr>
              <a:t>pMin</a:t>
            </a:r>
            <a:r>
              <a:rPr lang="en-US" sz="1600" dirty="0" smtClean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= &amp;</a:t>
            </a:r>
            <a:r>
              <a:rPr lang="en-US" sz="1600" dirty="0" err="1">
                <a:solidFill>
                  <a:schemeClr val="tx1"/>
                </a:solidFill>
                <a:latin typeface="Consolas"/>
                <a:ea typeface="Calibri"/>
              </a:rPr>
              <a:t>MasInt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chemeClr val="tx1"/>
                </a:solidFill>
                <a:latin typeface="Consolas"/>
                <a:ea typeface="Calibri"/>
              </a:rPr>
              <a:t>NumMin</a:t>
            </a:r>
            <a:r>
              <a:rPr lang="en-US" sz="1600" dirty="0" smtClean="0">
                <a:solidFill>
                  <a:schemeClr val="tx1"/>
                </a:solidFill>
                <a:latin typeface="Consolas"/>
                <a:ea typeface="Calibri"/>
              </a:rPr>
              <a:t>];</a:t>
            </a:r>
            <a:r>
              <a:rPr lang="en-US" sz="1600" dirty="0" err="1" smtClean="0">
                <a:solidFill>
                  <a:schemeClr val="tx1"/>
                </a:solidFill>
                <a:latin typeface="Consolas"/>
                <a:ea typeface="Calibri"/>
              </a:rPr>
              <a:t>printf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A31515"/>
                </a:solidFill>
                <a:latin typeface="Consolas"/>
                <a:ea typeface="Calibri"/>
              </a:rPr>
              <a:t>"\</a:t>
            </a:r>
            <a:r>
              <a:rPr lang="ru-RU" sz="1600" dirty="0">
                <a:solidFill>
                  <a:srgbClr val="A31515"/>
                </a:solidFill>
                <a:latin typeface="Consolas"/>
                <a:ea typeface="Calibri"/>
              </a:rPr>
              <a:t>Печать </a:t>
            </a:r>
            <a:r>
              <a:rPr lang="en-US" sz="1600" dirty="0">
                <a:solidFill>
                  <a:srgbClr val="A31515"/>
                </a:solidFill>
                <a:latin typeface="Consolas"/>
                <a:ea typeface="Calibri"/>
              </a:rPr>
              <a:t>c </a:t>
            </a:r>
            <a:r>
              <a:rPr lang="ru-RU" sz="1600" dirty="0">
                <a:solidFill>
                  <a:srgbClr val="A31515"/>
                </a:solidFill>
                <a:latin typeface="Consolas"/>
                <a:ea typeface="Calibri"/>
              </a:rPr>
              <a:t>указателем</a:t>
            </a:r>
            <a:r>
              <a:rPr lang="en-US" sz="1600" dirty="0">
                <a:solidFill>
                  <a:srgbClr val="A31515"/>
                </a:solidFill>
                <a:latin typeface="Consolas"/>
                <a:ea typeface="Calibri"/>
              </a:rPr>
              <a:t>  = %d \n"</a:t>
            </a:r>
            <a:r>
              <a:rPr lang="en-US" sz="1600" dirty="0">
                <a:latin typeface="Consolas"/>
                <a:ea typeface="Calibri"/>
              </a:rPr>
              <a:t>, 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*</a:t>
            </a:r>
            <a:r>
              <a:rPr lang="en-US" sz="1600" b="1" dirty="0" err="1">
                <a:solidFill>
                  <a:srgbClr val="FF0000"/>
                </a:solidFill>
                <a:latin typeface="Consolas"/>
                <a:ea typeface="Calibri"/>
              </a:rPr>
              <a:t>pMin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);</a:t>
            </a:r>
            <a:endParaRPr lang="ru-RU" sz="24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altLang="ru-RU" sz="1600" b="1" dirty="0" smtClean="0">
                <a:solidFill>
                  <a:schemeClr val="tx1"/>
                </a:solidFill>
              </a:rPr>
              <a:t>Получим в </a:t>
            </a:r>
            <a:r>
              <a:rPr lang="ru-RU" altLang="ru-RU" sz="1600" b="1" u="sng" dirty="0" smtClean="0">
                <a:solidFill>
                  <a:schemeClr val="tx1"/>
                </a:solidFill>
              </a:rPr>
              <a:t>результате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:</a:t>
            </a: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Consolas"/>
                <a:ea typeface="Calibri"/>
              </a:rPr>
              <a:t>В 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массиве </a:t>
            </a:r>
            <a:r>
              <a:rPr lang="ru-RU" sz="1600" b="1" dirty="0" err="1">
                <a:solidFill>
                  <a:srgbClr val="002060"/>
                </a:solidFill>
                <a:latin typeface="Consolas"/>
                <a:ea typeface="Calibri"/>
              </a:rPr>
              <a:t>Min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= </a:t>
            </a:r>
            <a:r>
              <a:rPr lang="ru-RU" sz="1600" b="1" dirty="0">
                <a:solidFill>
                  <a:srgbClr val="FF0000"/>
                </a:solidFill>
                <a:latin typeface="Tahoma"/>
                <a:ea typeface="Times New Roman"/>
              </a:rPr>
              <a:t>-4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 его номер N = </a:t>
            </a:r>
            <a:r>
              <a:rPr lang="ru-RU" sz="1600" b="1" dirty="0" smtClean="0">
                <a:solidFill>
                  <a:srgbClr val="002060"/>
                </a:solidFill>
                <a:latin typeface="Consolas"/>
                <a:ea typeface="Calibri"/>
              </a:rPr>
              <a:t>3</a:t>
            </a:r>
            <a:endParaRPr lang="ru-RU" sz="2400" dirty="0">
              <a:latin typeface="Times New Roman"/>
              <a:ea typeface="Calibri"/>
            </a:endParaRPr>
          </a:p>
          <a:p>
            <a:pPr algn="l"/>
            <a:r>
              <a:rPr lang="ru-RU" altLang="ru-RU" sz="1600" b="1" dirty="0">
                <a:solidFill>
                  <a:srgbClr val="002060"/>
                </a:solidFill>
                <a:latin typeface="Consolas"/>
                <a:ea typeface="Calibri"/>
              </a:rPr>
              <a:t>Печать </a:t>
            </a:r>
            <a:r>
              <a:rPr lang="en-US" altLang="ru-RU" sz="1600" b="1" dirty="0">
                <a:solidFill>
                  <a:srgbClr val="002060"/>
                </a:solidFill>
                <a:latin typeface="Consolas"/>
                <a:ea typeface="Calibri"/>
              </a:rPr>
              <a:t>c </a:t>
            </a:r>
            <a:r>
              <a:rPr lang="ru-RU" altLang="ru-RU" sz="1600" b="1" dirty="0">
                <a:solidFill>
                  <a:srgbClr val="002060"/>
                </a:solidFill>
                <a:latin typeface="Consolas"/>
                <a:ea typeface="Calibri"/>
              </a:rPr>
              <a:t>указателем  = </a:t>
            </a:r>
            <a:r>
              <a:rPr lang="ru-RU" altLang="ru-RU" sz="1600" b="1" dirty="0">
                <a:solidFill>
                  <a:srgbClr val="FF0000"/>
                </a:solidFill>
                <a:latin typeface="Tahoma"/>
                <a:ea typeface="Times New Roman"/>
              </a:rPr>
              <a:t>-4</a:t>
            </a:r>
          </a:p>
          <a:p>
            <a:pPr algn="l"/>
            <a:endParaRPr lang="ru-RU" altLang="ru-RU" sz="16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600" b="1" dirty="0" smtClean="0">
              <a:solidFill>
                <a:schemeClr val="tx1"/>
              </a:solidFill>
            </a:endParaRPr>
          </a:p>
          <a:p>
            <a:endParaRPr lang="ru-RU" altLang="ru-RU" sz="16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9608908"/>
              </p:ext>
            </p:extLst>
          </p:nvPr>
        </p:nvGraphicFramePr>
        <p:xfrm>
          <a:off x="4572000" y="908720"/>
          <a:ext cx="4464496" cy="5256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80" name="Visio" r:id="rId3" imgW="4676812" imgH="4092660" progId="Visio.Drawing.11">
                  <p:embed/>
                </p:oleObj>
              </mc:Choice>
              <mc:Fallback>
                <p:oleObj name="Visio" r:id="rId3" imgW="4676812" imgH="4092660" progId="Visio.Drawing.11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908720"/>
                        <a:ext cx="4464496" cy="52565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981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8819" y="0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Частичные суммы в массиве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142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79389" y="764704"/>
            <a:ext cx="5112691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Calibri"/>
              </a:rPr>
              <a:t>Программа фрагменте: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double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MasD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[] = {3.0 , -5.1, 1.0 , -7.2}; 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double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SumPlus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= 0.0;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double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SumNeg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= 0.0;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800" dirty="0" smtClean="0"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Razm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=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(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MasD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)/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(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double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for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=0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&lt;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Razm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++)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{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	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if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(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MasD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] &gt; 0.0)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SumPlus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+=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MasD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];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Tahoma"/>
                <a:ea typeface="Calibri"/>
              </a:rPr>
              <a:t>else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SumNeg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+=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MasD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i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];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};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Tahoma"/>
                <a:ea typeface="Calibri"/>
              </a:rPr>
              <a:t>Вывод результата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"\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n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Сумма положительных = %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lf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 \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n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SumPlus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"Сумма отрицательных = %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lf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 \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n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Tahoma"/>
                <a:ea typeface="Calibri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SumNeg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Tahoma"/>
                <a:ea typeface="Calibri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sz="1800" b="1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Calibri"/>
              </a:rPr>
              <a:t>В результате получим: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Сумма положительных = 4.000000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Сумма отрицательных = -12.300000</a:t>
            </a:r>
            <a:endParaRPr lang="ru-RU" sz="2800" dirty="0">
              <a:latin typeface="Times New Roman"/>
              <a:ea typeface="Calibri"/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1155177"/>
              </p:ext>
            </p:extLst>
          </p:nvPr>
        </p:nvGraphicFramePr>
        <p:xfrm>
          <a:off x="5148064" y="908720"/>
          <a:ext cx="3814638" cy="439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56" name="Visio" r:id="rId3" imgW="4676812" imgH="4092660" progId="Visio.Drawing.11">
                  <p:embed/>
                </p:oleObj>
              </mc:Choice>
              <mc:Fallback>
                <p:oleObj name="Visio" r:id="rId3" imgW="4676812" imgH="4092660" progId="Visio.Drawing.11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908720"/>
                        <a:ext cx="3814638" cy="439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18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5314"/>
            <a:ext cx="6480720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Сортировка массива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143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79388" y="620688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ru-RU" sz="1700" dirty="0"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[]= {3,5,11,0,2</a:t>
            </a:r>
            <a:r>
              <a:rPr lang="en-US" sz="1700" dirty="0" smtClean="0">
                <a:solidFill>
                  <a:schemeClr val="tx1"/>
                </a:solidFill>
                <a:latin typeface="Consolas"/>
                <a:ea typeface="Calibri"/>
              </a:rPr>
              <a:t>};</a:t>
            </a:r>
            <a:r>
              <a:rPr lang="ru-RU" sz="1700" dirty="0" smtClean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en-US" sz="1800" dirty="0" smtClean="0">
                <a:solidFill>
                  <a:srgbClr val="008000"/>
                </a:solidFill>
                <a:latin typeface="Consolas"/>
                <a:ea typeface="Calibri"/>
              </a:rPr>
              <a:t>//</a:t>
            </a:r>
            <a:r>
              <a:rPr lang="ru-RU" sz="1800" dirty="0" smtClean="0">
                <a:solidFill>
                  <a:srgbClr val="008000"/>
                </a:solidFill>
                <a:latin typeface="Consolas"/>
                <a:ea typeface="Calibri"/>
              </a:rPr>
              <a:t> Блок-схема (</a:t>
            </a:r>
            <a:r>
              <a:rPr lang="ru-RU" sz="1800" dirty="0" smtClean="0">
                <a:solidFill>
                  <a:srgbClr val="008000"/>
                </a:solidFill>
                <a:latin typeface="Consolas"/>
                <a:ea typeface="Calibri"/>
                <a:hlinkClick r:id="rId2" action="ppaction://hlinksldjump"/>
              </a:rPr>
              <a:t>СМ</a:t>
            </a:r>
            <a:r>
              <a:rPr lang="ru-RU" sz="1800" dirty="0" smtClean="0">
                <a:solidFill>
                  <a:srgbClr val="008000"/>
                </a:solidFill>
                <a:latin typeface="Consolas"/>
                <a:ea typeface="Calibri"/>
              </a:rPr>
              <a:t>). Алгоритм(</a:t>
            </a:r>
            <a:r>
              <a:rPr lang="ru-RU" sz="1800" dirty="0" smtClean="0">
                <a:solidFill>
                  <a:srgbClr val="008000"/>
                </a:solidFill>
                <a:latin typeface="Consolas"/>
                <a:ea typeface="Calibri"/>
                <a:hlinkClick r:id="rId3" action="ppaction://hlinksldjump"/>
              </a:rPr>
              <a:t>СМ</a:t>
            </a:r>
            <a:r>
              <a:rPr lang="ru-RU" sz="1800" dirty="0" smtClean="0">
                <a:solidFill>
                  <a:srgbClr val="008000"/>
                </a:solidFill>
                <a:latin typeface="Consolas"/>
                <a:ea typeface="Calibri"/>
              </a:rPr>
              <a:t>)</a:t>
            </a:r>
            <a:endParaRPr lang="ru-RU" sz="1800" dirty="0" smtClean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 err="1" smtClean="0">
                <a:latin typeface="Consolas"/>
                <a:ea typeface="Calibri"/>
              </a:rPr>
              <a:t>printf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700" dirty="0">
                <a:solidFill>
                  <a:srgbClr val="A31515"/>
                </a:solidFill>
                <a:latin typeface="Consolas"/>
                <a:ea typeface="Calibri"/>
              </a:rPr>
              <a:t>Массив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rgbClr val="A31515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</a:t>
            </a:r>
            <a:r>
              <a:rPr lang="ru-RU" sz="1700" dirty="0">
                <a:solidFill>
                  <a:srgbClr val="A31515"/>
                </a:solidFill>
                <a:latin typeface="Consolas"/>
                <a:ea typeface="Calibri"/>
              </a:rPr>
              <a:t>до сортировки размером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%d: \n"</a:t>
            </a:r>
            <a:r>
              <a:rPr lang="en-US" sz="1700" dirty="0">
                <a:latin typeface="Consolas"/>
                <a:ea typeface="Calibri"/>
              </a:rPr>
              <a:t>, </a:t>
            </a:r>
            <a:r>
              <a:rPr lang="ru-RU" sz="1700" dirty="0" smtClean="0">
                <a:latin typeface="Consolas"/>
                <a:ea typeface="Calibri"/>
              </a:rPr>
              <a:t>     </a:t>
            </a:r>
            <a:r>
              <a:rPr lang="en-US" sz="1700" dirty="0" err="1" smtClean="0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700" dirty="0" smtClean="0">
                <a:latin typeface="Consolas"/>
                <a:ea typeface="Calibri"/>
              </a:rPr>
              <a:t>(</a:t>
            </a:r>
            <a:r>
              <a:rPr lang="en-US" sz="1700" dirty="0" err="1" smtClean="0">
                <a:latin typeface="Consolas"/>
                <a:ea typeface="Calibri"/>
              </a:rPr>
              <a:t>MasSort</a:t>
            </a:r>
            <a:r>
              <a:rPr lang="en-US" sz="1700" dirty="0">
                <a:latin typeface="Consolas"/>
                <a:ea typeface="Calibri"/>
              </a:rPr>
              <a:t>)/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));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  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RazmSort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 =	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latin typeface="Consolas"/>
                <a:ea typeface="Calibri"/>
              </a:rPr>
              <a:t>)/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);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  </a:t>
            </a:r>
            <a:r>
              <a:rPr lang="en-US" sz="1700" dirty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1700" dirty="0">
                <a:latin typeface="Consolas"/>
                <a:ea typeface="Calibri"/>
              </a:rPr>
              <a:t> 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 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k = 0 ; k &lt; 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latin typeface="Consolas"/>
                <a:ea typeface="Calibri"/>
              </a:rPr>
              <a:t>)/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)) 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; k++ ) {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 err="1" smtClean="0">
                <a:latin typeface="Consolas"/>
                <a:ea typeface="Calibri"/>
              </a:rPr>
              <a:t>printf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"\n</a:t>
            </a:r>
            <a:r>
              <a:rPr lang="ru-RU" sz="1700" dirty="0">
                <a:solidFill>
                  <a:srgbClr val="A31515"/>
                </a:solidFill>
                <a:latin typeface="Consolas"/>
                <a:ea typeface="Calibri"/>
              </a:rPr>
              <a:t>Элемент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rgbClr val="A31515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[%d] = %5d"</a:t>
            </a:r>
            <a:r>
              <a:rPr lang="en-US" sz="1700" dirty="0">
                <a:latin typeface="Consolas"/>
                <a:ea typeface="Calibri"/>
              </a:rPr>
              <a:t>,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k,MasSort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[k]);   	};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  </a:t>
            </a:r>
            <a:r>
              <a:rPr lang="en-US" sz="1700" dirty="0" err="1">
                <a:latin typeface="Consolas"/>
                <a:ea typeface="Calibri"/>
              </a:rPr>
              <a:t>printf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"\n"</a:t>
            </a:r>
            <a:r>
              <a:rPr lang="en-US" sz="1700" dirty="0">
                <a:latin typeface="Consolas"/>
                <a:ea typeface="Calibri"/>
              </a:rPr>
              <a:t>);		 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ru-RU" sz="1700" dirty="0" smtClean="0">
                <a:solidFill>
                  <a:srgbClr val="008000"/>
                </a:solidFill>
                <a:latin typeface="Consolas"/>
                <a:ea typeface="Calibri"/>
              </a:rPr>
              <a:t>Сортировка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  </a:t>
            </a:r>
            <a:r>
              <a:rPr lang="en-US" sz="1700" dirty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1700" dirty="0">
                <a:latin typeface="Consolas"/>
                <a:ea typeface="Calibri"/>
              </a:rPr>
              <a:t> 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 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k =0; k&lt; 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RazmSort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- 1)  ;k++ ) {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  </a:t>
            </a:r>
            <a:r>
              <a:rPr lang="en-US" sz="1700" dirty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1700" dirty="0">
                <a:latin typeface="Consolas"/>
                <a:ea typeface="Calibri"/>
              </a:rPr>
              <a:t> 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i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 =0; 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i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&lt; 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RazmSort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- 1)  ;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i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++ ){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  	</a:t>
            </a:r>
            <a:r>
              <a:rPr lang="en-US" sz="1700" dirty="0">
                <a:solidFill>
                  <a:srgbClr val="0000FF"/>
                </a:solidFill>
                <a:latin typeface="Consolas"/>
                <a:ea typeface="Calibri"/>
              </a:rPr>
              <a:t>if</a:t>
            </a:r>
            <a:r>
              <a:rPr lang="en-US" sz="1700" dirty="0">
                <a:latin typeface="Consolas"/>
                <a:ea typeface="Calibri"/>
              </a:rPr>
              <a:t> 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[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i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] 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&lt;=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[i+1])</a:t>
            </a:r>
            <a:r>
              <a:rPr lang="en-US" sz="1700" dirty="0">
                <a:latin typeface="Consolas"/>
                <a:ea typeface="Calibri"/>
              </a:rPr>
              <a:t>	  </a:t>
            </a:r>
            <a:r>
              <a:rPr lang="en-US" sz="17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ru-RU" sz="1700" dirty="0">
                <a:solidFill>
                  <a:srgbClr val="008000"/>
                </a:solidFill>
                <a:latin typeface="Consolas"/>
                <a:ea typeface="Calibri"/>
              </a:rPr>
              <a:t>Убывание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	{</a:t>
            </a:r>
            <a:r>
              <a:rPr lang="en-US" sz="17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en-US" sz="1700" dirty="0" smtClean="0">
                <a:solidFill>
                  <a:srgbClr val="008000"/>
                </a:solidFill>
                <a:latin typeface="Consolas"/>
                <a:ea typeface="Calibri"/>
              </a:rPr>
              <a:t>Swap</a:t>
            </a:r>
            <a:r>
              <a:rPr lang="en-US" sz="1700" dirty="0">
                <a:latin typeface="Consolas"/>
                <a:ea typeface="Calibri"/>
              </a:rPr>
              <a:t>	 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 Temp;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	 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Temp =	</a:t>
            </a:r>
            <a:r>
              <a:rPr lang="en-US" sz="1700" b="1" dirty="0" err="1">
                <a:solidFill>
                  <a:srgbClr val="FF0000"/>
                </a:solidFill>
                <a:latin typeface="Consolas"/>
                <a:ea typeface="Calibri"/>
              </a:rPr>
              <a:t>MasSort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[</a:t>
            </a:r>
            <a:r>
              <a:rPr lang="en-US" sz="1700" b="1" dirty="0" err="1">
                <a:solidFill>
                  <a:srgbClr val="FF0000"/>
                </a:solidFill>
                <a:latin typeface="Consolas"/>
                <a:ea typeface="Calibri"/>
              </a:rPr>
              <a:t>i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];	</a:t>
            </a:r>
            <a:endParaRPr lang="ru-RU" sz="1700" b="1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	 </a:t>
            </a:r>
            <a:r>
              <a:rPr lang="en-US" sz="1700" b="1" dirty="0" err="1">
                <a:solidFill>
                  <a:srgbClr val="FF0000"/>
                </a:solidFill>
                <a:latin typeface="Consolas"/>
                <a:ea typeface="Calibri"/>
              </a:rPr>
              <a:t>MasSort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[</a:t>
            </a:r>
            <a:r>
              <a:rPr lang="en-US" sz="1700" b="1" dirty="0" err="1">
                <a:solidFill>
                  <a:srgbClr val="FF0000"/>
                </a:solidFill>
                <a:latin typeface="Consolas"/>
                <a:ea typeface="Calibri"/>
              </a:rPr>
              <a:t>i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] = </a:t>
            </a:r>
            <a:r>
              <a:rPr lang="en-US" sz="1700" b="1" dirty="0" err="1">
                <a:solidFill>
                  <a:srgbClr val="FF0000"/>
                </a:solidFill>
                <a:latin typeface="Consolas"/>
                <a:ea typeface="Calibri"/>
              </a:rPr>
              <a:t>MasSort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[i+1];	</a:t>
            </a:r>
            <a:endParaRPr lang="ru-RU" sz="1700" b="1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	 </a:t>
            </a:r>
            <a:r>
              <a:rPr lang="en-US" sz="1700" b="1" dirty="0" err="1">
                <a:solidFill>
                  <a:srgbClr val="FF0000"/>
                </a:solidFill>
                <a:latin typeface="Consolas"/>
                <a:ea typeface="Calibri"/>
              </a:rPr>
              <a:t>MasSort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[i+1] = Temp; 	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} ;	 };	   };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 err="1" smtClean="0">
                <a:latin typeface="Consolas"/>
                <a:ea typeface="Calibri"/>
              </a:rPr>
              <a:t>printf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700" dirty="0">
                <a:solidFill>
                  <a:srgbClr val="A31515"/>
                </a:solidFill>
                <a:latin typeface="Consolas"/>
                <a:ea typeface="Calibri"/>
              </a:rPr>
              <a:t>Массив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rgbClr val="A31515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</a:t>
            </a:r>
            <a:r>
              <a:rPr lang="ru-RU" sz="1700" dirty="0">
                <a:solidFill>
                  <a:srgbClr val="A31515"/>
                </a:solidFill>
                <a:latin typeface="Consolas"/>
                <a:ea typeface="Calibri"/>
              </a:rPr>
              <a:t>после сортировки размером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%d: \n"</a:t>
            </a:r>
            <a:r>
              <a:rPr lang="en-US" sz="1700" dirty="0">
                <a:latin typeface="Consolas"/>
                <a:ea typeface="Calibri"/>
              </a:rPr>
              <a:t>, </a:t>
            </a:r>
            <a:r>
              <a:rPr lang="en-US" sz="1700" dirty="0" smtClean="0">
                <a:solidFill>
                  <a:srgbClr val="008000"/>
                </a:solidFill>
                <a:latin typeface="Consolas"/>
                <a:ea typeface="Calibri"/>
              </a:rPr>
              <a:t>//</a:t>
            </a:r>
            <a:r>
              <a:rPr lang="ru-RU" sz="1700" dirty="0" smtClean="0">
                <a:solidFill>
                  <a:srgbClr val="008000"/>
                </a:solidFill>
                <a:latin typeface="Consolas"/>
                <a:ea typeface="Calibri"/>
              </a:rPr>
              <a:t> Печать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 err="1" smtClean="0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700" dirty="0" smtClean="0">
                <a:latin typeface="Consolas"/>
                <a:ea typeface="Calibri"/>
              </a:rPr>
              <a:t>(</a:t>
            </a:r>
            <a:r>
              <a:rPr lang="en-US" sz="1700" dirty="0" err="1" smtClean="0">
                <a:latin typeface="Consolas"/>
                <a:ea typeface="Calibri"/>
              </a:rPr>
              <a:t>MasSort</a:t>
            </a:r>
            <a:r>
              <a:rPr lang="en-US" sz="1700" dirty="0">
                <a:latin typeface="Consolas"/>
                <a:ea typeface="Calibri"/>
              </a:rPr>
              <a:t>)/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));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 smtClean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1700" dirty="0" smtClean="0">
                <a:latin typeface="Consolas"/>
                <a:ea typeface="Calibri"/>
              </a:rPr>
              <a:t> 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 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k = 0 ; k &lt; 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latin typeface="Consolas"/>
                <a:ea typeface="Calibri"/>
              </a:rPr>
              <a:t>)/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)) 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; k++ ) {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	</a:t>
            </a:r>
            <a:r>
              <a:rPr lang="en-US" sz="1700" dirty="0" err="1">
                <a:latin typeface="Consolas"/>
                <a:ea typeface="Calibri"/>
              </a:rPr>
              <a:t>printf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"\n</a:t>
            </a:r>
            <a:r>
              <a:rPr lang="ru-RU" sz="1700" dirty="0">
                <a:solidFill>
                  <a:srgbClr val="A31515"/>
                </a:solidFill>
                <a:latin typeface="Consolas"/>
                <a:ea typeface="Calibri"/>
              </a:rPr>
              <a:t>Элемент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rgbClr val="A31515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[%d] = %5d"</a:t>
            </a:r>
            <a:r>
              <a:rPr lang="en-US" sz="1700" dirty="0">
                <a:latin typeface="Consolas"/>
                <a:ea typeface="Calibri"/>
              </a:rPr>
              <a:t>, 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k,MasSort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[k]);   	};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457200" indent="-457200" algn="l">
              <a:spcBef>
                <a:spcPts val="0"/>
              </a:spcBef>
              <a:buFont typeface="+mj-lt"/>
              <a:buAutoNum type="arabicPeriod"/>
            </a:pPr>
            <a:endParaRPr lang="ru-RU" altLang="ru-RU" sz="17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17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17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ru-RU" altLang="ru-RU" sz="17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32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Сортировка. Блок-схема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144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79388" y="692696"/>
            <a:ext cx="8675687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Программа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>
                <a:solidFill>
                  <a:schemeClr val="tx1"/>
                </a:solidFill>
              </a:rPr>
              <a:t>Алгоритм(</a:t>
            </a:r>
            <a:r>
              <a:rPr lang="ru-RU" sz="18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3522942"/>
              </p:ext>
            </p:extLst>
          </p:nvPr>
        </p:nvGraphicFramePr>
        <p:xfrm>
          <a:off x="2195736" y="1196752"/>
          <a:ext cx="5760640" cy="529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25" name="Visio" r:id="rId5" imgW="4676812" imgH="4092660" progId="Visio.Drawing.11">
                  <p:embed/>
                </p:oleObj>
              </mc:Choice>
              <mc:Fallback>
                <p:oleObj name="Visio" r:id="rId5" imgW="4676812" imgH="4092660" progId="Visio.Drawing.11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1196752"/>
                        <a:ext cx="5760640" cy="5292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176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3394" y="76101"/>
            <a:ext cx="6867673" cy="648072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№3 Сортировка. Убывание. Алгоритм.</a:t>
            </a:r>
            <a:endParaRPr lang="ru-RU" sz="2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145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79388" y="692696"/>
            <a:ext cx="8675687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Программа сортировки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 Блок-схема (</a:t>
            </a:r>
            <a:r>
              <a:rPr lang="ru-RU" altLang="ru-RU" sz="18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 Сравнение попарно и замена. </a:t>
            </a: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497185"/>
              </p:ext>
            </p:extLst>
          </p:nvPr>
        </p:nvGraphicFramePr>
        <p:xfrm>
          <a:off x="2915814" y="1844824"/>
          <a:ext cx="160141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708"/>
                <a:gridCol w="80070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</a:rPr>
                        <a:t>2  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</a:rPr>
                        <a:t> б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 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1441" y="1196752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dirty="0">
                <a:solidFill>
                  <a:srgbClr val="0000FF"/>
                </a:solidFill>
              </a:rPr>
              <a:t>Исходный </a:t>
            </a:r>
            <a:endParaRPr lang="ru-RU" altLang="ru-RU" b="1" dirty="0" smtClean="0">
              <a:solidFill>
                <a:srgbClr val="0000FF"/>
              </a:solidFill>
            </a:endParaRPr>
          </a:p>
          <a:p>
            <a:r>
              <a:rPr lang="ru-RU" altLang="ru-RU" b="1" dirty="0" smtClean="0">
                <a:solidFill>
                  <a:srgbClr val="0000FF"/>
                </a:solidFill>
              </a:rPr>
              <a:t>массив</a:t>
            </a:r>
            <a:endParaRPr lang="ru-RU" dirty="0">
              <a:solidFill>
                <a:srgbClr val="0000FF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404582"/>
              </p:ext>
            </p:extLst>
          </p:nvPr>
        </p:nvGraphicFramePr>
        <p:xfrm>
          <a:off x="323528" y="1916832"/>
          <a:ext cx="144016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5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5"/>
                          </a:solidFill>
                        </a:rPr>
                        <a:t>в</a:t>
                      </a:r>
                      <a:endParaRPr lang="ru-RU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5"/>
                          </a:solidFill>
                        </a:rPr>
                        <a:t>2</a:t>
                      </a:r>
                      <a:endParaRPr lang="ru-RU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5"/>
                          </a:solidFill>
                        </a:rPr>
                        <a:t>б</a:t>
                      </a:r>
                      <a:endParaRPr lang="ru-RU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5"/>
                          </a:solidFill>
                        </a:rPr>
                        <a:t>3</a:t>
                      </a:r>
                      <a:endParaRPr lang="ru-RU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5"/>
                          </a:solidFill>
                        </a:rPr>
                        <a:t>а</a:t>
                      </a:r>
                      <a:endParaRPr lang="ru-RU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339752" y="1025986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dirty="0" smtClean="0"/>
              <a:t>Первый </a:t>
            </a:r>
          </a:p>
          <a:p>
            <a:r>
              <a:rPr lang="ru-RU" altLang="ru-RU" b="1" dirty="0" smtClean="0"/>
              <a:t>Проход – </a:t>
            </a:r>
            <a:r>
              <a:rPr lang="ru-RU" altLang="ru-RU" b="1" dirty="0" smtClean="0">
                <a:solidFill>
                  <a:srgbClr val="FF0000"/>
                </a:solidFill>
              </a:rPr>
              <a:t>нет порядка</a:t>
            </a:r>
            <a:r>
              <a:rPr lang="ru-RU" altLang="ru-RU" b="1" dirty="0" smtClean="0"/>
              <a:t>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38897" y="1059547"/>
            <a:ext cx="3816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dirty="0" smtClean="0"/>
              <a:t>Второй</a:t>
            </a:r>
          </a:p>
          <a:p>
            <a:r>
              <a:rPr lang="ru-RU" altLang="ru-RU" b="1" dirty="0" smtClean="0"/>
              <a:t>Проход – </a:t>
            </a:r>
            <a:r>
              <a:rPr lang="ru-RU" altLang="ru-RU" b="1" dirty="0" smtClean="0">
                <a:solidFill>
                  <a:srgbClr val="FF0000"/>
                </a:solidFill>
              </a:rPr>
              <a:t>порядок (убывание)есть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348253"/>
              </p:ext>
            </p:extLst>
          </p:nvPr>
        </p:nvGraphicFramePr>
        <p:xfrm>
          <a:off x="5220070" y="1843083"/>
          <a:ext cx="144016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1"/>
                <a:gridCol w="72008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</a:rPr>
                        <a:t>3  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 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90873" y="3617365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dirty="0" smtClean="0">
                <a:solidFill>
                  <a:srgbClr val="FF0000"/>
                </a:solidFill>
              </a:rPr>
              <a:t>Нужно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Получить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422792"/>
              </p:ext>
            </p:extLst>
          </p:nvPr>
        </p:nvGraphicFramePr>
        <p:xfrm>
          <a:off x="457200" y="4620736"/>
          <a:ext cx="137849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9248"/>
                <a:gridCol w="68924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3  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  </a:t>
                      </a:r>
                      <a:endParaRPr lang="ru-RU" sz="18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б</a:t>
                      </a:r>
                      <a:endParaRPr lang="ru-RU" sz="18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1  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в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542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Сумма в массиве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146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79388" y="797888"/>
            <a:ext cx="5544740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Подсчет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суммы в массиве (МУ,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DOC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):</a:t>
            </a:r>
          </a:p>
          <a:p>
            <a:pPr marL="488950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Описание </a:t>
            </a:r>
            <a:r>
              <a:rPr lang="ru-RU" sz="2000" dirty="0" smtClean="0">
                <a:solidFill>
                  <a:srgbClr val="008000"/>
                </a:solidFill>
                <a:latin typeface="Tahoma"/>
                <a:ea typeface="Times New Roman"/>
              </a:rPr>
              <a:t>массива</a:t>
            </a:r>
            <a:endParaRPr lang="ru-RU" dirty="0">
              <a:latin typeface="Times New Roman"/>
              <a:ea typeface="Calibri"/>
            </a:endParaRPr>
          </a:p>
          <a:p>
            <a:pPr marL="488950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2000" dirty="0">
                <a:latin typeface="Tahoma"/>
                <a:ea typeface="Times New Roman"/>
              </a:rPr>
              <a:t> </a:t>
            </a:r>
            <a:r>
              <a:rPr lang="ru-RU" sz="2000" dirty="0" err="1">
                <a:latin typeface="Tahoma"/>
                <a:ea typeface="Times New Roman"/>
              </a:rPr>
              <a:t>Mas</a:t>
            </a:r>
            <a:r>
              <a:rPr lang="ru-RU" sz="2000" dirty="0">
                <a:latin typeface="Tahoma"/>
                <a:ea typeface="Times New Roman"/>
              </a:rPr>
              <a:t>[5] = { 1,2,3,4,5};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элементы с индексами 0 ... 4</a:t>
            </a:r>
            <a:endParaRPr lang="ru-RU" dirty="0">
              <a:latin typeface="Times New Roman"/>
              <a:ea typeface="Calibri"/>
            </a:endParaRPr>
          </a:p>
          <a:p>
            <a:pPr marL="488950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Простой цикл с массивом</a:t>
            </a:r>
            <a:endParaRPr lang="ru-RU" dirty="0">
              <a:latin typeface="Times New Roman"/>
              <a:ea typeface="Calibri"/>
            </a:endParaRPr>
          </a:p>
          <a:p>
            <a:pPr marL="4889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 err="1">
                <a:latin typeface="Tahoma"/>
                <a:ea typeface="Times New Roman"/>
              </a:rPr>
              <a:t>SumMas</a:t>
            </a:r>
            <a:r>
              <a:rPr lang="ru-RU" sz="2000" dirty="0">
                <a:latin typeface="Tahoma"/>
                <a:ea typeface="Times New Roman"/>
              </a:rPr>
              <a:t> = 0;</a:t>
            </a:r>
            <a:endParaRPr lang="ru-RU" dirty="0">
              <a:latin typeface="Times New Roman"/>
              <a:ea typeface="Calibri"/>
            </a:endParaRPr>
          </a:p>
          <a:p>
            <a:pPr marL="4889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2000" dirty="0">
                <a:latin typeface="Tahoma"/>
                <a:ea typeface="Times New Roman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latin typeface="Tahoma"/>
                <a:ea typeface="Times New Roman"/>
              </a:rPr>
              <a:t> k = 0  ; k &lt; 5  ; k++ )</a:t>
            </a:r>
            <a:endParaRPr lang="ru-RU" dirty="0">
              <a:latin typeface="Times New Roman"/>
              <a:ea typeface="Calibri"/>
            </a:endParaRPr>
          </a:p>
          <a:p>
            <a:pPr marL="4889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 err="1">
                <a:latin typeface="Tahoma"/>
                <a:ea typeface="Times New Roman"/>
              </a:rPr>
              <a:t>SumMas</a:t>
            </a:r>
            <a:r>
              <a:rPr lang="en-US" sz="2000" dirty="0">
                <a:latin typeface="Tahoma"/>
                <a:ea typeface="Times New Roman"/>
              </a:rPr>
              <a:t> = </a:t>
            </a:r>
            <a:r>
              <a:rPr lang="en-US" sz="2000" dirty="0" err="1">
                <a:latin typeface="Tahoma"/>
                <a:ea typeface="Times New Roman"/>
              </a:rPr>
              <a:t>SumMas</a:t>
            </a:r>
            <a:r>
              <a:rPr lang="en-US" sz="2000" dirty="0">
                <a:latin typeface="Tahoma"/>
                <a:ea typeface="Times New Roman"/>
              </a:rPr>
              <a:t> + Mas[k] ;</a:t>
            </a:r>
            <a:endParaRPr lang="ru-RU" dirty="0">
              <a:latin typeface="Times New Roman"/>
              <a:ea typeface="Calibri"/>
            </a:endParaRPr>
          </a:p>
          <a:p>
            <a:pPr indent="698500"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Tahoma"/>
                <a:ea typeface="Calibri"/>
              </a:rPr>
              <a:t>     </a:t>
            </a:r>
            <a:r>
              <a:rPr lang="en-US" sz="2000" dirty="0" err="1">
                <a:latin typeface="Tahoma"/>
                <a:ea typeface="Calibri"/>
              </a:rPr>
              <a:t>printf</a:t>
            </a:r>
            <a:r>
              <a:rPr lang="en-US" sz="2000" dirty="0">
                <a:latin typeface="Tahoma"/>
                <a:ea typeface="Calibri"/>
              </a:rPr>
              <a:t>(</a:t>
            </a:r>
            <a:r>
              <a:rPr lang="en-US" sz="2000" dirty="0">
                <a:solidFill>
                  <a:srgbClr val="800000"/>
                </a:solidFill>
                <a:latin typeface="Tahoma"/>
                <a:ea typeface="Calibri"/>
              </a:rPr>
              <a:t>"\n</a:t>
            </a:r>
            <a:r>
              <a:rPr lang="ru-RU" sz="2000" dirty="0">
                <a:solidFill>
                  <a:srgbClr val="800000"/>
                </a:solidFill>
                <a:latin typeface="Tahoma"/>
                <a:ea typeface="Calibri"/>
              </a:rPr>
              <a:t>Сумма массива</a:t>
            </a:r>
            <a:r>
              <a:rPr lang="en-US" sz="2000" dirty="0">
                <a:solidFill>
                  <a:srgbClr val="800000"/>
                </a:solidFill>
                <a:latin typeface="Tahoma"/>
                <a:ea typeface="Calibri"/>
              </a:rPr>
              <a:t> </a:t>
            </a:r>
            <a:r>
              <a:rPr lang="en-US" sz="2000" dirty="0" err="1">
                <a:solidFill>
                  <a:srgbClr val="800000"/>
                </a:solidFill>
                <a:latin typeface="Tahoma"/>
                <a:ea typeface="Calibri"/>
              </a:rPr>
              <a:t>SumMas</a:t>
            </a:r>
            <a:r>
              <a:rPr lang="en-US" sz="2000" dirty="0">
                <a:solidFill>
                  <a:srgbClr val="800000"/>
                </a:solidFill>
                <a:latin typeface="Tahoma"/>
                <a:ea typeface="Calibri"/>
              </a:rPr>
              <a:t> = %d \n"</a:t>
            </a:r>
            <a:r>
              <a:rPr lang="en-US" sz="2000" dirty="0">
                <a:latin typeface="Tahoma"/>
                <a:ea typeface="Calibri"/>
              </a:rPr>
              <a:t> , </a:t>
            </a:r>
            <a:r>
              <a:rPr lang="en-US" sz="2000" dirty="0" err="1">
                <a:latin typeface="Tahoma"/>
                <a:ea typeface="Calibri"/>
              </a:rPr>
              <a:t>SumMas</a:t>
            </a:r>
            <a:r>
              <a:rPr lang="en-US" sz="2000" dirty="0">
                <a:latin typeface="Tahoma"/>
                <a:ea typeface="Calibri"/>
              </a:rPr>
              <a:t>);  </a:t>
            </a:r>
            <a:endParaRPr lang="ru-RU" sz="2000" dirty="0">
              <a:latin typeface="Tahoma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altLang="ru-RU" sz="2000" b="1" u="sng" dirty="0">
                <a:solidFill>
                  <a:schemeClr val="tx1"/>
                </a:solidFill>
              </a:rPr>
              <a:t>Печать</a:t>
            </a:r>
            <a:r>
              <a:rPr lang="ru-RU" altLang="ru-RU" sz="2000" b="1" dirty="0">
                <a:solidFill>
                  <a:schemeClr val="tx1"/>
                </a:solidFill>
              </a:rPr>
              <a:t> суммы в массиве</a:t>
            </a:r>
            <a:endParaRPr lang="ru-RU" sz="2000" b="1" dirty="0">
              <a:solidFill>
                <a:schemeClr val="tx1"/>
              </a:solidFill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Сумма </a:t>
            </a:r>
            <a:r>
              <a:rPr lang="ru-RU" sz="2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массива </a:t>
            </a:r>
            <a:r>
              <a:rPr lang="ru-RU" sz="2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SumMas</a:t>
            </a:r>
            <a:r>
              <a:rPr lang="ru-RU" sz="2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= 15</a:t>
            </a:r>
            <a:endParaRPr lang="ru-RU" sz="2800" dirty="0">
              <a:latin typeface="Times New Roman"/>
              <a:ea typeface="Calibri"/>
            </a:endParaRPr>
          </a:p>
          <a:p>
            <a:pPr indent="698500" algn="just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/>
              <a:ea typeface="Calibri"/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9381597"/>
              </p:ext>
            </p:extLst>
          </p:nvPr>
        </p:nvGraphicFramePr>
        <p:xfrm>
          <a:off x="4644008" y="1052736"/>
          <a:ext cx="4030176" cy="467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33" name="Visio" r:id="rId3" imgW="4676812" imgH="4092660" progId="Visio.Drawing.11">
                  <p:embed/>
                </p:oleObj>
              </mc:Choice>
              <mc:Fallback>
                <p:oleObj name="Visio" r:id="rId3" imgW="4676812" imgH="4092660" progId="Visio.Drawing.11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1052736"/>
                        <a:ext cx="4030176" cy="467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7356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0"/>
            <a:ext cx="6840760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Сумма в ряда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147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0" y="692696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en-US" sz="1600" dirty="0">
                <a:latin typeface="Consolas"/>
                <a:ea typeface="Calibri"/>
              </a:rPr>
              <a:t> </a:t>
            </a:r>
            <a:r>
              <a:rPr lang="en-US" sz="1600" dirty="0" err="1">
                <a:latin typeface="Consolas"/>
                <a:ea typeface="Calibri"/>
              </a:rPr>
              <a:t>MasF</a:t>
            </a:r>
            <a:r>
              <a:rPr lang="en-US" sz="1600" dirty="0">
                <a:latin typeface="Consolas"/>
                <a:ea typeface="Calibri"/>
              </a:rPr>
              <a:t>[10</a:t>
            </a:r>
            <a:r>
              <a:rPr lang="en-US" sz="1600" dirty="0" smtClean="0">
                <a:latin typeface="Consolas"/>
                <a:ea typeface="Calibri"/>
              </a:rPr>
              <a:t>];</a:t>
            </a:r>
            <a:r>
              <a:rPr lang="ru-RU" sz="1600" dirty="0" smtClean="0">
                <a:latin typeface="Consolas"/>
                <a:ea typeface="Calibri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en-US" sz="1600" dirty="0" smtClean="0">
                <a:latin typeface="Consolas"/>
                <a:ea typeface="Calibri"/>
              </a:rPr>
              <a:t> </a:t>
            </a:r>
            <a:r>
              <a:rPr lang="en-US" sz="1600" dirty="0" err="1">
                <a:latin typeface="Consolas"/>
                <a:ea typeface="Calibri"/>
              </a:rPr>
              <a:t>MasX</a:t>
            </a:r>
            <a:r>
              <a:rPr lang="en-US" sz="1600" dirty="0">
                <a:latin typeface="Consolas"/>
                <a:ea typeface="Calibri"/>
              </a:rPr>
              <a:t>[10</a:t>
            </a:r>
            <a:r>
              <a:rPr lang="en-US" sz="1600" dirty="0" smtClean="0">
                <a:latin typeface="Consolas"/>
                <a:ea typeface="Calibri"/>
              </a:rPr>
              <a:t>];</a:t>
            </a:r>
            <a:r>
              <a:rPr lang="ru-RU" sz="1600" dirty="0" smtClean="0">
                <a:latin typeface="Consolas"/>
                <a:ea typeface="Calibri"/>
              </a:rPr>
              <a:t> // </a:t>
            </a:r>
            <a:r>
              <a:rPr lang="ru-RU" sz="1600" dirty="0" smtClean="0">
                <a:solidFill>
                  <a:schemeClr val="tx1"/>
                </a:solidFill>
                <a:latin typeface="Consolas"/>
                <a:ea typeface="Calibri"/>
              </a:rPr>
              <a:t>Блок-схема</a:t>
            </a:r>
            <a:r>
              <a:rPr lang="ru-RU" sz="1600" dirty="0" smtClean="0">
                <a:latin typeface="Consolas"/>
                <a:ea typeface="Calibri"/>
              </a:rPr>
              <a:t> (</a:t>
            </a:r>
            <a:r>
              <a:rPr lang="ru-RU" sz="1600" dirty="0" smtClean="0">
                <a:solidFill>
                  <a:schemeClr val="tx1"/>
                </a:solidFill>
                <a:latin typeface="Consolas"/>
                <a:ea typeface="Calibri"/>
                <a:hlinkClick r:id="rId2" action="ppaction://hlinksldjump"/>
              </a:rPr>
              <a:t>СМ</a:t>
            </a:r>
            <a:r>
              <a:rPr lang="ru-RU" sz="1600" dirty="0" smtClean="0">
                <a:latin typeface="Consolas"/>
                <a:ea typeface="Calibri"/>
              </a:rPr>
              <a:t>)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en-US" sz="1600" dirty="0">
                <a:latin typeface="Consolas"/>
                <a:ea typeface="Calibri"/>
              </a:rPr>
              <a:t> x0=0.0F</a:t>
            </a:r>
            <a:r>
              <a:rPr lang="en-US" sz="1600" dirty="0" smtClean="0">
                <a:latin typeface="Consolas"/>
                <a:ea typeface="Calibri"/>
              </a:rPr>
              <a:t>;</a:t>
            </a:r>
            <a:r>
              <a:rPr lang="ru-RU" sz="1600" dirty="0" smtClean="0">
                <a:latin typeface="Consolas"/>
                <a:ea typeface="Calibri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en-US" sz="1600" dirty="0" smtClean="0">
                <a:latin typeface="Consolas"/>
                <a:ea typeface="Calibri"/>
              </a:rPr>
              <a:t> </a:t>
            </a:r>
            <a:r>
              <a:rPr lang="en-US" sz="1600" dirty="0" err="1">
                <a:latin typeface="Consolas"/>
                <a:ea typeface="Calibri"/>
              </a:rPr>
              <a:t>delx</a:t>
            </a:r>
            <a:r>
              <a:rPr lang="en-US" sz="1600" dirty="0">
                <a:latin typeface="Consolas"/>
                <a:ea typeface="Calibri"/>
              </a:rPr>
              <a:t> = 0.1F</a:t>
            </a:r>
            <a:r>
              <a:rPr lang="en-US" sz="1600" dirty="0" smtClean="0">
                <a:latin typeface="Consolas"/>
                <a:ea typeface="Calibri"/>
              </a:rPr>
              <a:t>;</a:t>
            </a:r>
            <a:r>
              <a:rPr lang="ru-RU" sz="1600" dirty="0" smtClean="0">
                <a:latin typeface="Consolas"/>
                <a:ea typeface="Calibri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en-US" sz="1600" dirty="0" smtClean="0">
                <a:latin typeface="Consolas"/>
                <a:ea typeface="Calibri"/>
              </a:rPr>
              <a:t> </a:t>
            </a:r>
            <a:r>
              <a:rPr lang="en-US" sz="1600" dirty="0">
                <a:latin typeface="Consolas"/>
                <a:ea typeface="Calibri"/>
              </a:rPr>
              <a:t>x = x0;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1600" dirty="0">
                <a:latin typeface="Consolas"/>
                <a:ea typeface="Calibri"/>
              </a:rPr>
              <a:t> ( </a:t>
            </a:r>
            <a:r>
              <a:rPr lang="en-US" sz="16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600" dirty="0">
                <a:latin typeface="Consolas"/>
                <a:ea typeface="Calibri"/>
              </a:rPr>
              <a:t> k=0 ; k &lt; 10;k++)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 smtClean="0">
                <a:latin typeface="Consolas"/>
                <a:ea typeface="Calibri"/>
              </a:rPr>
              <a:t>{</a:t>
            </a:r>
            <a:r>
              <a:rPr lang="ru-RU" sz="1600" dirty="0" smtClean="0">
                <a:latin typeface="Consolas"/>
                <a:ea typeface="Calibri"/>
              </a:rPr>
              <a:t> </a:t>
            </a:r>
            <a:r>
              <a:rPr lang="en-US" sz="1600" dirty="0">
                <a:latin typeface="Consolas"/>
                <a:ea typeface="Calibri"/>
              </a:rPr>
              <a:t>	x = x + </a:t>
            </a:r>
            <a:r>
              <a:rPr lang="en-US" sz="1600" dirty="0" err="1">
                <a:latin typeface="Consolas"/>
                <a:ea typeface="Calibri"/>
              </a:rPr>
              <a:t>delx</a:t>
            </a:r>
            <a:r>
              <a:rPr lang="en-US" sz="1600" dirty="0"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ru-RU" sz="1600" dirty="0">
                <a:latin typeface="Consolas"/>
                <a:ea typeface="Calibri"/>
              </a:rPr>
              <a:t> </a:t>
            </a:r>
            <a:r>
              <a:rPr lang="ru-RU" sz="1600" dirty="0" err="1">
                <a:latin typeface="Consolas"/>
                <a:ea typeface="Calibri"/>
              </a:rPr>
              <a:t>sum</a:t>
            </a:r>
            <a:r>
              <a:rPr lang="ru-RU" sz="1600" dirty="0">
                <a:latin typeface="Consolas"/>
                <a:ea typeface="Calibri"/>
              </a:rPr>
              <a:t> = 1.0f;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Начальное значение для переменной </a:t>
            </a:r>
            <a:r>
              <a:rPr lang="ru-RU" sz="1600" dirty="0" err="1">
                <a:solidFill>
                  <a:srgbClr val="008000"/>
                </a:solidFill>
                <a:latin typeface="Consolas"/>
                <a:ea typeface="Calibri"/>
              </a:rPr>
              <a:t>сумирования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ru-RU" sz="1600" dirty="0">
                <a:latin typeface="Consolas"/>
                <a:ea typeface="Calibri"/>
              </a:rPr>
              <a:t> </a:t>
            </a:r>
            <a:r>
              <a:rPr lang="ru-RU" sz="1600" dirty="0" err="1">
                <a:latin typeface="Consolas"/>
                <a:ea typeface="Calibri"/>
              </a:rPr>
              <a:t>step</a:t>
            </a:r>
            <a:r>
              <a:rPr lang="ru-RU" sz="1600" dirty="0">
                <a:latin typeface="Consolas"/>
                <a:ea typeface="Calibri"/>
              </a:rPr>
              <a:t> = x;  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Начальное значение для степени х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ru-RU" sz="1600" dirty="0">
                <a:latin typeface="Consolas"/>
                <a:ea typeface="Calibri"/>
              </a:rPr>
              <a:t> </a:t>
            </a:r>
            <a:r>
              <a:rPr lang="ru-RU" sz="1600" dirty="0" err="1">
                <a:latin typeface="Consolas"/>
                <a:ea typeface="Calibri"/>
              </a:rPr>
              <a:t>fac</a:t>
            </a:r>
            <a:r>
              <a:rPr lang="ru-RU" sz="1600" dirty="0">
                <a:latin typeface="Consolas"/>
                <a:ea typeface="Calibri"/>
              </a:rPr>
              <a:t> = 1.0f;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Начальное значение для переменной текущего факториала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ru-RU" sz="1600" dirty="0">
                <a:latin typeface="Consolas"/>
                <a:ea typeface="Calibri"/>
              </a:rPr>
              <a:t> </a:t>
            </a:r>
            <a:r>
              <a:rPr lang="ru-RU" sz="1600" dirty="0" err="1">
                <a:latin typeface="Consolas"/>
                <a:ea typeface="Calibri"/>
              </a:rPr>
              <a:t>Count</a:t>
            </a:r>
            <a:r>
              <a:rPr lang="ru-RU" sz="1600" dirty="0">
                <a:latin typeface="Consolas"/>
                <a:ea typeface="Calibri"/>
              </a:rPr>
              <a:t> = 1.0f;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ru-RU" sz="1600" dirty="0">
                <a:latin typeface="Consolas"/>
                <a:ea typeface="Calibri"/>
              </a:rPr>
              <a:t> </a:t>
            </a:r>
            <a:r>
              <a:rPr lang="ru-RU" sz="1600" dirty="0" err="1">
                <a:latin typeface="Consolas"/>
                <a:ea typeface="Calibri"/>
              </a:rPr>
              <a:t>eps</a:t>
            </a:r>
            <a:r>
              <a:rPr lang="ru-RU" sz="1600" dirty="0">
                <a:latin typeface="Consolas"/>
                <a:ea typeface="Calibri"/>
              </a:rPr>
              <a:t> = 0.001F; 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точность, с которой будет </a:t>
            </a:r>
            <a:r>
              <a:rPr lang="ru-RU" sz="1600" dirty="0" err="1">
                <a:solidFill>
                  <a:srgbClr val="008000"/>
                </a:solidFill>
                <a:latin typeface="Consolas"/>
                <a:ea typeface="Calibri"/>
              </a:rPr>
              <a:t>расчитана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 сумма ряда.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Consolas"/>
                <a:ea typeface="Calibri"/>
              </a:rPr>
              <a:t> </a:t>
            </a:r>
            <a:r>
              <a:rPr lang="ru-RU" sz="1600" dirty="0" err="1" smtClean="0">
                <a:solidFill>
                  <a:srgbClr val="0000FF"/>
                </a:solidFill>
                <a:latin typeface="Consolas"/>
                <a:ea typeface="Calibri"/>
              </a:rPr>
              <a:t>while</a:t>
            </a:r>
            <a:r>
              <a:rPr lang="ru-RU" sz="1600" dirty="0" smtClean="0">
                <a:latin typeface="Consolas"/>
                <a:ea typeface="Calibri"/>
              </a:rPr>
              <a:t> </a:t>
            </a:r>
            <a:r>
              <a:rPr lang="ru-RU" sz="1600" dirty="0">
                <a:latin typeface="Consolas"/>
                <a:ea typeface="Calibri"/>
              </a:rPr>
              <a:t>( </a:t>
            </a:r>
            <a:r>
              <a:rPr lang="ru-RU" sz="1600" dirty="0" err="1">
                <a:latin typeface="Consolas"/>
                <a:ea typeface="Calibri"/>
              </a:rPr>
              <a:t>step</a:t>
            </a:r>
            <a:r>
              <a:rPr lang="ru-RU" sz="1600" dirty="0">
                <a:latin typeface="Consolas"/>
                <a:ea typeface="Calibri"/>
              </a:rPr>
              <a:t>/</a:t>
            </a:r>
            <a:r>
              <a:rPr lang="ru-RU" sz="1600" dirty="0" err="1">
                <a:latin typeface="Consolas"/>
                <a:ea typeface="Calibri"/>
              </a:rPr>
              <a:t>fac</a:t>
            </a:r>
            <a:r>
              <a:rPr lang="ru-RU" sz="1600" dirty="0">
                <a:latin typeface="Consolas"/>
                <a:ea typeface="Calibri"/>
              </a:rPr>
              <a:t> &gt; </a:t>
            </a:r>
            <a:r>
              <a:rPr lang="ru-RU" sz="1600" dirty="0" err="1">
                <a:latin typeface="Consolas"/>
                <a:ea typeface="Calibri"/>
              </a:rPr>
              <a:t>eps</a:t>
            </a:r>
            <a:r>
              <a:rPr lang="ru-RU" sz="1600" dirty="0">
                <a:latin typeface="Consolas"/>
                <a:ea typeface="Calibri"/>
              </a:rPr>
              <a:t> )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проверка точности вычисления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Consolas"/>
                <a:ea typeface="Calibri"/>
              </a:rPr>
              <a:t>  </a:t>
            </a:r>
            <a:r>
              <a:rPr lang="ru-RU" sz="1600" dirty="0" smtClean="0">
                <a:latin typeface="Consolas"/>
                <a:ea typeface="Calibri"/>
              </a:rPr>
              <a:t>{   </a:t>
            </a:r>
            <a:r>
              <a:rPr lang="ru-RU" sz="1600" dirty="0" err="1">
                <a:latin typeface="Consolas"/>
                <a:ea typeface="Calibri"/>
              </a:rPr>
              <a:t>sum</a:t>
            </a:r>
            <a:r>
              <a:rPr lang="ru-RU" sz="1600" dirty="0">
                <a:latin typeface="Consolas"/>
                <a:ea typeface="Calibri"/>
              </a:rPr>
              <a:t>+= </a:t>
            </a:r>
            <a:r>
              <a:rPr lang="ru-RU" sz="1600" dirty="0" err="1">
                <a:latin typeface="Consolas"/>
                <a:ea typeface="Calibri"/>
              </a:rPr>
              <a:t>step</a:t>
            </a:r>
            <a:r>
              <a:rPr lang="ru-RU" sz="1600" dirty="0">
                <a:latin typeface="Consolas"/>
                <a:ea typeface="Calibri"/>
              </a:rPr>
              <a:t>/</a:t>
            </a:r>
            <a:r>
              <a:rPr lang="ru-RU" sz="1600" dirty="0" err="1">
                <a:latin typeface="Consolas"/>
                <a:ea typeface="Calibri"/>
              </a:rPr>
              <a:t>fac</a:t>
            </a:r>
            <a:r>
              <a:rPr lang="ru-RU" sz="1600" dirty="0">
                <a:latin typeface="Consolas"/>
                <a:ea typeface="Calibri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суммирование членов ряда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Consolas"/>
                <a:ea typeface="Calibri"/>
              </a:rPr>
              <a:t>  </a:t>
            </a:r>
            <a:r>
              <a:rPr lang="ru-RU" sz="1600" dirty="0" err="1">
                <a:latin typeface="Consolas"/>
                <a:ea typeface="Calibri"/>
              </a:rPr>
              <a:t>Count</a:t>
            </a:r>
            <a:r>
              <a:rPr lang="ru-RU" sz="1600" dirty="0">
                <a:latin typeface="Consolas"/>
                <a:ea typeface="Calibri"/>
              </a:rPr>
              <a:t> += 1.0f ;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n - порядковый номер члена ряда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Consolas"/>
                <a:ea typeface="Calibri"/>
              </a:rPr>
              <a:t>   </a:t>
            </a:r>
            <a:r>
              <a:rPr lang="ru-RU" sz="1600" dirty="0" err="1">
                <a:latin typeface="Consolas"/>
                <a:ea typeface="Calibri"/>
              </a:rPr>
              <a:t>fac</a:t>
            </a:r>
            <a:r>
              <a:rPr lang="ru-RU" sz="1600" dirty="0">
                <a:latin typeface="Consolas"/>
                <a:ea typeface="Calibri"/>
              </a:rPr>
              <a:t> *= </a:t>
            </a:r>
            <a:r>
              <a:rPr lang="ru-RU" sz="1600" dirty="0" err="1">
                <a:latin typeface="Consolas"/>
                <a:ea typeface="Calibri"/>
              </a:rPr>
              <a:t>Count</a:t>
            </a:r>
            <a:r>
              <a:rPr lang="ru-RU" sz="1600" dirty="0">
                <a:latin typeface="Consolas"/>
                <a:ea typeface="Calibri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ru-RU" sz="1600" dirty="0" err="1">
                <a:solidFill>
                  <a:srgbClr val="008000"/>
                </a:solidFill>
                <a:latin typeface="Consolas"/>
                <a:ea typeface="Calibri"/>
              </a:rPr>
              <a:t>fac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 = </a:t>
            </a:r>
            <a:r>
              <a:rPr lang="ru-RU" sz="1600" dirty="0" err="1">
                <a:solidFill>
                  <a:srgbClr val="008000"/>
                </a:solidFill>
                <a:latin typeface="Consolas"/>
                <a:ea typeface="Calibri"/>
              </a:rPr>
              <a:t>fac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 * </a:t>
            </a:r>
            <a:r>
              <a:rPr lang="ru-RU" sz="1600" dirty="0" err="1">
                <a:solidFill>
                  <a:srgbClr val="008000"/>
                </a:solidFill>
                <a:latin typeface="Consolas"/>
                <a:ea typeface="Calibri"/>
              </a:rPr>
              <a:t>Count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; - промежуточный факториал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</a:pPr>
            <a:r>
              <a:rPr lang="ru-RU" sz="1600" dirty="0">
                <a:latin typeface="Consolas"/>
                <a:ea typeface="Calibri"/>
              </a:rPr>
              <a:t>  </a:t>
            </a:r>
            <a:r>
              <a:rPr lang="ru-RU" sz="1600" dirty="0" err="1">
                <a:latin typeface="Consolas"/>
                <a:ea typeface="Calibri"/>
              </a:rPr>
              <a:t>step</a:t>
            </a:r>
            <a:r>
              <a:rPr lang="ru-RU" sz="1600" dirty="0">
                <a:latin typeface="Consolas"/>
                <a:ea typeface="Calibri"/>
              </a:rPr>
              <a:t> = </a:t>
            </a:r>
            <a:r>
              <a:rPr lang="ru-RU" sz="1600" dirty="0" err="1">
                <a:latin typeface="Consolas"/>
                <a:ea typeface="Calibri"/>
              </a:rPr>
              <a:t>step</a:t>
            </a:r>
            <a:r>
              <a:rPr lang="ru-RU" sz="1600" dirty="0">
                <a:latin typeface="Consolas"/>
                <a:ea typeface="Calibri"/>
              </a:rPr>
              <a:t>*x; </a:t>
            </a:r>
            <a:r>
              <a:rPr lang="ru-RU" sz="1600" dirty="0" smtClean="0">
                <a:latin typeface="Consolas"/>
                <a:ea typeface="Calibri"/>
              </a:rPr>
              <a:t>}; 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в степени </a:t>
            </a:r>
            <a:r>
              <a:rPr lang="ru-RU" sz="1600" dirty="0" err="1" smtClean="0">
                <a:solidFill>
                  <a:srgbClr val="008000"/>
                </a:solidFill>
                <a:latin typeface="Consolas"/>
                <a:ea typeface="Calibri"/>
              </a:rPr>
              <a:t>x</a:t>
            </a:r>
            <a:r>
              <a:rPr lang="ru-RU" sz="1600" dirty="0" err="1" smtClean="0">
                <a:latin typeface="Consolas"/>
                <a:ea typeface="Calibri"/>
              </a:rPr>
              <a:t>printf</a:t>
            </a:r>
            <a:r>
              <a:rPr lang="ru-RU" sz="1600" dirty="0">
                <a:latin typeface="Consolas"/>
                <a:ea typeface="Calibri"/>
              </a:rPr>
              <a:t>(</a:t>
            </a:r>
            <a:r>
              <a:rPr lang="ru-RU" sz="1600" dirty="0">
                <a:solidFill>
                  <a:srgbClr val="A31515"/>
                </a:solidFill>
                <a:latin typeface="Consolas"/>
                <a:ea typeface="Calibri"/>
              </a:rPr>
              <a:t>" Ряд - </a:t>
            </a:r>
            <a:r>
              <a:rPr lang="ru-RU" sz="1600" dirty="0" err="1">
                <a:solidFill>
                  <a:srgbClr val="A31515"/>
                </a:solidFill>
                <a:latin typeface="Consolas"/>
                <a:ea typeface="Calibri"/>
              </a:rPr>
              <a:t>exp</a:t>
            </a:r>
            <a:r>
              <a:rPr lang="ru-RU" sz="1600" dirty="0">
                <a:solidFill>
                  <a:srgbClr val="A31515"/>
                </a:solidFill>
                <a:latin typeface="Consolas"/>
                <a:ea typeface="Calibri"/>
              </a:rPr>
              <a:t> = %f Функция из библиотеки = %f  Аргумент x = %f\n"</a:t>
            </a:r>
            <a:r>
              <a:rPr lang="ru-RU" sz="1600" dirty="0">
                <a:latin typeface="Consolas"/>
                <a:ea typeface="Calibri"/>
              </a:rPr>
              <a:t>,</a:t>
            </a:r>
            <a:r>
              <a:rPr lang="ru-RU" sz="1600" dirty="0" err="1">
                <a:latin typeface="Consolas"/>
                <a:ea typeface="Calibri"/>
              </a:rPr>
              <a:t>sum</a:t>
            </a:r>
            <a:r>
              <a:rPr lang="ru-RU" sz="1600" dirty="0">
                <a:latin typeface="Consolas"/>
                <a:ea typeface="Calibri"/>
              </a:rPr>
              <a:t> , </a:t>
            </a:r>
            <a:r>
              <a:rPr lang="ru-RU" sz="1600" dirty="0" err="1">
                <a:latin typeface="Consolas"/>
                <a:ea typeface="Calibri"/>
              </a:rPr>
              <a:t>exp</a:t>
            </a:r>
            <a:r>
              <a:rPr lang="ru-RU" sz="1600" dirty="0">
                <a:latin typeface="Consolas"/>
                <a:ea typeface="Calibri"/>
              </a:rPr>
              <a:t>( x), (x ));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 err="1">
                <a:solidFill>
                  <a:schemeClr val="tx1"/>
                </a:solidFill>
                <a:latin typeface="Consolas"/>
                <a:ea typeface="Calibri"/>
              </a:rPr>
              <a:t>MasF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[k]= sum;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 err="1">
                <a:solidFill>
                  <a:schemeClr val="tx1"/>
                </a:solidFill>
                <a:latin typeface="Consolas"/>
                <a:ea typeface="Calibri"/>
              </a:rPr>
              <a:t>MasX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[k]= x; };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/>
            <a:endParaRPr lang="ru-RU" altLang="ru-RU" sz="16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endParaRPr lang="ru-RU" altLang="ru-RU" sz="16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600" b="1" dirty="0" smtClean="0">
              <a:solidFill>
                <a:schemeClr val="tx1"/>
              </a:solidFill>
            </a:endParaRPr>
          </a:p>
          <a:p>
            <a:endParaRPr lang="ru-RU" altLang="ru-RU" sz="16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02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Блок схема Суммы ряда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Блок-схема программы суммы </a:t>
            </a:r>
            <a:r>
              <a:rPr lang="ru-RU" altLang="ru-RU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ряда(</a:t>
            </a:r>
            <a:r>
              <a:rPr lang="ru-RU" altLang="ru-RU" sz="2400" b="1" dirty="0">
                <a:solidFill>
                  <a:srgbClr val="FF0000"/>
                </a:solidFill>
                <a:latin typeface="+mj-lt"/>
                <a:ea typeface="+mj-ea"/>
                <a:cs typeface="+mj-cs"/>
                <a:hlinkClick r:id="rId3" action="ppaction://hlinksldjump"/>
              </a:rPr>
              <a:t>СМ</a:t>
            </a:r>
            <a:r>
              <a:rPr lang="ru-RU" altLang="ru-RU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</a:t>
            </a:r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148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9402491"/>
              </p:ext>
            </p:extLst>
          </p:nvPr>
        </p:nvGraphicFramePr>
        <p:xfrm>
          <a:off x="1547664" y="1268760"/>
          <a:ext cx="6264696" cy="4896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97" name="Visio" r:id="rId4" imgW="4676812" imgH="4092660" progId="Visio.Drawing.11">
                  <p:embed/>
                </p:oleObj>
              </mc:Choice>
              <mc:Fallback>
                <p:oleObj name="Visio" r:id="rId4" imgW="4676812" imgH="4092660" progId="Visio.Drawing.11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1268760"/>
                        <a:ext cx="6264696" cy="48965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19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</a:t>
            </a:r>
            <a:r>
              <a:rPr lang="ru-RU" sz="3200" dirty="0"/>
              <a:t>Указатели </a:t>
            </a:r>
            <a:r>
              <a:rPr lang="ru-RU" sz="3200" dirty="0" smtClean="0"/>
              <a:t>на </a:t>
            </a:r>
            <a:r>
              <a:rPr lang="ru-RU" sz="3200" dirty="0"/>
              <a:t>функции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Эта тема будет рассмотрена в разделе ЛР № 5(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1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Машина Тьюринга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54148" y="764704"/>
            <a:ext cx="8063911" cy="155427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u="sng" dirty="0">
                <a:latin typeface="+mn-lt"/>
                <a:cs typeface="+mn-cs"/>
              </a:rPr>
              <a:t>Принципы  построения Машины Тьюринга (МТ):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dirty="0">
                <a:latin typeface="+mn-lt"/>
                <a:cs typeface="+mn-cs"/>
              </a:rPr>
              <a:t>МТ - </a:t>
            </a:r>
            <a:r>
              <a:rPr lang="ru-RU" sz="1900" u="sng" dirty="0">
                <a:latin typeface="+mn-lt"/>
                <a:cs typeface="+mn-cs"/>
              </a:rPr>
              <a:t>Это математическое построение </a:t>
            </a:r>
            <a:r>
              <a:rPr lang="ru-RU" sz="1900" dirty="0">
                <a:latin typeface="+mn-lt"/>
                <a:cs typeface="+mn-cs"/>
              </a:rPr>
              <a:t>предназначенное для уточнения понятия АЛГОРИТМА (конечный автомат)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dirty="0">
                <a:latin typeface="+mn-lt"/>
                <a:cs typeface="+mn-cs"/>
              </a:rPr>
              <a:t>Это </a:t>
            </a:r>
            <a:r>
              <a:rPr lang="ru-RU" sz="1900" b="1" u="sng" dirty="0">
                <a:latin typeface="+mn-lt"/>
                <a:cs typeface="+mn-cs"/>
              </a:rPr>
              <a:t>Машина</a:t>
            </a:r>
            <a:r>
              <a:rPr lang="ru-RU" sz="1900" dirty="0">
                <a:latin typeface="+mn-lt"/>
                <a:cs typeface="+mn-cs"/>
              </a:rPr>
              <a:t> так как используются понятия: память, команда, Устройство управления (УУ) и т.д.  </a:t>
            </a:r>
          </a:p>
        </p:txBody>
      </p:sp>
      <p:grpSp>
        <p:nvGrpSpPr>
          <p:cNvPr id="6" name="Группа 25"/>
          <p:cNvGrpSpPr>
            <a:grpSpLocks/>
          </p:cNvGrpSpPr>
          <p:nvPr/>
        </p:nvGrpSpPr>
        <p:grpSpPr bwMode="auto">
          <a:xfrm>
            <a:off x="614363" y="2205038"/>
            <a:ext cx="8410575" cy="1833562"/>
            <a:chOff x="403920" y="2161966"/>
            <a:chExt cx="8410563" cy="2086291"/>
          </a:xfrm>
        </p:grpSpPr>
        <p:sp>
          <p:nvSpPr>
            <p:cNvPr id="7" name="Правильный пятиугольник 6"/>
            <p:cNvSpPr/>
            <p:nvPr/>
          </p:nvSpPr>
          <p:spPr>
            <a:xfrm>
              <a:off x="3726552" y="3095829"/>
              <a:ext cx="1498598" cy="1152428"/>
            </a:xfrm>
            <a:prstGeom prst="pentagon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dirty="0">
                  <a:solidFill>
                    <a:schemeClr val="tx1"/>
                  </a:solidFill>
                </a:rPr>
                <a:t>Головка</a:t>
              </a:r>
              <a:r>
                <a:rPr lang="ru-RU" sz="1600" dirty="0">
                  <a:solidFill>
                    <a:schemeClr val="tx1"/>
                  </a:solidFill>
                </a:rPr>
                <a:t> </a:t>
              </a:r>
              <a:r>
                <a:rPr lang="ru-RU" sz="1600" b="1" dirty="0">
                  <a:solidFill>
                    <a:schemeClr val="tx1"/>
                  </a:solidFill>
                </a:rPr>
                <a:t>чтения</a:t>
              </a:r>
              <a:r>
                <a:rPr lang="ru-RU" sz="1600" dirty="0">
                  <a:solidFill>
                    <a:schemeClr val="tx1"/>
                  </a:solidFill>
                </a:rPr>
                <a:t> (УУ)</a:t>
              </a:r>
            </a:p>
          </p:txBody>
        </p:sp>
        <p:sp>
          <p:nvSpPr>
            <p:cNvPr id="8" name="Горизонтальный свиток 7"/>
            <p:cNvSpPr/>
            <p:nvPr/>
          </p:nvSpPr>
          <p:spPr>
            <a:xfrm>
              <a:off x="2123180" y="2420268"/>
              <a:ext cx="4681531" cy="469641"/>
            </a:xfrm>
            <a:prstGeom prst="horizontalScroll">
              <a:avLst>
                <a:gd name="adj" fmla="val 25000"/>
              </a:avLst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483542" y="2541292"/>
              <a:ext cx="431799" cy="222176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/>
                  </a:solidFill>
                </a:rPr>
                <a:t>S</a:t>
              </a:r>
              <a:r>
                <a:rPr lang="en-US" baseline="-25000" dirty="0">
                  <a:solidFill>
                    <a:schemeClr val="tx1"/>
                  </a:solidFill>
                </a:rPr>
                <a:t>0</a:t>
              </a:r>
              <a:endParaRPr lang="ru-RU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6155424" y="2541292"/>
              <a:ext cx="504824" cy="222176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/>
                  </a:solidFill>
                </a:rPr>
                <a:t>S</a:t>
              </a:r>
              <a:r>
                <a:rPr lang="en-US" baseline="-25000" dirty="0">
                  <a:solidFill>
                    <a:schemeClr val="tx1"/>
                  </a:solidFill>
                </a:rPr>
                <a:t>K</a:t>
              </a:r>
              <a:endParaRPr lang="ru-RU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220265" y="2539485"/>
              <a:ext cx="495299" cy="223983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/>
                  </a:solidFill>
                </a:rPr>
                <a:t>S</a:t>
              </a:r>
              <a:r>
                <a:rPr lang="en-US" baseline="-25000" dirty="0">
                  <a:solidFill>
                    <a:schemeClr val="tx1"/>
                  </a:solidFill>
                </a:rPr>
                <a:t>i</a:t>
              </a:r>
              <a:endParaRPr lang="ru-RU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147363" y="2539485"/>
              <a:ext cx="433386" cy="222177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/>
                  </a:solidFill>
                </a:rPr>
                <a:t>…</a:t>
              </a:r>
              <a:endParaRPr lang="ru-RU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293166" y="2539485"/>
              <a:ext cx="433386" cy="222177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tx1"/>
                  </a:solidFill>
                </a:rPr>
                <a:t>…</a:t>
              </a:r>
              <a:endParaRPr lang="ru-RU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4" name="TextBox 17"/>
            <p:cNvSpPr txBox="1">
              <a:spLocks noChangeArrowheads="1"/>
            </p:cNvSpPr>
            <p:nvPr/>
          </p:nvSpPr>
          <p:spPr bwMode="auto">
            <a:xfrm>
              <a:off x="5441671" y="2768817"/>
              <a:ext cx="3168367" cy="136511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b="1"/>
                <a:t>Головка</a:t>
              </a:r>
              <a:r>
                <a:rPr lang="ru-RU" altLang="ru-RU" sz="1800"/>
                <a:t> считывает символы</a:t>
              </a:r>
              <a:r>
                <a:rPr lang="en-US" altLang="ru-RU" sz="1800"/>
                <a:t> (a</a:t>
              </a:r>
              <a:r>
                <a:rPr lang="en-US" altLang="ru-RU" sz="1800" baseline="-25000"/>
                <a:t>j</a:t>
              </a:r>
              <a:r>
                <a:rPr lang="en-US" altLang="ru-RU" sz="1800"/>
                <a:t>)</a:t>
              </a:r>
              <a:r>
                <a:rPr lang="ru-RU" altLang="ru-RU" sz="1800"/>
                <a:t> с ленты, и выполняет команды, соответствующие символам.</a:t>
              </a:r>
            </a:p>
          </p:txBody>
        </p:sp>
        <p:sp>
          <p:nvSpPr>
            <p:cNvPr id="15" name="TextBox 18"/>
            <p:cNvSpPr txBox="1">
              <a:spLocks noChangeArrowheads="1"/>
            </p:cNvSpPr>
            <p:nvPr/>
          </p:nvSpPr>
          <p:spPr bwMode="auto">
            <a:xfrm>
              <a:off x="403920" y="3044859"/>
              <a:ext cx="1935832" cy="94507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600"/>
                <a:t>Бесконечная лента, содержащая символы</a:t>
              </a:r>
            </a:p>
          </p:txBody>
        </p:sp>
        <p:cxnSp>
          <p:nvCxnSpPr>
            <p:cNvPr id="16" name="Прямая со стрелкой 15"/>
            <p:cNvCxnSpPr/>
            <p:nvPr/>
          </p:nvCxnSpPr>
          <p:spPr>
            <a:xfrm>
              <a:off x="7661960" y="2161966"/>
              <a:ext cx="1152523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Прямая со стрелкой 16"/>
            <p:cNvCxnSpPr>
              <a:stCxn id="15" idx="3"/>
            </p:cNvCxnSpPr>
            <p:nvPr/>
          </p:nvCxnSpPr>
          <p:spPr>
            <a:xfrm flipV="1">
              <a:off x="2339079" y="2889910"/>
              <a:ext cx="1081086" cy="626791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52888"/>
            <a:ext cx="8058150" cy="203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66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840760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Теория Строки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0037" y="404664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700" b="1" dirty="0" smtClean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7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7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 </a:t>
            </a:r>
            <a:r>
              <a:rPr lang="en-US" altLang="ru-RU" sz="1600" b="1" dirty="0">
                <a:solidFill>
                  <a:schemeClr val="tx1"/>
                </a:solidFill>
              </a:rPr>
              <a:t>(</a:t>
            </a:r>
            <a:r>
              <a:rPr lang="en-US" altLang="ru-RU" sz="1600" b="1" dirty="0">
                <a:solidFill>
                  <a:schemeClr val="tx1"/>
                </a:solidFill>
                <a:hlinkClick r:id="rId4" action="ppaction://program"/>
              </a:rPr>
              <a:t>VS</a:t>
            </a:r>
            <a:r>
              <a:rPr lang="en-US" altLang="ru-RU" sz="1600" b="1" dirty="0">
                <a:solidFill>
                  <a:schemeClr val="tx1"/>
                </a:solidFill>
              </a:rPr>
              <a:t> –</a:t>
            </a:r>
            <a:r>
              <a:rPr lang="ru-RU" altLang="ru-RU" sz="1600" b="1" dirty="0">
                <a:solidFill>
                  <a:schemeClr val="tx1"/>
                </a:solidFill>
              </a:rPr>
              <a:t>ЛР № 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4</a:t>
            </a:r>
            <a:r>
              <a:rPr lang="en-US" altLang="ru-RU" sz="1600" b="1" dirty="0" smtClean="0">
                <a:solidFill>
                  <a:schemeClr val="tx1"/>
                </a:solidFill>
              </a:rPr>
              <a:t>)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Описание и инициализация строк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 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Понятие строки (</a:t>
            </a:r>
            <a:r>
              <a:rPr lang="ru-RU" altLang="ru-RU" sz="1700" b="1" dirty="0" smtClean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1700" b="1" baseline="-25000" dirty="0" smtClean="0">
                <a:solidFill>
                  <a:schemeClr val="tx1"/>
                </a:solidFill>
                <a:hlinkClick r:id="rId6" action="ppaction://hlinksldjump"/>
              </a:rPr>
              <a:t>1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,</a:t>
            </a:r>
            <a:r>
              <a:rPr lang="ru-RU" altLang="ru-RU" sz="17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17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1700" b="1" baseline="-25000" dirty="0" smtClean="0">
                <a:solidFill>
                  <a:srgbClr val="FF0000"/>
                </a:solidFill>
                <a:hlinkClick r:id="rId7" action="ppaction://hlinksldjump"/>
              </a:rPr>
              <a:t>2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Операции со строками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). Длина строки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Библиотека функций для строк 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&lt;</a:t>
            </a:r>
            <a:r>
              <a:rPr lang="en-US" altLang="ru-RU" sz="1700" b="1" dirty="0" err="1" smtClean="0">
                <a:solidFill>
                  <a:schemeClr val="tx1"/>
                </a:solidFill>
              </a:rPr>
              <a:t>string.h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&gt;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Массивы строк и указателей на строки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Указатели на строки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700" b="1" dirty="0">
                <a:solidFill>
                  <a:srgbClr val="FF0000"/>
                </a:solidFill>
              </a:rPr>
              <a:t> 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Копирование и сложение строк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Ввод вывод строк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Манипуляции со строками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Преобразование строк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Динамические </a:t>
            </a:r>
            <a:r>
              <a:rPr lang="ru-RU" altLang="ru-RU" sz="1700" b="1" dirty="0">
                <a:solidFill>
                  <a:schemeClr val="tx1"/>
                </a:solidFill>
              </a:rPr>
              <a:t>строки (</a:t>
            </a:r>
            <a:r>
              <a:rPr lang="ru-RU" altLang="ru-RU" sz="1700" b="1" dirty="0">
                <a:solidFill>
                  <a:srgbClr val="FF0000"/>
                </a:solidFill>
                <a:hlinkClick r:id="rId16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и массивы строк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7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Преобразования чисел/данных в строку и обратно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8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Анализ символов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9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  <a:endParaRPr lang="en-US" altLang="ru-RU" sz="17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Сравнение строк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20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Трансляция строк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21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), Функции </a:t>
            </a:r>
            <a:r>
              <a:rPr lang="en-US" altLang="ru-RU" sz="1700" b="1" dirty="0" err="1" smtClean="0">
                <a:solidFill>
                  <a:schemeClr val="tx1"/>
                </a:solidFill>
              </a:rPr>
              <a:t>sprintf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и </a:t>
            </a:r>
            <a:r>
              <a:rPr lang="en-US" altLang="ru-RU" sz="1700" b="1" dirty="0" err="1" smtClean="0">
                <a:solidFill>
                  <a:schemeClr val="tx1"/>
                </a:solidFill>
              </a:rPr>
              <a:t>sscanf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22" action="ppaction://hlinksldjump"/>
              </a:rPr>
              <a:t>СМ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)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Аргументы командной строки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23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Примеры (</a:t>
            </a:r>
            <a:r>
              <a:rPr lang="ru-RU" altLang="ru-RU" sz="1700" b="1" dirty="0">
                <a:solidFill>
                  <a:srgbClr val="FF0000"/>
                </a:solidFill>
                <a:hlinkClick r:id="rId24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Контрольные задания (</a:t>
            </a:r>
            <a:r>
              <a:rPr lang="ru-RU" altLang="ru-RU" sz="1700" b="1" dirty="0">
                <a:solidFill>
                  <a:srgbClr val="FF0000"/>
                </a:solidFill>
                <a:hlinkClick r:id="rId25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  <a:endParaRPr lang="ru-RU" altLang="ru-RU" sz="1700" b="1" dirty="0">
              <a:solidFill>
                <a:srgbClr val="FF0000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7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700" b="1" dirty="0">
              <a:solidFill>
                <a:schemeClr val="tx1"/>
              </a:solidFill>
            </a:endParaRPr>
          </a:p>
          <a:p>
            <a:pPr algn="l"/>
            <a:endParaRPr lang="ru-RU" altLang="ru-RU" sz="17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700" b="1" dirty="0" smtClean="0">
              <a:solidFill>
                <a:schemeClr val="tx1"/>
              </a:solidFill>
            </a:endParaRPr>
          </a:p>
          <a:p>
            <a:endParaRPr lang="ru-RU" altLang="ru-RU" sz="17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66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8438"/>
            <a:ext cx="6840760" cy="5760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№4 Теория  </a:t>
            </a:r>
            <a:r>
              <a:rPr lang="ru-RU" altLang="ru-RU" sz="2400" b="1" dirty="0" smtClean="0"/>
              <a:t>Понятие </a:t>
            </a:r>
            <a:r>
              <a:rPr lang="ru-RU" altLang="ru-RU" sz="2400" b="1" dirty="0"/>
              <a:t>строки </a:t>
            </a:r>
            <a:endParaRPr lang="ru-RU" sz="2400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476672"/>
            <a:ext cx="8945667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Строка</a:t>
            </a:r>
            <a:r>
              <a:rPr lang="en-US" altLang="ru-RU" sz="1800" b="1" dirty="0">
                <a:solidFill>
                  <a:schemeClr val="tx1"/>
                </a:solidFill>
              </a:rPr>
              <a:t>(String)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используется для хранения символьных данных и текстов. В СИ/СИ++ в стандартной  библиотеки она описывается как одномерный символьный массив: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sz="1100" dirty="0" smtClean="0">
              <a:solidFill>
                <a:srgbClr val="0000FF"/>
              </a:solidFill>
              <a:latin typeface="Tahoma"/>
              <a:ea typeface="Times New Roman"/>
            </a:endParaRPr>
          </a:p>
          <a:p>
            <a:pPr algn="l"/>
            <a:r>
              <a:rPr lang="ru-RU" sz="1800" dirty="0" err="1" smtClean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Tahoma"/>
                <a:ea typeface="Times New Roman"/>
              </a:rPr>
              <a:t>Name</a:t>
            </a:r>
            <a:r>
              <a:rPr lang="ru-RU" sz="1800" dirty="0" smtClean="0">
                <a:solidFill>
                  <a:schemeClr val="tx1"/>
                </a:solidFill>
                <a:latin typeface="Tahoma"/>
                <a:ea typeface="Times New Roman"/>
              </a:rPr>
              <a:t>[</a:t>
            </a:r>
            <a:r>
              <a:rPr lang="ru-RU" sz="1800" dirty="0" smtClean="0">
                <a:solidFill>
                  <a:srgbClr val="FF0000"/>
                </a:solidFill>
                <a:latin typeface="Tahoma"/>
                <a:ea typeface="Times New Roman"/>
              </a:rPr>
              <a:t>10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Times New Roman"/>
              </a:rPr>
              <a:t>];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 Описана строка </a:t>
            </a:r>
            <a:r>
              <a:rPr lang="en-US" sz="1800" b="1" dirty="0">
                <a:solidFill>
                  <a:srgbClr val="FF0000"/>
                </a:solidFill>
                <a:latin typeface="Tahoma"/>
                <a:ea typeface="Times New Roman"/>
              </a:rPr>
              <a:t>Name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максимальной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длинны 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Times New Roman"/>
              </a:rPr>
              <a:t>9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символов</a:t>
            </a:r>
            <a:endParaRPr lang="ru-RU" sz="2800" dirty="0">
              <a:latin typeface="Times New Roman"/>
              <a:ea typeface="Calibri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Для работы со строками подключается специальная библиотека: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string.h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altLang="ru-RU" sz="20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Строки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 программах на СИ должны завершаться нулевым символом (</a:t>
            </a:r>
            <a:r>
              <a:rPr lang="en-US" altLang="ru-RU" sz="1800" b="1" dirty="0" smtClean="0">
                <a:solidFill>
                  <a:srgbClr val="FF0000"/>
                </a:solidFill>
              </a:rPr>
              <a:t>'\0'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 Такая строка называется: "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Null Terminated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String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"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Оканчивающаяся нулем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).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Только при этом условии библиотечные функции  будут работать без ошибок. Строка:</a:t>
            </a:r>
          </a:p>
          <a:p>
            <a:pPr algn="l"/>
            <a:r>
              <a:rPr lang="ru-RU" sz="1800" dirty="0" err="1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>
                <a:latin typeface="Tahoma"/>
                <a:ea typeface="Times New Roman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Tahoma"/>
                <a:ea typeface="Times New Roman"/>
              </a:rPr>
              <a:t>Family</a:t>
            </a:r>
            <a:r>
              <a:rPr lang="ru-RU" sz="1800" dirty="0" smtClean="0">
                <a:solidFill>
                  <a:schemeClr val="tx1"/>
                </a:solidFill>
                <a:latin typeface="Tahoma"/>
                <a:ea typeface="Times New Roman"/>
              </a:rPr>
              <a:t>[</a:t>
            </a:r>
            <a:r>
              <a:rPr lang="ru-RU" sz="1800" dirty="0" smtClean="0">
                <a:solidFill>
                  <a:srgbClr val="FF0000"/>
                </a:solidFill>
                <a:latin typeface="Tahoma"/>
                <a:ea typeface="Times New Roman"/>
              </a:rPr>
              <a:t>10</a:t>
            </a:r>
            <a:r>
              <a:rPr lang="ru-RU" sz="1800" dirty="0" smtClean="0">
                <a:solidFill>
                  <a:schemeClr val="tx1"/>
                </a:solidFill>
                <a:latin typeface="Tahoma"/>
                <a:ea typeface="Times New Roman"/>
              </a:rPr>
              <a:t>] ="Пример";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Описана строка</a:t>
            </a:r>
            <a:r>
              <a:rPr lang="en-US" sz="1800" b="1" dirty="0">
                <a:solidFill>
                  <a:srgbClr val="FF0000"/>
                </a:solidFill>
                <a:latin typeface="Tahoma"/>
                <a:ea typeface="Times New Roman"/>
              </a:rPr>
              <a:t> Family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 и инициализирована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Оставшаяся (незаполненная часть ) символьного массива не будет использоваться. Поэтому желательно в программах использовать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динамические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строки (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 В этом случае можно изменить размер динамического массива (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realloc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и поместить в него строку большего размера чем первоначальный.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  <a:hlinkClick r:id="rId4" action="ppaction://hlinksldjump"/>
              </a:rPr>
              <a:t>Операции(</a:t>
            </a:r>
            <a:r>
              <a:rPr lang="ru-RU" alt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над строками  выполняются только специальными функциями из стандартной библиотеки(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string.h</a:t>
            </a:r>
            <a:r>
              <a:rPr lang="en-US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sz="1800" b="1" dirty="0">
                <a:solidFill>
                  <a:schemeClr val="tx1"/>
                </a:solidFill>
              </a:rPr>
              <a:t>(</a:t>
            </a:r>
            <a:r>
              <a:rPr lang="ru-RU" sz="18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sz="1800" b="1" dirty="0">
                <a:solidFill>
                  <a:schemeClr val="tx1"/>
                </a:solidFill>
              </a:rPr>
              <a:t>).</a:t>
            </a:r>
            <a:endParaRPr lang="en-US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151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825834"/>
              </p:ext>
            </p:extLst>
          </p:nvPr>
        </p:nvGraphicFramePr>
        <p:xfrm>
          <a:off x="755576" y="4077072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П</a:t>
                      </a:r>
                      <a:endParaRPr lang="ru-RU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р</a:t>
                      </a:r>
                      <a:endParaRPr lang="ru-RU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и</a:t>
                      </a:r>
                      <a:endParaRPr lang="ru-RU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м</a:t>
                      </a:r>
                      <a:endParaRPr lang="ru-RU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е</a:t>
                      </a:r>
                      <a:endParaRPr lang="ru-RU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р</a:t>
                      </a:r>
                      <a:endParaRPr lang="ru-RU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\0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kern="1200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8438"/>
            <a:ext cx="6840760" cy="576064"/>
          </a:xfrm>
        </p:spPr>
        <p:txBody>
          <a:bodyPr>
            <a:noAutofit/>
          </a:bodyPr>
          <a:lstStyle/>
          <a:p>
            <a:r>
              <a:rPr lang="ru-RU" sz="2000" dirty="0" smtClean="0"/>
              <a:t>ЛР №4 </a:t>
            </a:r>
            <a:r>
              <a:rPr lang="ru-RU" altLang="ru-RU" sz="2400" b="1" dirty="0" smtClean="0"/>
              <a:t>Описание </a:t>
            </a:r>
            <a:r>
              <a:rPr lang="ru-RU" altLang="ru-RU" sz="2400" b="1" dirty="0"/>
              <a:t>и инициализация строк</a:t>
            </a:r>
            <a:endParaRPr lang="ru-RU" sz="2400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94566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Для использования в программе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строка должна быть заполнена. Это может быть сделано при описании (Инициализация) или копировании строк.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Инициализация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строки при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описании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latin typeface="Tahoma"/>
                <a:ea typeface="Times New Roman"/>
              </a:rPr>
              <a:t>Str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[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20] =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"Пример строки 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в СИ/СИ++!!"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Инициализация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Заполнение строки при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копировании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1600" b="1" dirty="0" err="1">
                <a:solidFill>
                  <a:srgbClr val="FF0000"/>
                </a:solidFill>
                <a:latin typeface="Tahoma"/>
                <a:ea typeface="Times New Roman"/>
              </a:rPr>
              <a:t>strcpy</a:t>
            </a:r>
            <a:r>
              <a:rPr lang="ru-RU" sz="1600" b="1" dirty="0">
                <a:solidFill>
                  <a:srgbClr val="FF0000"/>
                </a:solidFill>
                <a:latin typeface="Tahoma"/>
                <a:ea typeface="Times New Roman"/>
              </a:rPr>
              <a:t>(</a:t>
            </a:r>
            <a:r>
              <a:rPr lang="ru-RU" sz="1600" b="1" dirty="0" err="1">
                <a:solidFill>
                  <a:srgbClr val="FF0000"/>
                </a:solidFill>
                <a:latin typeface="Tahoma"/>
                <a:ea typeface="Times New Roman"/>
              </a:rPr>
              <a:t>Str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заносимая в программе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!"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//Заполнение копированием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Можно заполнить строку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посимвольно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600" dirty="0">
                <a:latin typeface="Tahoma"/>
                <a:ea typeface="Times New Roman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Tahoma"/>
                <a:ea typeface="Times New Roman"/>
              </a:rPr>
              <a:t>Family</a:t>
            </a:r>
            <a:r>
              <a:rPr lang="ru-RU" sz="1600" dirty="0" smtClean="0">
                <a:latin typeface="Tahoma"/>
                <a:ea typeface="Times New Roman"/>
              </a:rPr>
              <a:t>[20</a:t>
            </a:r>
            <a:r>
              <a:rPr lang="ru-RU" sz="1600" dirty="0">
                <a:latin typeface="Tahoma"/>
                <a:ea typeface="Times New Roman"/>
              </a:rPr>
              <a:t>];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 Описана строка максимальной длинны </a:t>
            </a:r>
            <a:r>
              <a:rPr lang="ru-RU" sz="1600" dirty="0">
                <a:solidFill>
                  <a:srgbClr val="FF0000"/>
                </a:solidFill>
                <a:latin typeface="Tahoma"/>
                <a:ea typeface="Times New Roman"/>
              </a:rPr>
              <a:t>19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 символов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[0]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П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>
                <a:latin typeface="Tahoma"/>
                <a:ea typeface="Times New Roman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[1]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р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>
                <a:latin typeface="Tahoma"/>
                <a:ea typeface="Times New Roman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[2]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и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>
                <a:latin typeface="Tahoma"/>
                <a:ea typeface="Times New Roman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[3]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м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>
                <a:latin typeface="Tahoma"/>
                <a:ea typeface="Times New Roman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[4]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е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>
                <a:latin typeface="Tahoma"/>
                <a:ea typeface="Times New Roman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[5]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р</a:t>
            </a:r>
            <a:r>
              <a:rPr lang="en-US" sz="1600" dirty="0" smtClean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 smtClean="0">
                <a:latin typeface="Tahoma"/>
                <a:ea typeface="Times New Roman"/>
              </a:rPr>
              <a:t>;</a:t>
            </a:r>
            <a:endParaRPr lang="ru-RU" sz="1600" dirty="0" smtClean="0">
              <a:latin typeface="Times New Roman"/>
              <a:ea typeface="Times New Roman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 smtClean="0">
                <a:latin typeface="Tahoma"/>
                <a:ea typeface="Calibri"/>
              </a:rPr>
              <a:t>Str</a:t>
            </a:r>
            <a:r>
              <a:rPr lang="ru-RU" sz="1600" dirty="0">
                <a:latin typeface="Tahoma"/>
                <a:ea typeface="Calibri"/>
              </a:rPr>
              <a:t>1 [6] = 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Calibri"/>
              </a:rPr>
              <a:t>'\0'</a:t>
            </a:r>
            <a:r>
              <a:rPr lang="ru-RU" sz="1600" dirty="0">
                <a:latin typeface="Tahoma"/>
                <a:ea typeface="Calibri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//  Нулевой символ заносится в этом случае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отдельно в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конце текста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Занося нулевой символ в середину строки мы ее обрезаем:</a:t>
            </a:r>
          </a:p>
          <a:p>
            <a:pPr algn="l"/>
            <a:r>
              <a:rPr lang="en-US" sz="1800" dirty="0" err="1">
                <a:latin typeface="Tahoma"/>
                <a:ea typeface="Calibri"/>
              </a:rPr>
              <a:t>Str</a:t>
            </a:r>
            <a:r>
              <a:rPr lang="ru-RU" sz="1800" dirty="0">
                <a:latin typeface="Tahoma"/>
                <a:ea typeface="Calibri"/>
              </a:rPr>
              <a:t>1 </a:t>
            </a:r>
            <a:r>
              <a:rPr lang="ru-RU" sz="1800" dirty="0" smtClean="0">
                <a:latin typeface="Tahoma"/>
                <a:ea typeface="Calibri"/>
              </a:rPr>
              <a:t>[4] </a:t>
            </a:r>
            <a:r>
              <a:rPr lang="ru-RU" sz="1800" dirty="0">
                <a:latin typeface="Tahoma"/>
                <a:ea typeface="Calibri"/>
              </a:rPr>
              <a:t>=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'\0</a:t>
            </a:r>
            <a:r>
              <a:rPr lang="ru-RU" sz="1800" dirty="0" smtClean="0">
                <a:solidFill>
                  <a:srgbClr val="A31515"/>
                </a:solidFill>
                <a:latin typeface="Tahoma"/>
                <a:ea typeface="Calibri"/>
              </a:rPr>
              <a:t>'</a:t>
            </a:r>
            <a:r>
              <a:rPr lang="ru-RU" sz="1800" dirty="0" smtClean="0"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Строка принимает значение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"Прим"</a:t>
            </a:r>
            <a:endParaRPr lang="ru-RU" altLang="ru-RU" sz="1800" dirty="0">
              <a:solidFill>
                <a:srgbClr val="A31515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3265"/>
            <a:ext cx="7200800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№4 Операции </a:t>
            </a:r>
            <a:r>
              <a:rPr lang="ru-RU" sz="2800" dirty="0"/>
              <a:t>со строками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548680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Операции со строками в СИ выполняются специальными 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функциями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из стандартно библиотеки </a:t>
            </a:r>
            <a:r>
              <a:rPr lang="en-US" sz="18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18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string.h</a:t>
            </a:r>
            <a:r>
              <a:rPr lang="en-US" sz="1800" b="1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sz="1800" b="1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hlinkClick r:id="rId4" action="ppaction://hlinksldjump"/>
              </a:rPr>
              <a:t>СМ</a:t>
            </a:r>
            <a:r>
              <a:rPr lang="ru-RU" sz="1800" b="1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Копирование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строк (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strcpy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(family,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Петров"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копирование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(Name,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копирование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Сложение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строк (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strcat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–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конкатенация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строк)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пробел между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строками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в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ФИО 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сложение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</a:t>
            </a:r>
            <a:endParaRPr lang="en-US" sz="2800" dirty="0" smtClean="0">
              <a:highlight>
                <a:srgbClr val="FFFFFF"/>
              </a:highlight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"Печать строки \"%s\"=\n"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0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Вычисление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длины строки динамически (функция - </a:t>
            </a:r>
            <a:r>
              <a:rPr lang="en-US" altLang="ru-RU" sz="1800" b="1" dirty="0" err="1" smtClean="0">
                <a:solidFill>
                  <a:srgbClr val="FF0000"/>
                </a:solidFill>
              </a:rPr>
              <a:t>strlen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Длина строки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family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после заполнения %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d\n"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strlen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(family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)); 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Общий размер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выделенной памяти под строку  можно получить использую оператор </a:t>
            </a:r>
            <a:r>
              <a:rPr lang="en-US" altLang="ru-RU" sz="1800" b="1" dirty="0" err="1" smtClean="0">
                <a:solidFill>
                  <a:srgbClr val="0000FF"/>
                </a:solidFill>
              </a:rPr>
              <a:t>sizeof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(&lt;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имя строки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&gt;).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Это значение будет неизменным в программе.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"Длина строки 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family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после описания %d\n"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String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));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Разница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между </a:t>
            </a:r>
            <a:r>
              <a:rPr lang="en-US" altLang="ru-RU" sz="1800" b="1" dirty="0" err="1" smtClean="0">
                <a:solidFill>
                  <a:srgbClr val="FF0000"/>
                </a:solidFill>
              </a:rPr>
              <a:t>strlen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и </a:t>
            </a:r>
            <a:r>
              <a:rPr lang="ru-RU" sz="1800" b="1" dirty="0" err="1">
                <a:solidFill>
                  <a:srgbClr val="FF0000"/>
                </a:solidFill>
              </a:rPr>
              <a:t>sizeof</a:t>
            </a:r>
            <a:r>
              <a:rPr lang="ru-RU" sz="1800" b="1" dirty="0" smtClean="0">
                <a:solidFill>
                  <a:schemeClr val="tx1"/>
                </a:solidFill>
              </a:rPr>
              <a:t> заключается в том, что функция вычисляет длину строки динамически, проверяя наличие нуль символа. При его отсутствии результат будет неправильным.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984776" cy="5760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№4 </a:t>
            </a:r>
            <a:r>
              <a:rPr lang="ru-RU" sz="2400" b="1" dirty="0" smtClean="0"/>
              <a:t>Библиотека </a:t>
            </a:r>
            <a:r>
              <a:rPr lang="ru-RU" sz="2400" b="1" dirty="0"/>
              <a:t>функций для строк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548680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Для работы со строками есть специальная  библиотека функций </a:t>
            </a:r>
            <a:r>
              <a:rPr lang="en-US" altLang="ru-RU" sz="1800" b="1" dirty="0" smtClean="0">
                <a:solidFill>
                  <a:srgbClr val="A31515"/>
                </a:solidFill>
              </a:rPr>
              <a:t>&lt;</a:t>
            </a:r>
            <a:r>
              <a:rPr lang="en-US" altLang="ru-RU" sz="1800" b="1" dirty="0" err="1" smtClean="0">
                <a:solidFill>
                  <a:srgbClr val="A31515"/>
                </a:solidFill>
              </a:rPr>
              <a:t>string.h</a:t>
            </a:r>
            <a:r>
              <a:rPr lang="en-US" altLang="ru-RU" sz="1800" b="1" dirty="0" smtClean="0">
                <a:solidFill>
                  <a:srgbClr val="A31515"/>
                </a:solidFill>
              </a:rPr>
              <a:t>&gt;</a:t>
            </a:r>
            <a:r>
              <a:rPr lang="ru-RU" altLang="ru-RU" sz="1800" b="1" dirty="0" smtClean="0">
                <a:solidFill>
                  <a:srgbClr val="A31515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. 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Кроме рассмотренных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функций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strcpy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–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копирования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strcat</a:t>
            </a:r>
            <a:r>
              <a:rPr lang="en-US" altLang="ru-RU" sz="1800" b="1" dirty="0">
                <a:solidFill>
                  <a:schemeClr val="tx1"/>
                </a:solidFill>
              </a:rPr>
              <a:t> –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сложения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strlen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– динамического определения длины строки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Можно выделить также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следующие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strcmp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–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сравнение строк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strchr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– поиск символа в строке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strncpy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–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копирование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n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символов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strncat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–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сложение </a:t>
            </a:r>
            <a:r>
              <a:rPr lang="ru-RU" altLang="ru-RU" sz="1800" b="1" dirty="0">
                <a:solidFill>
                  <a:schemeClr val="tx1"/>
                </a:solidFill>
              </a:rPr>
              <a:t>символов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 err="1" smtClean="0">
                <a:solidFill>
                  <a:schemeClr val="tx1"/>
                </a:solidFill>
              </a:rPr>
              <a:t>strupr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–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преобразование к верхнему регистру (ПРОПИСНЫЕ)</a:t>
            </a:r>
            <a:endParaRPr lang="en-US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 err="1" smtClean="0">
                <a:solidFill>
                  <a:schemeClr val="tx1"/>
                </a:solidFill>
              </a:rPr>
              <a:t>strlwr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–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преобразование к верхнему регистру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(строчные)</a:t>
            </a:r>
            <a:endParaRPr lang="en-US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 err="1" smtClean="0">
                <a:solidFill>
                  <a:schemeClr val="tx1"/>
                </a:solidFill>
              </a:rPr>
              <a:t>strdup</a:t>
            </a:r>
            <a:r>
              <a:rPr lang="ru-RU" sz="1800" b="1" dirty="0" smtClean="0">
                <a:solidFill>
                  <a:schemeClr val="tx1"/>
                </a:solidFill>
              </a:rPr>
              <a:t> – дублирования строк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 err="1" smtClean="0">
                <a:solidFill>
                  <a:schemeClr val="tx1"/>
                </a:solidFill>
              </a:rPr>
              <a:t>strtok</a:t>
            </a:r>
            <a:r>
              <a:rPr lang="ru-RU" sz="1800" b="1" dirty="0" smtClean="0">
                <a:solidFill>
                  <a:schemeClr val="tx1"/>
                </a:solidFill>
              </a:rPr>
              <a:t>- выделение подстрок по </a:t>
            </a:r>
            <a:r>
              <a:rPr lang="ru-RU" sz="1800" b="1" dirty="0" err="1" smtClean="0">
                <a:solidFill>
                  <a:schemeClr val="tx1"/>
                </a:solidFill>
              </a:rPr>
              <a:t>символоам</a:t>
            </a:r>
            <a:r>
              <a:rPr lang="ru-RU" sz="1800" b="1" dirty="0" smtClean="0">
                <a:solidFill>
                  <a:schemeClr val="tx1"/>
                </a:solidFill>
              </a:rPr>
              <a:t>. и др.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Многое функции библиотеки в новых версиях СП выполнены в защищенном варианте: 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strcpy_s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strcat_s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– с контролем затирания памяти.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3265"/>
            <a:ext cx="7128792" cy="5760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№4  </a:t>
            </a:r>
            <a:r>
              <a:rPr lang="ru-RU" sz="2400" b="1" dirty="0" smtClean="0"/>
              <a:t>Массивы </a:t>
            </a:r>
            <a:r>
              <a:rPr lang="ru-RU" sz="2400" b="1" dirty="0"/>
              <a:t>строк и указателей на строки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476672"/>
            <a:ext cx="9144000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Массив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строк – это двумерный массив типа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char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в котором в каждой строке должен присутствовать нулевой символ (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'\0'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Если такой массив инициализируется, то нулевой символ обеспечивается компилятором:</a:t>
            </a: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MasStr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[5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][15]={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Строка0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Строка1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Строка2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Строка3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Строка4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При работе с таким массивом индексное выражение 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является строкой (точнее указателем на строку).</a:t>
            </a:r>
          </a:p>
          <a:p>
            <a:pPr algn="l"/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Печать массива строк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 = 0; i &lt; 5 ; i++ )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"%s\n"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]);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Массив указателей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на строки – это массив указателей на тип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char (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инициализируем его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str1[10] =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"Str1"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str2[10] =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"Str2"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str3[10] =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"Str3"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MasPtrStr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[3]={str1,str2,str3};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Инициализация строками </a:t>
            </a:r>
          </a:p>
          <a:p>
            <a:pPr algn="l"/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Печать массива указателей на строки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 = 0; i &lt; 3 ; i++ )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"%s\n"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MasPtrStr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]);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840760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 Указатели </a:t>
            </a:r>
            <a:r>
              <a:rPr lang="ru-RU" sz="3200" dirty="0"/>
              <a:t>на строки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675687" cy="51845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Указатели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на строки  описывается как обычный указатель на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char: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"Петров"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копирование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"Иван"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копирование</a:t>
            </a: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сложение строк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Описание указателя на строку</a:t>
            </a:r>
          </a:p>
          <a:p>
            <a:pPr algn="l"/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Вычисление указателя на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PtrStr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"Печать строки по указателю(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) \"%s\" 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PtrStr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Новое вычисление указателя на </a:t>
            </a: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PtrStr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"Печать строки по указателю(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) \"%s\" 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PtrStr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 smtClean="0">
                <a:solidFill>
                  <a:schemeClr val="tx1"/>
                </a:solidFill>
              </a:rPr>
              <a:t>Результат печати</a:t>
            </a:r>
            <a:r>
              <a:rPr lang="ru-RU" sz="1800" dirty="0" smtClean="0">
                <a:latin typeface="Times New Roman"/>
                <a:ea typeface="Times New Roman"/>
              </a:rPr>
              <a:t>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строки по указателю(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) "Петров Иван"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строки по указателю(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) "Иван"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latin typeface="Times New Roman"/>
                <a:ea typeface="Times New Roman"/>
              </a:rPr>
              <a:t> </a:t>
            </a:r>
            <a:endParaRPr lang="ru-RU" sz="2800" dirty="0" smtClean="0">
              <a:latin typeface="Times New Roman"/>
              <a:ea typeface="Calibri"/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840760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№4 Теория </a:t>
            </a:r>
            <a:r>
              <a:rPr lang="ru-RU" sz="2800" dirty="0"/>
              <a:t>6. </a:t>
            </a:r>
            <a:r>
              <a:rPr lang="ru-RU" sz="2800" dirty="0" smtClean="0"/>
              <a:t>Ввод </a:t>
            </a:r>
            <a:r>
              <a:rPr lang="ru-RU" sz="2800" dirty="0"/>
              <a:t>вывод строк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Для ввода и вывода строк используются форматированный ввод/вывод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Для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вывода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%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s[-]&lt;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число1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&gt;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- общее поле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.&lt;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число2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&gt;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минимум для вывода из строки: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marL="3492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>
                <a:latin typeface="Tahoma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ru-RU" sz="1800" dirty="0">
                <a:latin typeface="Tahoma"/>
                <a:ea typeface="Times New Roman"/>
              </a:rPr>
              <a:t>[ 20 ] = {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"Пример"</a:t>
            </a:r>
            <a:r>
              <a:rPr lang="ru-RU" sz="1800" dirty="0">
                <a:latin typeface="Tahoma"/>
                <a:ea typeface="Times New Roman"/>
              </a:rPr>
              <a:t>};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строк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а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!</a:t>
            </a:r>
            <a:endParaRPr lang="ru-RU" sz="2800" dirty="0">
              <a:latin typeface="Times New Roman"/>
              <a:ea typeface="Calibri"/>
            </a:endParaRPr>
          </a:p>
          <a:p>
            <a:pPr marL="3492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ru-RU" sz="1800" dirty="0">
                <a:latin typeface="Tahoma"/>
                <a:ea typeface="Times New Roman"/>
              </a:rPr>
              <a:t>(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"Строка -&gt; '%s' \n"</a:t>
            </a:r>
            <a:r>
              <a:rPr lang="ru-RU" sz="1800" dirty="0">
                <a:latin typeface="Tahoma"/>
                <a:ea typeface="Times New Roman"/>
              </a:rPr>
              <a:t>, 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ru-RU" sz="1800" dirty="0" smtClean="0">
                <a:latin typeface="Tahoma"/>
                <a:ea typeface="Times New Roman"/>
              </a:rPr>
              <a:t>);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В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ыводит все</a:t>
            </a:r>
            <a:endParaRPr lang="ru-RU" sz="1800" dirty="0">
              <a:solidFill>
                <a:srgbClr val="008000"/>
              </a:solidFill>
              <a:latin typeface="Tahoma"/>
              <a:ea typeface="Times New Roman"/>
            </a:endParaRPr>
          </a:p>
          <a:p>
            <a:pPr marL="349250" algn="just">
              <a:lnSpc>
                <a:spcPct val="115000"/>
              </a:lnSpc>
              <a:spcBef>
                <a:spcPts val="0"/>
              </a:spcBef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Строка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-&gt; '%10s' \n"</a:t>
            </a:r>
            <a:r>
              <a:rPr lang="en-US" sz="1800" dirty="0">
                <a:latin typeface="Tahoma"/>
                <a:ea typeface="Times New Roman"/>
              </a:rPr>
              <a:t>,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en-US" sz="1800" dirty="0" smtClean="0">
                <a:latin typeface="Tahoma"/>
                <a:ea typeface="Times New Roman"/>
              </a:rPr>
              <a:t>);</a:t>
            </a:r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Поле вывода 10</a:t>
            </a:r>
            <a:endParaRPr lang="ru-RU" sz="1800" dirty="0">
              <a:solidFill>
                <a:srgbClr val="008000"/>
              </a:solidFill>
              <a:latin typeface="Tahoma"/>
              <a:ea typeface="Times New Roman"/>
            </a:endParaRPr>
          </a:p>
          <a:p>
            <a:pPr marL="349250" lvl="0" algn="just">
              <a:lnSpc>
                <a:spcPct val="115000"/>
              </a:lnSpc>
              <a:spcBef>
                <a:spcPts val="0"/>
              </a:spcBef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Строка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-&gt; '%-10s' \n"</a:t>
            </a:r>
            <a:r>
              <a:rPr lang="en-US" sz="1800" dirty="0">
                <a:latin typeface="Tahoma"/>
                <a:ea typeface="Times New Roman"/>
              </a:rPr>
              <a:t>,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en-US" sz="1800" dirty="0" smtClean="0">
                <a:latin typeface="Tahoma"/>
                <a:ea typeface="Times New Roman"/>
              </a:rPr>
              <a:t>);</a:t>
            </a:r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Поле вывода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-10 сдвиг вправо </a:t>
            </a:r>
            <a:endParaRPr lang="ru-RU" sz="1800" dirty="0">
              <a:solidFill>
                <a:srgbClr val="008000"/>
              </a:solidFill>
              <a:latin typeface="Tahoma"/>
              <a:ea typeface="Times New Roman"/>
            </a:endParaRPr>
          </a:p>
          <a:p>
            <a:pPr marL="349250" lvl="0" algn="just">
              <a:lnSpc>
                <a:spcPct val="115000"/>
              </a:lnSpc>
              <a:spcBef>
                <a:spcPts val="0"/>
              </a:spcBef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Строка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-&gt; '%3.20s' \n"</a:t>
            </a:r>
            <a:r>
              <a:rPr lang="en-US" sz="1800" dirty="0">
                <a:latin typeface="Tahoma"/>
                <a:ea typeface="Times New Roman"/>
              </a:rPr>
              <a:t>,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en-US" sz="1800" dirty="0" smtClean="0">
                <a:latin typeface="Tahoma"/>
                <a:ea typeface="Times New Roman"/>
              </a:rPr>
              <a:t>);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// Поле вывода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точность - 20</a:t>
            </a:r>
            <a:endParaRPr lang="ru-RU" sz="1800" dirty="0">
              <a:solidFill>
                <a:srgbClr val="008000"/>
              </a:solidFill>
              <a:latin typeface="Tahoma"/>
              <a:ea typeface="Times New Roman"/>
            </a:endParaRPr>
          </a:p>
          <a:p>
            <a:pPr marL="349250" lvl="0" algn="just">
              <a:lnSpc>
                <a:spcPct val="115000"/>
              </a:lnSpc>
              <a:spcBef>
                <a:spcPts val="0"/>
              </a:spcBef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Строка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-&gt; '%-3.4s' \n"</a:t>
            </a:r>
            <a:r>
              <a:rPr lang="en-US" sz="1800" dirty="0">
                <a:latin typeface="Tahoma"/>
                <a:ea typeface="Times New Roman"/>
              </a:rPr>
              <a:t>,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en-US" sz="1800" dirty="0" smtClean="0">
                <a:latin typeface="Tahoma"/>
                <a:ea typeface="Times New Roman"/>
              </a:rPr>
              <a:t>);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// Поле вывода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 4 символа</a:t>
            </a:r>
            <a:endParaRPr lang="ru-RU" sz="1800" dirty="0">
              <a:solidFill>
                <a:srgbClr val="008000"/>
              </a:solidFill>
              <a:latin typeface="Tahoma"/>
              <a:ea typeface="Times New Roman"/>
            </a:endParaRPr>
          </a:p>
          <a:p>
            <a:pPr algn="l">
              <a:spcBef>
                <a:spcPts val="0"/>
              </a:spcBef>
            </a:pP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-&gt; 'Пример'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-&gt; '    Пример'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-&gt; 'Пример    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-&gt; 'Пример'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-&gt; 'Прим'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Ввод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 </a:t>
            </a:r>
            <a:r>
              <a:rPr lang="ru-RU" alt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1234567890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scanf</a:t>
            </a:r>
            <a:r>
              <a:rPr lang="en-US" sz="1800" dirty="0">
                <a:latin typeface="Tahoma"/>
                <a:ea typeface="Times New Roman"/>
              </a:rPr>
              <a:t> 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"%s"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en-US" sz="1800" dirty="0">
                <a:latin typeface="Tahoma"/>
                <a:ea typeface="Times New Roman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schemeClr val="tx1"/>
                </a:solidFill>
                <a:latin typeface="Tahoma"/>
                <a:ea typeface="Times New Roman"/>
              </a:rPr>
              <a:t>scanf</a:t>
            </a:r>
            <a:r>
              <a:rPr lang="en-US" sz="1800" dirty="0" smtClean="0">
                <a:latin typeface="Tahoma"/>
                <a:ea typeface="Times New Roman"/>
              </a:rPr>
              <a:t> 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"%5s"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en-US" sz="1800" dirty="0" smtClean="0">
                <a:latin typeface="Tahoma"/>
                <a:ea typeface="Times New Roman"/>
              </a:rPr>
              <a:t>);</a:t>
            </a:r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Поле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5 символов</a:t>
            </a:r>
            <a:endParaRPr lang="ru-RU" sz="1800" dirty="0">
              <a:solidFill>
                <a:srgbClr val="008000"/>
              </a:solidFill>
              <a:latin typeface="Tahoma"/>
              <a:ea typeface="Times New Roman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-&gt; '1234567890'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-&gt;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'12345'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en-US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 строки </a:t>
            </a: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41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984776" cy="5760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№4 Теория </a:t>
            </a:r>
            <a:r>
              <a:rPr lang="ru-RU" sz="2400" dirty="0"/>
              <a:t>7. Копирование и сложение строк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675687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Для копирования и сложения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строк предусмотрены функции библиотеки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US" altLang="ru-RU" sz="1800" b="1" dirty="0" err="1">
                <a:solidFill>
                  <a:srgbClr val="A31515"/>
                </a:solidFill>
              </a:rPr>
              <a:t>string.h</a:t>
            </a:r>
            <a:r>
              <a:rPr lang="en-US" altLang="ru-RU" sz="1800" b="1" dirty="0">
                <a:solidFill>
                  <a:srgbClr val="A31515"/>
                </a:solidFill>
              </a:rPr>
              <a:t>&gt;</a:t>
            </a:r>
            <a:r>
              <a:rPr lang="ru-RU" altLang="ru-RU" sz="1800" b="1" dirty="0">
                <a:solidFill>
                  <a:srgbClr val="A31515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strcpy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–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копирования строк</a:t>
            </a:r>
            <a:endParaRPr lang="en-US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>
                <a:solidFill>
                  <a:schemeClr val="tx1"/>
                </a:solidFill>
              </a:rPr>
              <a:t>strcat</a:t>
            </a:r>
            <a:r>
              <a:rPr lang="en-US" altLang="ru-RU" sz="1800" b="1" dirty="0">
                <a:solidFill>
                  <a:schemeClr val="tx1"/>
                </a:solidFill>
              </a:rPr>
              <a:t> –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сложения строк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т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cpy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–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копирования строк ограниченной длины</a:t>
            </a:r>
            <a:endParaRPr lang="en-US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т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cat </a:t>
            </a:r>
            <a:r>
              <a:rPr lang="en-US" altLang="ru-RU" sz="1800" b="1" dirty="0">
                <a:solidFill>
                  <a:schemeClr val="tx1"/>
                </a:solidFill>
              </a:rPr>
              <a:t>–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сложения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строк </a:t>
            </a:r>
            <a:r>
              <a:rPr lang="ru-RU" altLang="ru-RU" sz="1800" b="1" dirty="0">
                <a:solidFill>
                  <a:schemeClr val="tx1"/>
                </a:solidFill>
              </a:rPr>
              <a:t>ограниченной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длины</a:t>
            </a: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Примеры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marL="419100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800" dirty="0">
                <a:latin typeface="Tahoma"/>
                <a:ea typeface="Times New Roman"/>
              </a:rPr>
              <a:t> 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[14] ;</a:t>
            </a:r>
            <a:endParaRPr lang="ru-RU" sz="2800" dirty="0">
              <a:latin typeface="Times New Roman"/>
              <a:ea typeface="Calibri"/>
            </a:endParaRPr>
          </a:p>
          <a:p>
            <a:pPr marL="419100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strcpy_s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Петров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en-US" sz="1800" dirty="0">
                <a:latin typeface="Tahoma"/>
                <a:ea typeface="Times New Roman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marL="419100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 ( 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Строка </a:t>
            </a:r>
            <a:r>
              <a:rPr lang="en-US" sz="1800" dirty="0" err="1">
                <a:solidFill>
                  <a:srgbClr val="A31515"/>
                </a:solidFill>
                <a:latin typeface="Tahoma"/>
                <a:ea typeface="Times New Roman"/>
              </a:rPr>
              <a:t>Fam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 = %s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имеет длину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- %d \n"</a:t>
            </a:r>
            <a:r>
              <a:rPr lang="en-US" sz="1800" dirty="0">
                <a:latin typeface="Tahoma"/>
                <a:ea typeface="Times New Roman"/>
              </a:rPr>
              <a:t>,  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 err="1">
                <a:latin typeface="Tahoma"/>
                <a:ea typeface="Times New Roman"/>
              </a:rPr>
              <a:t>strlen</a:t>
            </a:r>
            <a:r>
              <a:rPr lang="en-US" sz="1800" dirty="0">
                <a:latin typeface="Tahoma"/>
                <a:ea typeface="Times New Roman"/>
              </a:rPr>
              <a:t> (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));</a:t>
            </a:r>
            <a:endParaRPr lang="ru-RU" sz="2800" dirty="0">
              <a:latin typeface="Times New Roman"/>
              <a:ea typeface="Calibri"/>
            </a:endParaRPr>
          </a:p>
          <a:p>
            <a:pPr marL="419100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strcpy_s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Спиридонов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en-US" sz="1800" dirty="0">
                <a:latin typeface="Tahoma"/>
                <a:ea typeface="Times New Roman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marL="419100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 ( 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Строка </a:t>
            </a:r>
            <a:r>
              <a:rPr lang="en-US" sz="1800" dirty="0" err="1">
                <a:solidFill>
                  <a:srgbClr val="A31515"/>
                </a:solidFill>
                <a:latin typeface="Tahoma"/>
                <a:ea typeface="Times New Roman"/>
              </a:rPr>
              <a:t>Fam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 = %s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имеет длину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- %d \n"</a:t>
            </a:r>
            <a:r>
              <a:rPr lang="en-US" sz="1800" dirty="0">
                <a:latin typeface="Tahoma"/>
                <a:ea typeface="Times New Roman"/>
              </a:rPr>
              <a:t>,  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 err="1">
                <a:latin typeface="Tahoma"/>
                <a:ea typeface="Times New Roman"/>
              </a:rPr>
              <a:t>strlen</a:t>
            </a:r>
            <a:r>
              <a:rPr lang="en-US" sz="1800" dirty="0">
                <a:latin typeface="Tahoma"/>
                <a:ea typeface="Times New Roman"/>
              </a:rPr>
              <a:t> (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));</a:t>
            </a:r>
            <a:endParaRPr lang="ru-RU" sz="2800" dirty="0">
              <a:latin typeface="Times New Roman"/>
              <a:ea typeface="Calibri"/>
            </a:endParaRPr>
          </a:p>
          <a:p>
            <a:pPr marL="419100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 ( 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Максимальный размер </a:t>
            </a:r>
            <a:r>
              <a:rPr lang="en-US" sz="1800" dirty="0" err="1">
                <a:solidFill>
                  <a:srgbClr val="A31515"/>
                </a:solidFill>
                <a:latin typeface="Tahoma"/>
                <a:ea typeface="Times New Roman"/>
              </a:rPr>
              <a:t>Fam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 = %s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равен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- %d \n"</a:t>
            </a:r>
            <a:r>
              <a:rPr lang="en-US" sz="1800" dirty="0">
                <a:latin typeface="Tahoma"/>
                <a:ea typeface="Times New Roman"/>
              </a:rPr>
              <a:t>,  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 err="1">
                <a:solidFill>
                  <a:srgbClr val="0000FF"/>
                </a:solidFill>
                <a:latin typeface="Tahoma"/>
                <a:ea typeface="Times New Roman"/>
              </a:rPr>
              <a:t>sizeof</a:t>
            </a:r>
            <a:r>
              <a:rPr lang="en-US" sz="1800" dirty="0">
                <a:latin typeface="Tahoma"/>
                <a:ea typeface="Times New Roman"/>
              </a:rPr>
              <a:t> (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)/</a:t>
            </a:r>
            <a:r>
              <a:rPr lang="en-US" sz="1800" dirty="0" err="1">
                <a:solidFill>
                  <a:srgbClr val="0000FF"/>
                </a:solidFill>
                <a:latin typeface="Tahoma"/>
                <a:ea typeface="Times New Roman"/>
              </a:rPr>
              <a:t>sizeof</a:t>
            </a:r>
            <a:r>
              <a:rPr lang="en-US" sz="1800" dirty="0">
                <a:latin typeface="Tahoma"/>
                <a:ea typeface="Times New Roman"/>
              </a:rPr>
              <a:t> (</a:t>
            </a: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800" dirty="0">
                <a:latin typeface="Tahoma"/>
                <a:ea typeface="Times New Roman"/>
              </a:rPr>
              <a:t>) );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Результат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Fam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 = Петров имеет длину - 6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Fam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 = Спиридонов имеет длину - 10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Максимальный размер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Fam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 = Спиридонов равен - 14</a:t>
            </a:r>
            <a:endParaRPr lang="ru-RU" sz="2800" dirty="0">
              <a:latin typeface="Times New Roman"/>
              <a:ea typeface="Calibri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840760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№4 Теория </a:t>
            </a:r>
            <a:r>
              <a:rPr lang="ru-RU" sz="2800" dirty="0"/>
              <a:t>8. Манипуляции со строками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Функции работы со строками включены библиотеку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&lt;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string.h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&gt;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.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Они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могут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Сравнивать строки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Выполнять поиск в строке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altLang="ru-RU" sz="1800" b="1" dirty="0">
                <a:solidFill>
                  <a:schemeClr val="tx1"/>
                </a:solidFill>
              </a:rPr>
              <a:t>Преобразовывать строки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- регистровые (</a:t>
            </a:r>
            <a:r>
              <a:rPr lang="ru-RU" altLang="ru-RU" sz="18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Преобразование в числа строку и обратно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Wingdings" pitchFamily="2" charset="2"/>
              <a:buChar char="ü"/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4624"/>
            <a:ext cx="6264696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Язык и языки программирования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4420" y="764704"/>
            <a:ext cx="8842076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Язык  программирования (ЯП) это взаимосвязанная система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правил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на основе которых составляются программы. В ней есть: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Правила написания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текста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программы на ЯП (синтаксис ЯП),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Правила 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разработки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содержания программ и (семантика ЯП)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Правила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создания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и </a:t>
            </a:r>
            <a:r>
              <a:rPr lang="ru-RU" altLang="ru-RU" sz="2300" b="1" u="sng" dirty="0">
                <a:solidFill>
                  <a:schemeClr val="tx1"/>
                </a:solidFill>
              </a:rPr>
              <a:t>отладки</a:t>
            </a:r>
            <a:r>
              <a:rPr lang="ru-RU" altLang="ru-RU" sz="2300" b="1" dirty="0">
                <a:solidFill>
                  <a:schemeClr val="tx1"/>
                </a:solidFill>
              </a:rPr>
              <a:t> 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исполняемой программы и проектов (</a:t>
            </a:r>
            <a:r>
              <a:rPr lang="ru-RU" altLang="ru-RU" sz="23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в оболочке системы программирования (</a:t>
            </a:r>
            <a:r>
              <a:rPr lang="ru-RU" altLang="ru-RU" sz="23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Правила объединения программ в проекты (СМ) и использования стандартных и пользовательских библиотек готовых программ (СМ)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.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Языки бывают универсальные (для всех задач) и специализированные (для специального назначения).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Мы будем использовать универсальный язык С/С++ для СП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Microsoft VS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300" b="1" dirty="0" smtClean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Все ЯП имеют много общего (</a:t>
            </a:r>
            <a:r>
              <a:rPr lang="ru-RU" altLang="ru-RU" sz="23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), включая общие понятия(</a:t>
            </a:r>
            <a:r>
              <a:rPr lang="ru-RU" altLang="ru-RU" sz="23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55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3265"/>
            <a:ext cx="7200800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№4 Теория </a:t>
            </a:r>
            <a:r>
              <a:rPr lang="ru-RU" sz="2800" dirty="0"/>
              <a:t>11. </a:t>
            </a:r>
            <a:r>
              <a:rPr lang="ru-RU" sz="2800" dirty="0" smtClean="0"/>
              <a:t>Регистровые </a:t>
            </a:r>
            <a:r>
              <a:rPr lang="ru-RU" sz="2800" dirty="0"/>
              <a:t>преобразования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764704"/>
            <a:ext cx="8675687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Преобразование строк к нижнему или верхнему регистру в СИ/СИ++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выполняется функциями  </a:t>
            </a:r>
            <a:r>
              <a:rPr lang="en-US" sz="1800" b="1" dirty="0" err="1">
                <a:solidFill>
                  <a:srgbClr val="FF0000"/>
                </a:solidFill>
              </a:rPr>
              <a:t>strupr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</a:rPr>
              <a:t> (верхний)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 </a:t>
            </a:r>
            <a:r>
              <a:rPr lang="en-US" sz="1800" b="1" dirty="0" err="1">
                <a:solidFill>
                  <a:srgbClr val="FF0000"/>
                </a:solidFill>
              </a:rPr>
              <a:t>strlwr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</a:rPr>
              <a:t>(нижний):</a:t>
            </a: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Пример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latin typeface="Consolas"/>
              </a:rPr>
              <a:t>#include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&lt;</a:t>
            </a:r>
            <a:r>
              <a:rPr lang="en-US" sz="1800" dirty="0" err="1">
                <a:solidFill>
                  <a:srgbClr val="A31515"/>
                </a:solidFill>
                <a:latin typeface="Consolas"/>
              </a:rPr>
              <a:t>string.h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&gt;</a:t>
            </a:r>
            <a:endParaRPr lang="en-US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en-US" sz="1800" dirty="0">
                <a:solidFill>
                  <a:srgbClr val="0000FF"/>
                </a:solidFill>
                <a:latin typeface="Consolas"/>
              </a:rPr>
              <a:t>#include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&lt;</a:t>
            </a:r>
            <a:r>
              <a:rPr lang="en-US" sz="1800" dirty="0" err="1">
                <a:solidFill>
                  <a:srgbClr val="A31515"/>
                </a:solidFill>
                <a:latin typeface="Consolas"/>
              </a:rPr>
              <a:t>locale.h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 &gt;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</a:t>
            </a:r>
          </a:p>
          <a:p>
            <a:pPr algn="l"/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800" dirty="0">
                <a:latin typeface="Tahoma"/>
                <a:ea typeface="Times New Roman"/>
              </a:rPr>
              <a:t> string5[10] =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""</a:t>
            </a:r>
            <a:r>
              <a:rPr lang="en-US" sz="1800" dirty="0">
                <a:latin typeface="Tahoma"/>
                <a:ea typeface="Times New Roman"/>
              </a:rPr>
              <a:t>;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   </a:t>
            </a:r>
            <a:r>
              <a:rPr lang="en-US" sz="1800" dirty="0" err="1">
                <a:latin typeface="Tahoma"/>
                <a:ea typeface="Times New Roman"/>
              </a:rPr>
              <a:t>strcpy</a:t>
            </a:r>
            <a:r>
              <a:rPr lang="en-US" sz="1800" dirty="0">
                <a:latin typeface="Tahoma"/>
                <a:ea typeface="Times New Roman"/>
              </a:rPr>
              <a:t>( string5 ,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"Sample"</a:t>
            </a:r>
            <a:r>
              <a:rPr lang="en-US" sz="1800" dirty="0">
                <a:latin typeface="Tahoma"/>
                <a:ea typeface="Times New Roman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   </a:t>
            </a: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(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 %s\n"</a:t>
            </a:r>
            <a:r>
              <a:rPr lang="en-US" sz="1800" dirty="0">
                <a:latin typeface="Tahoma"/>
                <a:ea typeface="Times New Roman"/>
              </a:rPr>
              <a:t>, _</a:t>
            </a:r>
            <a:r>
              <a:rPr lang="en-US" sz="1800" dirty="0" err="1">
                <a:latin typeface="Tahoma"/>
                <a:ea typeface="Times New Roman"/>
              </a:rPr>
              <a:t>strupr</a:t>
            </a:r>
            <a:r>
              <a:rPr lang="en-US" sz="1800" dirty="0">
                <a:latin typeface="Tahoma"/>
                <a:ea typeface="Times New Roman"/>
              </a:rPr>
              <a:t> ( string5 ) ); 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   </a:t>
            </a:r>
            <a:r>
              <a:rPr lang="en-US" sz="1800" dirty="0" err="1">
                <a:latin typeface="Tahoma"/>
                <a:ea typeface="Times New Roman"/>
              </a:rPr>
              <a:t>setlocale</a:t>
            </a:r>
            <a:r>
              <a:rPr lang="en-US" sz="1800" dirty="0">
                <a:latin typeface="Tahoma"/>
                <a:ea typeface="Times New Roman"/>
              </a:rPr>
              <a:t>( LC_ALL,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""</a:t>
            </a:r>
            <a:r>
              <a:rPr lang="en-US" sz="1800" dirty="0">
                <a:latin typeface="Tahoma"/>
                <a:ea typeface="Times New Roman"/>
              </a:rPr>
              <a:t> );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   </a:t>
            </a:r>
            <a:r>
              <a:rPr lang="en-US" sz="1800" dirty="0" err="1">
                <a:latin typeface="Tahoma"/>
                <a:ea typeface="Times New Roman"/>
              </a:rPr>
              <a:t>strcpy</a:t>
            </a:r>
            <a:r>
              <a:rPr lang="ru-RU" sz="1800" dirty="0">
                <a:latin typeface="Tahoma"/>
                <a:ea typeface="Times New Roman"/>
              </a:rPr>
              <a:t>( </a:t>
            </a:r>
            <a:r>
              <a:rPr lang="en-US" sz="1800" dirty="0">
                <a:latin typeface="Tahoma"/>
                <a:ea typeface="Times New Roman"/>
              </a:rPr>
              <a:t>string</a:t>
            </a:r>
            <a:r>
              <a:rPr lang="ru-RU" sz="1800" dirty="0">
                <a:latin typeface="Tahoma"/>
                <a:ea typeface="Times New Roman"/>
              </a:rPr>
              <a:t>5 ,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"Пример!"</a:t>
            </a:r>
            <a:r>
              <a:rPr lang="ru-RU" sz="1800" dirty="0">
                <a:latin typeface="Tahoma"/>
                <a:ea typeface="Times New Roman"/>
              </a:rPr>
              <a:t>);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русские не 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преобразовывает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без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Times New Roman"/>
              </a:rPr>
              <a:t> </a:t>
            </a:r>
            <a:r>
              <a:rPr lang="en-US" sz="1800" dirty="0" err="1">
                <a:solidFill>
                  <a:srgbClr val="008000"/>
                </a:solidFill>
                <a:latin typeface="Tahoma"/>
                <a:ea typeface="Times New Roman"/>
              </a:rPr>
              <a:t>setlocale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Times New Roman"/>
              </a:rPr>
              <a:t>( LC_ALL, "" )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   </a:t>
            </a: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(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 %s\n"</a:t>
            </a:r>
            <a:r>
              <a:rPr lang="en-US" sz="1800" dirty="0">
                <a:latin typeface="Tahoma"/>
                <a:ea typeface="Times New Roman"/>
              </a:rPr>
              <a:t>,   </a:t>
            </a:r>
            <a:r>
              <a:rPr lang="en-US" sz="1800" dirty="0" err="1">
                <a:latin typeface="Tahoma"/>
                <a:ea typeface="Times New Roman"/>
              </a:rPr>
              <a:t>strupr</a:t>
            </a:r>
            <a:r>
              <a:rPr lang="en-US" sz="1800" dirty="0">
                <a:latin typeface="Tahoma"/>
                <a:ea typeface="Times New Roman"/>
              </a:rPr>
              <a:t> ( string5 ) ); 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Tahoma"/>
                <a:ea typeface="Calibri"/>
              </a:rPr>
              <a:t>   </a:t>
            </a:r>
            <a:r>
              <a:rPr lang="en-US" sz="1800" dirty="0" err="1">
                <a:latin typeface="Tahoma"/>
                <a:ea typeface="Calibri"/>
              </a:rPr>
              <a:t>printf</a:t>
            </a:r>
            <a:r>
              <a:rPr lang="en-US" sz="1800" dirty="0">
                <a:latin typeface="Tahoma"/>
                <a:ea typeface="Calibri"/>
              </a:rPr>
              <a:t>(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Calibri"/>
              </a:rPr>
              <a:t>" %s\n"</a:t>
            </a:r>
            <a:r>
              <a:rPr lang="en-US" sz="1800" dirty="0">
                <a:latin typeface="Tahoma"/>
                <a:ea typeface="Calibri"/>
              </a:rPr>
              <a:t>,   </a:t>
            </a:r>
            <a:r>
              <a:rPr lang="en-US" sz="1800" dirty="0" err="1">
                <a:latin typeface="Tahoma"/>
                <a:ea typeface="Calibri"/>
              </a:rPr>
              <a:t>strlwr</a:t>
            </a:r>
            <a:r>
              <a:rPr lang="en-US" sz="1800" dirty="0">
                <a:latin typeface="Tahoma"/>
                <a:ea typeface="Calibri"/>
              </a:rPr>
              <a:t> ( string5 ) );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</a:rPr>
              <a:t>Результат получим такой:</a:t>
            </a: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SAMPLE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ПРИМЕР!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пример!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63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3265"/>
            <a:ext cx="7200800" cy="576064"/>
          </a:xfrm>
        </p:spPr>
        <p:txBody>
          <a:bodyPr>
            <a:noAutofit/>
          </a:bodyPr>
          <a:lstStyle/>
          <a:p>
            <a:r>
              <a:rPr lang="ru-RU" sz="2000" dirty="0" smtClean="0"/>
              <a:t>ЛР №4 Теория </a:t>
            </a:r>
            <a:r>
              <a:rPr lang="ru-RU" sz="2000" dirty="0"/>
              <a:t>12. Преобразования чисел/данных в строку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94566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Преобразования чисел/данных в строку и обратно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itchFamily="34" charset="0"/>
              <a:buChar char="•"/>
            </a:pPr>
            <a:r>
              <a:rPr lang="ru-RU" sz="1800" b="1" dirty="0">
                <a:solidFill>
                  <a:schemeClr val="tx1"/>
                </a:solidFill>
              </a:rPr>
              <a:t>Для преобразования в строку чисел и обратно используются следующие функции:</a:t>
            </a:r>
          </a:p>
          <a:p>
            <a:pPr marL="285750" lvl="0" indent="-285750" algn="l">
              <a:buFont typeface="Arial" pitchFamily="34" charset="0"/>
              <a:buChar char="•"/>
            </a:pPr>
            <a:r>
              <a:rPr lang="ru-RU" sz="1800" b="1" dirty="0" err="1">
                <a:solidFill>
                  <a:schemeClr val="tx1"/>
                </a:solidFill>
              </a:rPr>
              <a:t>atoi</a:t>
            </a:r>
            <a:r>
              <a:rPr lang="ru-RU" sz="1800" b="1" dirty="0">
                <a:solidFill>
                  <a:schemeClr val="tx1"/>
                </a:solidFill>
              </a:rPr>
              <a:t> -преобразование строки в число типа </a:t>
            </a:r>
            <a:r>
              <a:rPr lang="ru-RU" sz="1800" b="1" dirty="0" err="1">
                <a:solidFill>
                  <a:schemeClr val="tx1"/>
                </a:solidFill>
              </a:rPr>
              <a:t>int</a:t>
            </a:r>
            <a:r>
              <a:rPr lang="ru-RU" sz="1800" b="1" dirty="0">
                <a:solidFill>
                  <a:schemeClr val="tx1"/>
                </a:solidFill>
              </a:rPr>
              <a:t> (целое) </a:t>
            </a:r>
          </a:p>
          <a:p>
            <a:pPr marL="285750" lvl="0" indent="-285750" algn="l">
              <a:buFont typeface="Arial" pitchFamily="34" charset="0"/>
              <a:buChar char="•"/>
            </a:pPr>
            <a:r>
              <a:rPr lang="ru-RU" sz="1800" b="1" dirty="0" err="1">
                <a:solidFill>
                  <a:schemeClr val="tx1"/>
                </a:solidFill>
              </a:rPr>
              <a:t>itoa</a:t>
            </a:r>
            <a:r>
              <a:rPr lang="ru-RU" sz="1800" b="1" dirty="0">
                <a:solidFill>
                  <a:schemeClr val="tx1"/>
                </a:solidFill>
              </a:rPr>
              <a:t> - преобразование числа типа </a:t>
            </a:r>
            <a:r>
              <a:rPr lang="ru-RU" sz="1800" b="1" dirty="0" err="1">
                <a:solidFill>
                  <a:schemeClr val="tx1"/>
                </a:solidFill>
              </a:rPr>
              <a:t>int</a:t>
            </a:r>
            <a:r>
              <a:rPr lang="ru-RU" sz="1800" b="1" dirty="0">
                <a:solidFill>
                  <a:schemeClr val="tx1"/>
                </a:solidFill>
              </a:rPr>
              <a:t> в строку</a:t>
            </a:r>
          </a:p>
          <a:p>
            <a:pPr marL="285750" lvl="0" indent="-285750" algn="l">
              <a:buFont typeface="Arial" pitchFamily="34" charset="0"/>
              <a:buChar char="•"/>
            </a:pPr>
            <a:r>
              <a:rPr lang="ru-RU" sz="1800" b="1" dirty="0" err="1">
                <a:solidFill>
                  <a:schemeClr val="tx1"/>
                </a:solidFill>
              </a:rPr>
              <a:t>atof</a:t>
            </a:r>
            <a:r>
              <a:rPr lang="ru-RU" sz="1800" b="1" dirty="0">
                <a:solidFill>
                  <a:schemeClr val="tx1"/>
                </a:solidFill>
              </a:rPr>
              <a:t> - преобразование строки, в представляемое ей число типа </a:t>
            </a:r>
            <a:r>
              <a:rPr lang="ru-RU" sz="1800" b="1" dirty="0" err="1">
                <a:solidFill>
                  <a:schemeClr val="tx1"/>
                </a:solidFill>
              </a:rPr>
              <a:t>float</a:t>
            </a:r>
            <a:endParaRPr lang="ru-RU" sz="1800" b="1" dirty="0">
              <a:solidFill>
                <a:schemeClr val="tx1"/>
              </a:solidFill>
            </a:endParaRPr>
          </a:p>
          <a:p>
            <a:pPr marL="285750" lvl="0" indent="-285750" algn="l">
              <a:buFont typeface="Arial" pitchFamily="34" charset="0"/>
              <a:buChar char="•"/>
            </a:pPr>
            <a:r>
              <a:rPr lang="ru-RU" sz="1800" b="1" dirty="0" err="1">
                <a:solidFill>
                  <a:schemeClr val="tx1"/>
                </a:solidFill>
              </a:rPr>
              <a:t>gcvt</a:t>
            </a:r>
            <a:r>
              <a:rPr lang="ru-RU" sz="1800" b="1" dirty="0">
                <a:solidFill>
                  <a:schemeClr val="tx1"/>
                </a:solidFill>
              </a:rPr>
              <a:t>- преобразование числа типа </a:t>
            </a:r>
            <a:r>
              <a:rPr lang="ru-RU" sz="1800" b="1" dirty="0" err="1">
                <a:solidFill>
                  <a:schemeClr val="tx1"/>
                </a:solidFill>
              </a:rPr>
              <a:t>double</a:t>
            </a:r>
            <a:r>
              <a:rPr lang="ru-RU" sz="1800" b="1" dirty="0">
                <a:solidFill>
                  <a:schemeClr val="tx1"/>
                </a:solidFill>
              </a:rPr>
              <a:t> в </a:t>
            </a:r>
            <a:r>
              <a:rPr lang="ru-RU" sz="1800" b="1" dirty="0" smtClean="0">
                <a:solidFill>
                  <a:schemeClr val="tx1"/>
                </a:solidFill>
              </a:rPr>
              <a:t>строку</a:t>
            </a:r>
          </a:p>
          <a:p>
            <a:pPr lvl="0" algn="l"/>
            <a:r>
              <a:rPr lang="ru-RU" sz="1800" b="1" u="sng" dirty="0" smtClean="0">
                <a:solidFill>
                  <a:schemeClr val="tx1"/>
                </a:solidFill>
              </a:rPr>
              <a:t>Примеры</a:t>
            </a:r>
            <a:r>
              <a:rPr lang="ru-RU" sz="1800" b="1" dirty="0" smtClean="0">
                <a:solidFill>
                  <a:schemeClr val="tx1"/>
                </a:solidFill>
              </a:rPr>
              <a:t>:</a:t>
            </a:r>
            <a:endParaRPr lang="ru-RU" sz="1800" b="1" dirty="0">
              <a:solidFill>
                <a:schemeClr val="tx1"/>
              </a:solidFill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400" dirty="0"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Consolas"/>
                <a:ea typeface="Calibri"/>
              </a:rPr>
              <a:t>iVar</a:t>
            </a:r>
            <a:r>
              <a:rPr lang="ru-RU" sz="1400" dirty="0">
                <a:solidFill>
                  <a:schemeClr val="tx1"/>
                </a:solidFill>
                <a:latin typeface="Consolas"/>
                <a:ea typeface="Calibri"/>
              </a:rPr>
              <a:t> = </a:t>
            </a:r>
            <a:r>
              <a:rPr lang="en-US" sz="1400" dirty="0" err="1">
                <a:solidFill>
                  <a:schemeClr val="tx1"/>
                </a:solidFill>
                <a:latin typeface="Consolas"/>
                <a:ea typeface="Calibri"/>
              </a:rPr>
              <a:t>atoi</a:t>
            </a:r>
            <a:r>
              <a:rPr lang="ru-RU" sz="1400" dirty="0">
                <a:latin typeface="Consolas"/>
                <a:ea typeface="Calibri"/>
              </a:rPr>
              <a:t>(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"125"</a:t>
            </a:r>
            <a:r>
              <a:rPr lang="ru-RU" sz="1400" dirty="0">
                <a:latin typeface="Consolas"/>
                <a:ea typeface="Calibri"/>
              </a:rPr>
              <a:t>);</a:t>
            </a:r>
            <a:r>
              <a:rPr lang="ru-RU" sz="14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ru-RU" sz="1400" dirty="0" err="1">
                <a:solidFill>
                  <a:srgbClr val="008000"/>
                </a:solidFill>
                <a:latin typeface="Consolas"/>
                <a:ea typeface="Calibri"/>
              </a:rPr>
              <a:t>atoi</a:t>
            </a:r>
            <a:r>
              <a:rPr lang="ru-RU" sz="1400" dirty="0">
                <a:solidFill>
                  <a:srgbClr val="008000"/>
                </a:solidFill>
                <a:latin typeface="Consolas"/>
                <a:ea typeface="Calibri"/>
              </a:rPr>
              <a:t> и </a:t>
            </a:r>
            <a:r>
              <a:rPr lang="ru-RU" sz="1400" dirty="0" err="1">
                <a:solidFill>
                  <a:srgbClr val="008000"/>
                </a:solidFill>
                <a:latin typeface="Consolas"/>
                <a:ea typeface="Calibri"/>
              </a:rPr>
              <a:t>itoa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latin typeface="Consolas"/>
                <a:ea typeface="Calibri"/>
              </a:rPr>
              <a:t>  </a:t>
            </a:r>
            <a:r>
              <a:rPr lang="en-US" sz="1400" dirty="0" err="1">
                <a:solidFill>
                  <a:schemeClr val="tx1"/>
                </a:solidFill>
                <a:latin typeface="Consolas"/>
                <a:ea typeface="Calibri"/>
              </a:rPr>
              <a:t>printf</a:t>
            </a:r>
            <a:r>
              <a:rPr lang="ru-RU" sz="1400" dirty="0">
                <a:latin typeface="Consolas"/>
                <a:ea typeface="Calibri"/>
              </a:rPr>
              <a:t>( 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"Строку в целое 125 =&gt; %</a:t>
            </a:r>
            <a:r>
              <a:rPr lang="en-US" sz="1400" dirty="0">
                <a:solidFill>
                  <a:srgbClr val="A31515"/>
                </a:solidFill>
                <a:latin typeface="Consolas"/>
                <a:ea typeface="Calibri"/>
              </a:rPr>
              <a:t>d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\</a:t>
            </a:r>
            <a:r>
              <a:rPr lang="en-US" sz="1400" dirty="0">
                <a:solidFill>
                  <a:srgbClr val="A31515"/>
                </a:solidFill>
                <a:latin typeface="Consolas"/>
                <a:ea typeface="Calibri"/>
              </a:rPr>
              <a:t>n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400" dirty="0">
                <a:latin typeface="Consolas"/>
                <a:ea typeface="Calibri"/>
              </a:rPr>
              <a:t>,   </a:t>
            </a:r>
            <a:r>
              <a:rPr lang="en-US" sz="1400" b="1" dirty="0" err="1">
                <a:solidFill>
                  <a:srgbClr val="FF0000"/>
                </a:solidFill>
                <a:latin typeface="Consolas"/>
                <a:ea typeface="Calibri"/>
              </a:rPr>
              <a:t>atoi</a:t>
            </a:r>
            <a:r>
              <a:rPr lang="ru-RU" sz="1400" dirty="0">
                <a:latin typeface="Consolas"/>
                <a:ea typeface="Calibri"/>
              </a:rPr>
              <a:t>(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"125"</a:t>
            </a:r>
            <a:r>
              <a:rPr lang="ru-RU" sz="1400" dirty="0">
                <a:latin typeface="Consolas"/>
                <a:ea typeface="Calibri"/>
              </a:rPr>
              <a:t>) 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latin typeface="Consolas"/>
                <a:ea typeface="Calibri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Consolas"/>
                <a:ea typeface="Calibri"/>
              </a:rPr>
              <a:t>char</a:t>
            </a:r>
            <a:r>
              <a:rPr lang="en-US" sz="1400" dirty="0">
                <a:latin typeface="Consolas"/>
                <a:ea typeface="Calibri"/>
              </a:rPr>
              <a:t> </a:t>
            </a:r>
            <a:r>
              <a:rPr lang="en-US" sz="1400" dirty="0" err="1">
                <a:latin typeface="Consolas"/>
                <a:ea typeface="Calibri"/>
              </a:rPr>
              <a:t>sVar</a:t>
            </a:r>
            <a:r>
              <a:rPr lang="en-US" sz="1400" dirty="0">
                <a:latin typeface="Consolas"/>
                <a:ea typeface="Calibri"/>
              </a:rPr>
              <a:t>[20]=</a:t>
            </a:r>
            <a:r>
              <a:rPr lang="en-US" sz="1400" dirty="0">
                <a:solidFill>
                  <a:srgbClr val="A31515"/>
                </a:solidFill>
                <a:latin typeface="Consolas"/>
                <a:ea typeface="Calibri"/>
              </a:rPr>
              <a:t>""</a:t>
            </a:r>
            <a:r>
              <a:rPr lang="en-US" sz="1400" dirty="0">
                <a:latin typeface="Consolas"/>
                <a:ea typeface="Calibri"/>
              </a:rPr>
              <a:t>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Consolas"/>
                <a:ea typeface="Calibri"/>
              </a:rPr>
              <a:t>  </a:t>
            </a:r>
            <a:r>
              <a:rPr lang="en-US" sz="1400" dirty="0" err="1">
                <a:latin typeface="Consolas"/>
                <a:ea typeface="Calibri"/>
              </a:rPr>
              <a:t>printf</a:t>
            </a:r>
            <a:r>
              <a:rPr lang="en-US" sz="1400" dirty="0">
                <a:latin typeface="Consolas"/>
                <a:ea typeface="Calibri"/>
              </a:rPr>
              <a:t>( </a:t>
            </a:r>
            <a:r>
              <a:rPr lang="en-US" sz="14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Целое в строку</a:t>
            </a:r>
            <a:r>
              <a:rPr lang="en-US" sz="1400" dirty="0">
                <a:solidFill>
                  <a:srgbClr val="A31515"/>
                </a:solidFill>
                <a:latin typeface="Consolas"/>
                <a:ea typeface="Calibri"/>
              </a:rPr>
              <a:t> 5 =&gt; %s\n"</a:t>
            </a:r>
            <a:r>
              <a:rPr lang="en-US" sz="1400" dirty="0">
                <a:latin typeface="Consolas"/>
                <a:ea typeface="Calibri"/>
              </a:rPr>
              <a:t>,   </a:t>
            </a:r>
            <a:r>
              <a:rPr lang="en-US" sz="1400" dirty="0" err="1">
                <a:latin typeface="Consolas"/>
                <a:ea typeface="Calibri"/>
              </a:rPr>
              <a:t>itoa</a:t>
            </a:r>
            <a:r>
              <a:rPr lang="en-US" sz="1400" dirty="0">
                <a:latin typeface="Consolas"/>
                <a:ea typeface="Calibri"/>
              </a:rPr>
              <a:t> ( 15 , </a:t>
            </a:r>
            <a:r>
              <a:rPr lang="en-US" sz="1400" dirty="0" err="1">
                <a:latin typeface="Consolas"/>
                <a:ea typeface="Calibri"/>
              </a:rPr>
              <a:t>sVar</a:t>
            </a:r>
            <a:r>
              <a:rPr lang="en-US" sz="1400" dirty="0">
                <a:latin typeface="Consolas"/>
                <a:ea typeface="Calibri"/>
              </a:rPr>
              <a:t> , 10) 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latin typeface="Consolas"/>
                <a:ea typeface="Calibri"/>
              </a:rPr>
              <a:t>  </a:t>
            </a:r>
            <a:r>
              <a:rPr lang="ru-RU" sz="1400" dirty="0" smtClean="0">
                <a:latin typeface="Consolas"/>
                <a:ea typeface="Calibri"/>
              </a:rPr>
              <a:t>  </a:t>
            </a:r>
            <a:r>
              <a:rPr lang="ru-RU" sz="1400" dirty="0" err="1">
                <a:solidFill>
                  <a:srgbClr val="0000FF"/>
                </a:solidFill>
                <a:latin typeface="Consolas"/>
                <a:ea typeface="Calibri"/>
              </a:rPr>
              <a:t>double</a:t>
            </a:r>
            <a:r>
              <a:rPr lang="ru-RU" sz="1400" dirty="0">
                <a:latin typeface="Consolas"/>
                <a:ea typeface="Calibri"/>
              </a:rPr>
              <a:t> </a:t>
            </a:r>
            <a:r>
              <a:rPr lang="ru-RU" sz="1400" dirty="0" err="1">
                <a:latin typeface="Consolas"/>
                <a:ea typeface="Calibri"/>
              </a:rPr>
              <a:t>dVar</a:t>
            </a:r>
            <a:r>
              <a:rPr lang="ru-RU" sz="1400" dirty="0">
                <a:latin typeface="Consolas"/>
                <a:ea typeface="Calibri"/>
              </a:rPr>
              <a:t> = </a:t>
            </a:r>
            <a:r>
              <a:rPr lang="ru-RU" sz="1400" b="1" dirty="0" err="1">
                <a:solidFill>
                  <a:srgbClr val="FF0000"/>
                </a:solidFill>
                <a:latin typeface="Consolas"/>
                <a:ea typeface="Calibri"/>
              </a:rPr>
              <a:t>atof</a:t>
            </a:r>
            <a:r>
              <a:rPr lang="ru-RU" sz="1400" dirty="0">
                <a:latin typeface="Consolas"/>
                <a:ea typeface="Calibri"/>
              </a:rPr>
              <a:t>(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"10,5"</a:t>
            </a:r>
            <a:r>
              <a:rPr lang="ru-RU" sz="1400" dirty="0">
                <a:latin typeface="Consolas"/>
                <a:ea typeface="Calibri"/>
              </a:rPr>
              <a:t>) ;</a:t>
            </a:r>
            <a:r>
              <a:rPr lang="ru-RU" sz="1400" dirty="0">
                <a:solidFill>
                  <a:srgbClr val="008000"/>
                </a:solidFill>
                <a:latin typeface="Consolas"/>
                <a:ea typeface="Calibri"/>
              </a:rPr>
              <a:t> </a:t>
            </a:r>
            <a:r>
              <a:rPr lang="ru-RU" sz="1400" dirty="0" smtClean="0">
                <a:solidFill>
                  <a:srgbClr val="008000"/>
                </a:solidFill>
                <a:latin typeface="Consolas"/>
                <a:ea typeface="Calibri"/>
              </a:rPr>
              <a:t>//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latin typeface="Consolas"/>
                <a:ea typeface="Calibri"/>
              </a:rPr>
              <a:t>  </a:t>
            </a:r>
            <a:r>
              <a:rPr lang="ru-RU" sz="1400" dirty="0" err="1">
                <a:latin typeface="Consolas"/>
                <a:ea typeface="Calibri"/>
              </a:rPr>
              <a:t>printf</a:t>
            </a:r>
            <a:r>
              <a:rPr lang="ru-RU" sz="1400" dirty="0">
                <a:latin typeface="Consolas"/>
                <a:ea typeface="Calibri"/>
              </a:rPr>
              <a:t>( 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"Строку в вещественное 10.5 =&gt; %</a:t>
            </a:r>
            <a:r>
              <a:rPr lang="ru-RU" sz="1400" dirty="0" smtClean="0">
                <a:solidFill>
                  <a:srgbClr val="A31515"/>
                </a:solidFill>
                <a:latin typeface="Consolas"/>
                <a:ea typeface="Calibri"/>
              </a:rPr>
              <a:t>10.2</a:t>
            </a:r>
            <a:r>
              <a:rPr lang="en-US" sz="1400" dirty="0" smtClean="0">
                <a:solidFill>
                  <a:srgbClr val="A31515"/>
                </a:solidFill>
                <a:latin typeface="Consolas"/>
                <a:ea typeface="Calibri"/>
              </a:rPr>
              <a:t>f</a:t>
            </a:r>
            <a:r>
              <a:rPr lang="ru-RU" sz="1400" dirty="0" smtClean="0">
                <a:solidFill>
                  <a:srgbClr val="A31515"/>
                </a:solidFill>
                <a:latin typeface="Consolas"/>
                <a:ea typeface="Calibri"/>
              </a:rPr>
              <a:t>l\n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400" dirty="0">
                <a:latin typeface="Consolas"/>
                <a:ea typeface="Calibri"/>
              </a:rPr>
              <a:t>, </a:t>
            </a:r>
            <a:r>
              <a:rPr lang="ru-RU" sz="1400" dirty="0">
                <a:solidFill>
                  <a:schemeClr val="tx1"/>
                </a:solidFill>
                <a:latin typeface="Consolas"/>
                <a:ea typeface="Calibri"/>
              </a:rPr>
              <a:t>  </a:t>
            </a:r>
            <a:r>
              <a:rPr lang="ru-RU" sz="1400" dirty="0" err="1">
                <a:solidFill>
                  <a:schemeClr val="tx1"/>
                </a:solidFill>
                <a:latin typeface="Consolas"/>
                <a:ea typeface="Calibri"/>
              </a:rPr>
              <a:t>dVar</a:t>
            </a:r>
            <a:r>
              <a:rPr lang="ru-RU" sz="1400" dirty="0">
                <a:solidFill>
                  <a:schemeClr val="tx1"/>
                </a:solidFill>
                <a:latin typeface="Consolas"/>
                <a:ea typeface="Calibri"/>
              </a:rPr>
              <a:t> );</a:t>
            </a:r>
            <a:endParaRPr lang="ru-RU" sz="14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latin typeface="Consolas"/>
                <a:ea typeface="Calibri"/>
              </a:rPr>
              <a:t>  </a:t>
            </a:r>
            <a:r>
              <a:rPr lang="ru-RU" sz="1400" dirty="0" err="1">
                <a:latin typeface="Consolas"/>
                <a:ea typeface="Calibri"/>
              </a:rPr>
              <a:t>dVar</a:t>
            </a:r>
            <a:r>
              <a:rPr lang="ru-RU" sz="1400" dirty="0">
                <a:latin typeface="Consolas"/>
                <a:ea typeface="Calibri"/>
              </a:rPr>
              <a:t> = 15.7;</a:t>
            </a:r>
            <a:r>
              <a:rPr lang="ru-RU" sz="1400" dirty="0">
                <a:solidFill>
                  <a:srgbClr val="008000"/>
                </a:solidFill>
                <a:latin typeface="Consolas"/>
                <a:ea typeface="Calibri"/>
              </a:rPr>
              <a:t> // </a:t>
            </a:r>
            <a:r>
              <a:rPr lang="ru-RU" sz="1400" dirty="0" err="1">
                <a:solidFill>
                  <a:srgbClr val="008000"/>
                </a:solidFill>
                <a:latin typeface="Consolas"/>
                <a:ea typeface="Calibri"/>
              </a:rPr>
              <a:t>atof</a:t>
            </a:r>
            <a:r>
              <a:rPr lang="ru-RU" sz="1400" dirty="0">
                <a:solidFill>
                  <a:srgbClr val="008000"/>
                </a:solidFill>
                <a:latin typeface="Consolas"/>
                <a:ea typeface="Calibri"/>
              </a:rPr>
              <a:t> и </a:t>
            </a:r>
            <a:r>
              <a:rPr lang="ru-RU" sz="1400" dirty="0" err="1">
                <a:solidFill>
                  <a:srgbClr val="008000"/>
                </a:solidFill>
                <a:latin typeface="Consolas"/>
                <a:ea typeface="Calibri"/>
              </a:rPr>
              <a:t>gcvt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latin typeface="Consolas"/>
                <a:ea typeface="Calibri"/>
              </a:rPr>
              <a:t>  </a:t>
            </a:r>
            <a:r>
              <a:rPr lang="ru-RU" sz="1400" dirty="0" err="1">
                <a:latin typeface="Consolas"/>
                <a:ea typeface="Calibri"/>
              </a:rPr>
              <a:t>printf</a:t>
            </a:r>
            <a:r>
              <a:rPr lang="ru-RU" sz="1400" dirty="0">
                <a:latin typeface="Consolas"/>
                <a:ea typeface="Calibri"/>
              </a:rPr>
              <a:t>( 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"вещественное в строку 15.7 =&gt; %s \n"</a:t>
            </a:r>
            <a:r>
              <a:rPr lang="ru-RU" sz="1400" dirty="0">
                <a:latin typeface="Consolas"/>
                <a:ea typeface="Calibri"/>
              </a:rPr>
              <a:t>, _</a:t>
            </a:r>
            <a:r>
              <a:rPr lang="ru-RU" sz="1400" dirty="0" err="1" smtClean="0">
                <a:solidFill>
                  <a:schemeClr val="tx1"/>
                </a:solidFill>
                <a:latin typeface="Consolas"/>
                <a:ea typeface="Calibri"/>
              </a:rPr>
              <a:t>gcvt</a:t>
            </a:r>
            <a:r>
              <a:rPr lang="ru-RU" sz="1400" dirty="0" smtClean="0">
                <a:solidFill>
                  <a:schemeClr val="tx1"/>
                </a:solidFill>
                <a:latin typeface="Consolas"/>
                <a:ea typeface="Calibri"/>
              </a:rPr>
              <a:t> (</a:t>
            </a:r>
            <a:r>
              <a:rPr lang="ru-RU" sz="1400" dirty="0">
                <a:solidFill>
                  <a:schemeClr val="tx1"/>
                </a:solidFill>
                <a:latin typeface="Consolas"/>
                <a:ea typeface="Calibri"/>
              </a:rPr>
              <a:t>dVar,5,sVar)</a:t>
            </a:r>
            <a:r>
              <a:rPr lang="ru-RU" sz="1400" dirty="0">
                <a:latin typeface="Consolas"/>
                <a:ea typeface="Calibri"/>
              </a:rPr>
              <a:t>  </a:t>
            </a:r>
            <a:r>
              <a:rPr lang="ru-RU" sz="1400" dirty="0" smtClean="0">
                <a:latin typeface="Consolas"/>
                <a:ea typeface="Calibri"/>
              </a:rPr>
              <a:t>); </a:t>
            </a:r>
            <a:r>
              <a:rPr lang="ru-RU" sz="14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ru-RU" sz="1400" dirty="0" err="1">
                <a:solidFill>
                  <a:srgbClr val="008000"/>
                </a:solidFill>
                <a:latin typeface="Consolas"/>
                <a:ea typeface="Calibri"/>
              </a:rPr>
              <a:t>gcvt</a:t>
            </a:r>
            <a:r>
              <a:rPr lang="ru-RU" sz="1400" dirty="0">
                <a:latin typeface="Times New Roman"/>
                <a:ea typeface="Calibri"/>
              </a:rPr>
              <a:t> </a:t>
            </a: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Получим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Строку в целое 125 =&gt; 125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Целое в строку 5 =&gt; </a:t>
            </a: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15</a:t>
            </a:r>
            <a:endParaRPr lang="ru-RU" sz="2800" dirty="0" smtClean="0">
              <a:highlight>
                <a:srgbClr val="FFFFFF"/>
              </a:highlight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Строку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в вещественное 10.5 =&gt;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 10,50</a:t>
            </a:r>
            <a:endParaRPr lang="ru-RU" sz="1800" b="1" dirty="0">
              <a:solidFill>
                <a:srgbClr val="00206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вещественное в строку 15.7 =&gt; 15,7</a:t>
            </a: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3265"/>
            <a:ext cx="7128792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№4 Теория </a:t>
            </a:r>
            <a:r>
              <a:rPr lang="ru-RU" sz="2800" dirty="0"/>
              <a:t>10. </a:t>
            </a:r>
            <a:r>
              <a:rPr lang="ru-RU" sz="2800" dirty="0" smtClean="0"/>
              <a:t>Поиск в строк е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Поиск в </a:t>
            </a:r>
            <a:r>
              <a:rPr lang="ru-RU" altLang="ru-RU" sz="1800" b="1" dirty="0">
                <a:solidFill>
                  <a:schemeClr val="tx1"/>
                </a:solidFill>
              </a:rPr>
              <a:t>строке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выполняется функцией </a:t>
            </a:r>
            <a:r>
              <a:rPr lang="ru-RU" sz="1800" b="1" dirty="0" err="1" smtClean="0">
                <a:solidFill>
                  <a:srgbClr val="FF0000"/>
                </a:solidFill>
              </a:rPr>
              <a:t>strchr</a:t>
            </a:r>
            <a:r>
              <a:rPr lang="ru-RU" sz="1800" b="1" dirty="0" smtClean="0">
                <a:solidFill>
                  <a:srgbClr val="FF0000"/>
                </a:solidFill>
              </a:rPr>
              <a:t>. 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800" b="1" dirty="0" smtClean="0">
                <a:solidFill>
                  <a:schemeClr val="tx1"/>
                </a:solidFill>
              </a:rPr>
              <a:t>s</a:t>
            </a:r>
            <a:r>
              <a:rPr lang="ru-RU" sz="1800" b="1" dirty="0" err="1" smtClean="0">
                <a:solidFill>
                  <a:schemeClr val="tx1"/>
                </a:solidFill>
              </a:rPr>
              <a:t>trrchr</a:t>
            </a:r>
            <a:r>
              <a:rPr lang="en-US" sz="1800" b="1" dirty="0" smtClean="0">
                <a:solidFill>
                  <a:schemeClr val="tx1"/>
                </a:solidFill>
              </a:rPr>
              <a:t> – </a:t>
            </a:r>
            <a:r>
              <a:rPr lang="ru-RU" sz="1800" b="1" dirty="0" smtClean="0">
                <a:solidFill>
                  <a:schemeClr val="tx1"/>
                </a:solidFill>
              </a:rPr>
              <a:t>возвращает адрес первого вхождения символа в строке</a:t>
            </a:r>
            <a:endParaRPr lang="en-US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800" b="1" dirty="0">
                <a:solidFill>
                  <a:schemeClr val="tx1"/>
                </a:solidFill>
              </a:rPr>
              <a:t>s</a:t>
            </a:r>
            <a:r>
              <a:rPr lang="ru-RU" sz="1800" b="1" dirty="0" err="1" smtClean="0">
                <a:solidFill>
                  <a:schemeClr val="tx1"/>
                </a:solidFill>
              </a:rPr>
              <a:t>trrchr</a:t>
            </a:r>
            <a:r>
              <a:rPr lang="ru-RU" sz="1800" b="1" dirty="0" smtClean="0">
                <a:solidFill>
                  <a:schemeClr val="tx1"/>
                </a:solidFill>
              </a:rPr>
              <a:t> - </a:t>
            </a:r>
            <a:r>
              <a:rPr lang="ru-RU" sz="1800" b="1" dirty="0">
                <a:solidFill>
                  <a:schemeClr val="tx1"/>
                </a:solidFill>
              </a:rPr>
              <a:t>возвращает адрес </a:t>
            </a:r>
            <a:r>
              <a:rPr lang="ru-RU" sz="1800" b="1" dirty="0" smtClean="0">
                <a:solidFill>
                  <a:schemeClr val="tx1"/>
                </a:solidFill>
              </a:rPr>
              <a:t>последнего вхождения </a:t>
            </a:r>
            <a:r>
              <a:rPr lang="ru-RU" sz="1800" b="1" dirty="0">
                <a:solidFill>
                  <a:schemeClr val="tx1"/>
                </a:solidFill>
              </a:rPr>
              <a:t>символа в </a:t>
            </a:r>
            <a:r>
              <a:rPr lang="ru-RU" sz="1800" b="1" dirty="0" smtClean="0">
                <a:solidFill>
                  <a:schemeClr val="tx1"/>
                </a:solidFill>
              </a:rPr>
              <a:t>строке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800" b="1" dirty="0" err="1" smtClean="0">
                <a:solidFill>
                  <a:schemeClr val="tx1"/>
                </a:solidFill>
              </a:rPr>
              <a:t>strspn</a:t>
            </a:r>
            <a:r>
              <a:rPr lang="en-US" sz="1800" b="1" dirty="0" smtClean="0">
                <a:solidFill>
                  <a:schemeClr val="tx1"/>
                </a:solidFill>
              </a:rPr>
              <a:t>, </a:t>
            </a:r>
            <a:r>
              <a:rPr lang="en-US" sz="1800" b="1" dirty="0" err="1" smtClean="0">
                <a:solidFill>
                  <a:schemeClr val="tx1"/>
                </a:solidFill>
              </a:rPr>
              <a:t>strcspn</a:t>
            </a:r>
            <a:r>
              <a:rPr lang="ru-RU" sz="1800" b="1" dirty="0" smtClean="0">
                <a:solidFill>
                  <a:schemeClr val="tx1"/>
                </a:solidFill>
              </a:rPr>
              <a:t> – позволя</a:t>
            </a:r>
            <a:r>
              <a:rPr lang="ru-RU" sz="1800" b="1" dirty="0">
                <a:solidFill>
                  <a:schemeClr val="tx1"/>
                </a:solidFill>
              </a:rPr>
              <a:t>ю</a:t>
            </a:r>
            <a:r>
              <a:rPr lang="ru-RU" sz="1800" b="1" dirty="0" smtClean="0">
                <a:solidFill>
                  <a:schemeClr val="tx1"/>
                </a:solidFill>
              </a:rPr>
              <a:t>т найти подстроку в строке</a:t>
            </a:r>
            <a:endParaRPr lang="en-US" sz="1800" b="1" dirty="0">
              <a:solidFill>
                <a:schemeClr val="tx1"/>
              </a:solidFill>
            </a:endParaRPr>
          </a:p>
          <a:p>
            <a:pPr algn="l"/>
            <a:r>
              <a:rPr lang="ru-RU" sz="1800" b="1" u="sng" dirty="0" smtClean="0">
                <a:solidFill>
                  <a:schemeClr val="tx1"/>
                </a:solidFill>
              </a:rPr>
              <a:t>Примеры</a:t>
            </a:r>
            <a:r>
              <a:rPr 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1800" dirty="0" err="1" smtClean="0">
                <a:solidFill>
                  <a:srgbClr val="0000FF"/>
                </a:solidFill>
                <a:latin typeface="Consolas"/>
              </a:rPr>
              <a:t>char</a:t>
            </a:r>
            <a:r>
              <a:rPr lang="ru-RU" sz="18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Name5[24] = 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"Василий"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// Посмотреть в отладчике</a:t>
            </a:r>
          </a:p>
          <a:p>
            <a:pPr algn="l">
              <a:spcBef>
                <a:spcPts val="0"/>
              </a:spcBef>
            </a:pPr>
            <a:r>
              <a:rPr lang="ru-RU" sz="1800" dirty="0" smtClean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1800" dirty="0" err="1">
                <a:solidFill>
                  <a:srgbClr val="008000"/>
                </a:solidFill>
                <a:latin typeface="Consolas"/>
              </a:rPr>
              <a:t>strrchr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 -  первое вхождение "и" в слове Василий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ru-RU" sz="1800" dirty="0" err="1">
                <a:solidFill>
                  <a:prstClr val="black"/>
                </a:solidFill>
                <a:latin typeface="Consolas"/>
              </a:rPr>
              <a:t>printf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"Строка исходная = %s    Часть с первым найденным \"и\" = %s \n"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, Name5 , </a:t>
            </a:r>
            <a:r>
              <a:rPr lang="ru-RU" sz="1800" b="1" dirty="0" err="1">
                <a:solidFill>
                  <a:srgbClr val="FF0000"/>
                </a:solidFill>
                <a:latin typeface="Consolas"/>
              </a:rPr>
              <a:t>strchr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(Name5 , 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'и'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) );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1800" dirty="0" err="1">
                <a:solidFill>
                  <a:srgbClr val="008000"/>
                </a:solidFill>
                <a:latin typeface="Consolas"/>
              </a:rPr>
              <a:t>strrchr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 - последнее  вхождение "и" в слове Василий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ru-RU" sz="1800" dirty="0" err="1">
                <a:solidFill>
                  <a:prstClr val="black"/>
                </a:solidFill>
                <a:latin typeface="Consolas"/>
              </a:rPr>
              <a:t>printf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"Строка исходная = %s    Часть с последним найденным \"и\" = %s \n"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, Name5 , </a:t>
            </a:r>
            <a:r>
              <a:rPr lang="ru-RU" sz="1800" b="1" dirty="0" err="1">
                <a:solidFill>
                  <a:srgbClr val="FF0000"/>
                </a:solidFill>
                <a:latin typeface="Consolas"/>
              </a:rPr>
              <a:t>strrchr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(Name5 , 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'и'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) );</a:t>
            </a:r>
          </a:p>
          <a:p>
            <a:pPr algn="l">
              <a:spcBef>
                <a:spcPts val="0"/>
              </a:spcBef>
            </a:pPr>
            <a:r>
              <a:rPr lang="ru-RU" altLang="ru-RU" sz="1800" b="1" dirty="0" smtClean="0">
                <a:solidFill>
                  <a:schemeClr val="tx1"/>
                </a:solidFill>
              </a:rPr>
              <a:t>Результат поиска </a:t>
            </a:r>
            <a:r>
              <a:rPr lang="ru-RU" sz="1800" b="1" dirty="0">
                <a:solidFill>
                  <a:schemeClr val="tx1"/>
                </a:solidFill>
              </a:rPr>
              <a:t>'и'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исходная = Вас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и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лий    Часть с первым найденным "и" = </a:t>
            </a:r>
            <a:r>
              <a:rPr 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и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лий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исходная = Васил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и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й    Часть с последним найденным "и" =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ий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1800" b="1" dirty="0" smtClean="0">
                <a:solidFill>
                  <a:schemeClr val="tx1"/>
                </a:solidFill>
              </a:rPr>
              <a:t>Примеры </a:t>
            </a:r>
          </a:p>
          <a:p>
            <a:pPr algn="l">
              <a:spcBef>
                <a:spcPts val="0"/>
              </a:spcBef>
            </a:pPr>
            <a:r>
              <a:rPr lang="en-US" sz="1800" dirty="0" err="1" smtClean="0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800" dirty="0" smtClean="0">
                <a:latin typeface="Consolas"/>
                <a:ea typeface="Calibri"/>
              </a:rPr>
              <a:t> </a:t>
            </a:r>
            <a:r>
              <a:rPr lang="en-US" sz="1800" dirty="0" err="1">
                <a:latin typeface="Consolas"/>
                <a:ea typeface="Calibri"/>
              </a:rPr>
              <a:t>num</a:t>
            </a:r>
            <a:r>
              <a:rPr lang="en-US" sz="1800" dirty="0">
                <a:latin typeface="Consolas"/>
                <a:ea typeface="Calibri"/>
              </a:rPr>
              <a:t> = </a:t>
            </a:r>
            <a:r>
              <a:rPr lang="ru-RU" sz="1800" b="1" dirty="0" err="1">
                <a:solidFill>
                  <a:srgbClr val="FF0000"/>
                </a:solidFill>
                <a:latin typeface="Consolas"/>
              </a:rPr>
              <a:t>strspn</a:t>
            </a:r>
            <a:r>
              <a:rPr lang="en-US" sz="1800" dirty="0">
                <a:latin typeface="Consolas"/>
                <a:ea typeface="Calibri"/>
              </a:rPr>
              <a:t>(Name5,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800" dirty="0" err="1">
                <a:solidFill>
                  <a:srgbClr val="A31515"/>
                </a:solidFill>
                <a:latin typeface="Consolas"/>
                <a:ea typeface="Calibri"/>
              </a:rPr>
              <a:t>Ва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en-US" sz="1800" dirty="0">
                <a:latin typeface="Consolas"/>
                <a:ea typeface="Calibri"/>
              </a:rPr>
              <a:t>);	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en-US" sz="1800" dirty="0" err="1">
                <a:solidFill>
                  <a:srgbClr val="008000"/>
                </a:solidFill>
                <a:latin typeface="Consolas"/>
                <a:ea typeface="Calibri"/>
              </a:rPr>
              <a:t>num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 = </a:t>
            </a:r>
            <a:r>
              <a:rPr lang="en-US" sz="1800" dirty="0" smtClean="0">
                <a:solidFill>
                  <a:srgbClr val="008000"/>
                </a:solidFill>
                <a:latin typeface="Consolas"/>
                <a:ea typeface="Calibri"/>
              </a:rPr>
              <a:t>2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en-US" sz="1800" dirty="0" err="1" smtClean="0">
                <a:latin typeface="Consolas"/>
                <a:ea typeface="Calibri"/>
              </a:rPr>
              <a:t>num</a:t>
            </a:r>
            <a:r>
              <a:rPr lang="en-US" sz="1800" dirty="0" smtClean="0">
                <a:latin typeface="Consolas"/>
                <a:ea typeface="Calibri"/>
              </a:rPr>
              <a:t> </a:t>
            </a:r>
            <a:r>
              <a:rPr lang="en-US" sz="1800" dirty="0">
                <a:latin typeface="Consolas"/>
                <a:ea typeface="Calibri"/>
              </a:rPr>
              <a:t>= </a:t>
            </a:r>
            <a:r>
              <a:rPr lang="ru-RU" sz="1800" b="1" dirty="0" err="1">
                <a:solidFill>
                  <a:srgbClr val="FF0000"/>
                </a:solidFill>
                <a:latin typeface="Consolas"/>
              </a:rPr>
              <a:t>strcspn</a:t>
            </a:r>
            <a:r>
              <a:rPr lang="en-US" sz="1800" dirty="0">
                <a:latin typeface="Consolas"/>
                <a:ea typeface="Calibri"/>
              </a:rPr>
              <a:t>(Name5,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Consolas"/>
                <a:ea typeface="Calibri"/>
              </a:rPr>
              <a:t>ил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en-US" sz="1800" dirty="0">
                <a:latin typeface="Consolas"/>
                <a:ea typeface="Calibri"/>
              </a:rPr>
              <a:t>);	  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en-US" sz="1800" dirty="0" err="1">
                <a:solidFill>
                  <a:srgbClr val="008000"/>
                </a:solidFill>
                <a:latin typeface="Consolas"/>
                <a:ea typeface="Calibri"/>
              </a:rPr>
              <a:t>num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 = 3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7056784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№4 Теория </a:t>
            </a:r>
            <a:r>
              <a:rPr lang="ru-RU" sz="2800" dirty="0"/>
              <a:t>11. Динамические строки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94566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Динамические строки используют динамическую память (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malloc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calloc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free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ru-RU" alt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: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63055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#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include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&lt;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malloc.h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&gt;</a:t>
            </a:r>
            <a:r>
              <a:rPr lang="en-US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в начало</a:t>
            </a:r>
            <a:endParaRPr lang="ru-RU" sz="1800" dirty="0">
              <a:solidFill>
                <a:srgbClr val="008000"/>
              </a:solidFill>
              <a:latin typeface="Tahoma"/>
              <a:ea typeface="Times New Roman"/>
            </a:endParaRPr>
          </a:p>
          <a:p>
            <a:pPr marL="63055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Динамическая память для строк 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(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*)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malloc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( 10); 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en-US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malloc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Динамика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!"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"Динамическая память -  %s 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Освобождение памяти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free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(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*)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calloc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strlen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"Новая память!"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+ 1  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));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en-US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calloc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Новая память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!"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);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Новая память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 %s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Длиной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=&gt; %d 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strlen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Новая память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!"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));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free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Освобождение памяти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1800" b="1" dirty="0" smtClean="0">
                <a:solidFill>
                  <a:schemeClr val="tx1"/>
                </a:solidFill>
              </a:rPr>
              <a:t>Получим:</a:t>
            </a: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Динамическая память -  Динамика!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Новая память -  Новая память! Длиной =&gt; 13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7056784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№4 Теория </a:t>
            </a:r>
            <a:r>
              <a:rPr lang="ru-RU" sz="2800" dirty="0"/>
              <a:t>11. </a:t>
            </a:r>
            <a:r>
              <a:rPr lang="ru-RU" sz="2800" dirty="0" smtClean="0"/>
              <a:t>Массивы строк</a:t>
            </a:r>
            <a:r>
              <a:rPr lang="en-US" sz="2800" dirty="0" smtClean="0"/>
              <a:t> (1)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3999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Заполнение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динамического массива при вводе строки(</a:t>
            </a:r>
            <a:r>
              <a:rPr lang="en-US" altLang="ru-RU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Студенты изучают СИ</a:t>
            </a:r>
            <a:r>
              <a:rPr lang="en-US" altLang="ru-RU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):</a:t>
            </a: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 smtClean="0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 smtClean="0">
                <a:latin typeface="Tahoma"/>
                <a:ea typeface="Times New Roman"/>
              </a:rPr>
              <a:t> </a:t>
            </a:r>
            <a:r>
              <a:rPr lang="en-US" sz="1600" dirty="0" err="1">
                <a:latin typeface="Tahoma"/>
                <a:ea typeface="Times New Roman"/>
              </a:rPr>
              <a:t>Razm</a:t>
            </a:r>
            <a:r>
              <a:rPr lang="ru-RU" sz="1600" dirty="0" smtClean="0">
                <a:latin typeface="Tahoma"/>
                <a:ea typeface="Times New Roman"/>
              </a:rPr>
              <a:t>;</a:t>
            </a:r>
            <a:endParaRPr lang="en-US" sz="1600" dirty="0" smtClean="0">
              <a:latin typeface="Times New Roman"/>
              <a:ea typeface="Times New Roman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 smtClean="0">
                <a:latin typeface="Tahoma"/>
                <a:ea typeface="Times New Roman"/>
              </a:rPr>
              <a:t>printf</a:t>
            </a:r>
            <a:r>
              <a:rPr lang="ru-RU" sz="1600" dirty="0" smtClean="0">
                <a:latin typeface="Tahoma"/>
                <a:ea typeface="Times New Roman"/>
              </a:rPr>
              <a:t> </a:t>
            </a:r>
            <a:r>
              <a:rPr lang="ru-RU" sz="1600" dirty="0">
                <a:latin typeface="Tahoma"/>
                <a:ea typeface="Times New Roman"/>
              </a:rPr>
              <a:t>(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"Введите размер массива строк: \n"</a:t>
            </a:r>
            <a:r>
              <a:rPr lang="ru-RU" sz="1600" dirty="0">
                <a:latin typeface="Tahoma"/>
                <a:ea typeface="Times New Roman"/>
              </a:rPr>
              <a:t> );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latin typeface="Tahoma"/>
                <a:ea typeface="Times New Roman"/>
              </a:rPr>
              <a:t>scanf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"%d"</a:t>
            </a:r>
            <a:r>
              <a:rPr lang="en-US" sz="1600" dirty="0">
                <a:latin typeface="Tahoma"/>
                <a:ea typeface="Times New Roman"/>
              </a:rPr>
              <a:t>, &amp;</a:t>
            </a:r>
            <a:r>
              <a:rPr lang="en-US" sz="1600" dirty="0" err="1">
                <a:latin typeface="Tahoma"/>
                <a:ea typeface="Times New Roman"/>
              </a:rPr>
              <a:t>Razm</a:t>
            </a:r>
            <a:r>
              <a:rPr lang="en-US" sz="1600" dirty="0">
                <a:latin typeface="Tahoma"/>
                <a:ea typeface="Times New Roman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600" dirty="0">
                <a:latin typeface="Tahoma"/>
                <a:ea typeface="Times New Roman"/>
              </a:rPr>
              <a:t> * </a:t>
            </a:r>
            <a:r>
              <a:rPr lang="en-US" sz="1600" dirty="0" err="1">
                <a:latin typeface="Tahoma"/>
                <a:ea typeface="Times New Roman"/>
              </a:rPr>
              <a:t>pStrMas</a:t>
            </a:r>
            <a:r>
              <a:rPr lang="en-US" sz="1600" dirty="0">
                <a:latin typeface="Tahoma"/>
                <a:ea typeface="Times New Roman"/>
              </a:rPr>
              <a:t> =(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600" dirty="0">
                <a:latin typeface="Tahoma"/>
                <a:ea typeface="Times New Roman"/>
              </a:rPr>
              <a:t> *) </a:t>
            </a:r>
            <a:r>
              <a:rPr lang="en-US" sz="1600" dirty="0" err="1">
                <a:latin typeface="Tahoma"/>
                <a:ea typeface="Times New Roman"/>
              </a:rPr>
              <a:t>calloc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 err="1">
                <a:latin typeface="Tahoma"/>
                <a:ea typeface="Times New Roman"/>
              </a:rPr>
              <a:t>Razm</a:t>
            </a:r>
            <a:r>
              <a:rPr lang="en-US" sz="1600" dirty="0">
                <a:latin typeface="Tahoma"/>
                <a:ea typeface="Times New Roman"/>
              </a:rPr>
              <a:t> , 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sizeof</a:t>
            </a:r>
            <a:r>
              <a:rPr lang="en-US" sz="1600" dirty="0">
                <a:latin typeface="Tahoma"/>
                <a:ea typeface="Times New Roman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600" dirty="0">
                <a:latin typeface="Tahoma"/>
                <a:ea typeface="Times New Roman"/>
              </a:rPr>
              <a:t>) *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Times New Roman"/>
              </a:rPr>
              <a:t>20</a:t>
            </a:r>
            <a:r>
              <a:rPr lang="en-US" sz="1600" dirty="0">
                <a:latin typeface="Tahoma"/>
                <a:ea typeface="Times New Roman"/>
              </a:rPr>
              <a:t>);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en-US" sz="1600" dirty="0" smtClean="0">
                <a:solidFill>
                  <a:srgbClr val="008000"/>
                </a:solidFill>
                <a:latin typeface="Tahoma"/>
                <a:ea typeface="Times New Roman"/>
              </a:rPr>
              <a:t>20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Times New Roman"/>
              </a:rPr>
              <a:t> символов 1 </a:t>
            </a:r>
            <a:r>
              <a:rPr lang="en-US" sz="1600" dirty="0" smtClean="0">
                <a:solidFill>
                  <a:srgbClr val="008000"/>
                </a:solidFill>
                <a:latin typeface="Tahoma"/>
                <a:ea typeface="Times New Roman"/>
              </a:rPr>
              <a:t>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Times New Roman"/>
              </a:rPr>
              <a:t>строка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latin typeface="Tahoma"/>
                <a:ea typeface="Times New Roman"/>
              </a:rPr>
              <a:t>printf</a:t>
            </a:r>
            <a:r>
              <a:rPr lang="ru-RU" sz="1600" dirty="0">
                <a:latin typeface="Tahoma"/>
                <a:ea typeface="Times New Roman"/>
              </a:rPr>
              <a:t> (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"\</a:t>
            </a:r>
            <a:r>
              <a:rPr lang="ru-RU" sz="1600" dirty="0" err="1">
                <a:solidFill>
                  <a:srgbClr val="A31515"/>
                </a:solidFill>
                <a:latin typeface="Tahoma"/>
                <a:ea typeface="Times New Roman"/>
              </a:rPr>
              <a:t>nВведите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 строки массива [%d]: \n"</a:t>
            </a:r>
            <a:r>
              <a:rPr lang="ru-RU" sz="1600" dirty="0">
                <a:latin typeface="Tahoma"/>
                <a:ea typeface="Times New Roman"/>
              </a:rPr>
              <a:t> , </a:t>
            </a:r>
            <a:r>
              <a:rPr lang="ru-RU" sz="1600" dirty="0" err="1">
                <a:latin typeface="Tahoma"/>
                <a:ea typeface="Times New Roman"/>
              </a:rPr>
              <a:t>Razm</a:t>
            </a:r>
            <a:r>
              <a:rPr lang="ru-RU" sz="1600" dirty="0">
                <a:latin typeface="Tahoma"/>
                <a:ea typeface="Times New Roman"/>
              </a:rPr>
              <a:t> );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latin typeface="Tahoma"/>
                <a:ea typeface="Times New Roman"/>
              </a:rPr>
              <a:t>	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 =0 ; 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 &lt; </a:t>
            </a:r>
            <a:r>
              <a:rPr lang="en-US" sz="1600" dirty="0" err="1">
                <a:latin typeface="Tahoma"/>
                <a:ea typeface="Times New Roman"/>
              </a:rPr>
              <a:t>Razm</a:t>
            </a:r>
            <a:r>
              <a:rPr lang="en-US" sz="1600" dirty="0">
                <a:latin typeface="Tahoma"/>
                <a:ea typeface="Times New Roman"/>
              </a:rPr>
              <a:t> ;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++ )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                   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en-US" sz="1600" dirty="0" err="1">
                <a:solidFill>
                  <a:srgbClr val="008000"/>
                </a:solidFill>
                <a:latin typeface="Tahoma"/>
                <a:ea typeface="Times New Roman"/>
              </a:rPr>
              <a:t>scanf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 ("%s", </a:t>
            </a:r>
            <a:r>
              <a:rPr lang="en-US" sz="1600" dirty="0" err="1">
                <a:solidFill>
                  <a:srgbClr val="008000"/>
                </a:solidFill>
                <a:latin typeface="Tahoma"/>
                <a:ea typeface="Times New Roman"/>
              </a:rPr>
              <a:t>pStrMas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 + </a:t>
            </a:r>
            <a:r>
              <a:rPr lang="en-US" sz="1600" dirty="0" err="1">
                <a:solidFill>
                  <a:srgbClr val="008000"/>
                </a:solidFill>
                <a:latin typeface="Tahoma"/>
                <a:ea typeface="Times New Roman"/>
              </a:rPr>
              <a:t>i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 * 20);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	                </a:t>
            </a:r>
            <a:r>
              <a:rPr lang="en-US" sz="1600" dirty="0" err="1">
                <a:latin typeface="Tahoma"/>
                <a:ea typeface="Times New Roman"/>
              </a:rPr>
              <a:t>scanf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"%s"</a:t>
            </a:r>
            <a:r>
              <a:rPr lang="en-US" sz="1600" dirty="0">
                <a:latin typeface="Tahoma"/>
                <a:ea typeface="Times New Roman"/>
              </a:rPr>
              <a:t>, &amp;</a:t>
            </a:r>
            <a:r>
              <a:rPr lang="en-US" sz="1600" dirty="0" err="1">
                <a:latin typeface="Tahoma"/>
                <a:ea typeface="Times New Roman"/>
              </a:rPr>
              <a:t>pStrMas</a:t>
            </a:r>
            <a:r>
              <a:rPr lang="en-US" sz="1600" dirty="0">
                <a:latin typeface="Tahoma"/>
                <a:ea typeface="Times New Roman"/>
              </a:rPr>
              <a:t>[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 * 20]);           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</a:pPr>
            <a:r>
              <a:rPr lang="en-US" sz="1600" dirty="0">
                <a:latin typeface="Tahoma"/>
                <a:ea typeface="Times New Roman"/>
              </a:rPr>
              <a:t>		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 =0 ; 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 &lt; </a:t>
            </a:r>
            <a:r>
              <a:rPr lang="en-US" sz="1600" dirty="0" err="1">
                <a:latin typeface="Tahoma"/>
                <a:ea typeface="Times New Roman"/>
              </a:rPr>
              <a:t>Razm</a:t>
            </a:r>
            <a:r>
              <a:rPr lang="en-US" sz="1600" dirty="0">
                <a:latin typeface="Tahoma"/>
                <a:ea typeface="Times New Roman"/>
              </a:rPr>
              <a:t> ;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++ </a:t>
            </a:r>
            <a:r>
              <a:rPr lang="en-US" sz="1600" dirty="0" smtClean="0">
                <a:latin typeface="Tahoma"/>
                <a:ea typeface="Times New Roman"/>
              </a:rPr>
              <a:t>)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 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Распечатка</a:t>
            </a: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	            	</a:t>
            </a:r>
            <a:r>
              <a:rPr lang="en-US" sz="1600" dirty="0" err="1">
                <a:latin typeface="Tahoma"/>
                <a:ea typeface="Times New Roman"/>
              </a:rPr>
              <a:t>printf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Строки массива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 % d  - %s\n"</a:t>
            </a:r>
            <a:r>
              <a:rPr lang="en-US" sz="1600" dirty="0">
                <a:latin typeface="Tahoma"/>
                <a:ea typeface="Times New Roman"/>
              </a:rPr>
              <a:t>,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 , &amp;</a:t>
            </a:r>
            <a:r>
              <a:rPr lang="en-US" sz="1600" dirty="0" err="1">
                <a:latin typeface="Tahoma"/>
                <a:ea typeface="Times New Roman"/>
              </a:rPr>
              <a:t>pStrMas</a:t>
            </a:r>
            <a:r>
              <a:rPr lang="en-US" sz="1600" dirty="0">
                <a:latin typeface="Tahoma"/>
                <a:ea typeface="Times New Roman"/>
              </a:rPr>
              <a:t>[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 * 20] );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>
                <a:solidFill>
                  <a:schemeClr val="tx1"/>
                </a:solidFill>
              </a:rPr>
              <a:t>Результат</a:t>
            </a:r>
            <a:endParaRPr lang="en-US" sz="1800" b="1" u="sng" dirty="0">
              <a:solidFill>
                <a:schemeClr val="tx1"/>
              </a:solidFill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Введите размер массива строк: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3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Введите строки массива [3]: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>
                <a:solidFill>
                  <a:srgbClr val="002060"/>
                </a:solidFill>
                <a:latin typeface="Consolas"/>
                <a:ea typeface="Calibri"/>
              </a:rPr>
              <a:t>Студенты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>
                <a:solidFill>
                  <a:srgbClr val="002060"/>
                </a:solidFill>
                <a:latin typeface="Consolas"/>
                <a:ea typeface="Calibri"/>
              </a:rPr>
              <a:t>изучают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>
                <a:solidFill>
                  <a:srgbClr val="002060"/>
                </a:solidFill>
                <a:latin typeface="Consolas"/>
                <a:ea typeface="Calibri"/>
              </a:rPr>
              <a:t>СИ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82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7056784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№4 Теория </a:t>
            </a:r>
            <a:r>
              <a:rPr lang="ru-RU" sz="2800" dirty="0"/>
              <a:t>11. </a:t>
            </a:r>
            <a:r>
              <a:rPr lang="ru-RU" sz="2800" dirty="0" smtClean="0"/>
              <a:t>Массивы строк</a:t>
            </a:r>
            <a:r>
              <a:rPr lang="en-US" sz="2800" dirty="0" smtClean="0"/>
              <a:t> (</a:t>
            </a:r>
            <a:r>
              <a:rPr lang="ru-RU" sz="2800" dirty="0" smtClean="0"/>
              <a:t>2</a:t>
            </a:r>
            <a:r>
              <a:rPr lang="en-US" sz="2800" dirty="0" smtClean="0"/>
              <a:t>)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3999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Слияние в одну строку из </a:t>
            </a:r>
            <a:r>
              <a:rPr lang="ru-RU" altLang="ru-RU" sz="1800" b="1" dirty="0" err="1" smtClean="0">
                <a:solidFill>
                  <a:schemeClr val="tx1"/>
                </a:solidFill>
              </a:rPr>
              <a:t>введеноого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массива 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indent="1047750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 smtClean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ru-RU" sz="1800" dirty="0">
                <a:latin typeface="Tahoma"/>
                <a:ea typeface="Times New Roman"/>
              </a:rPr>
              <a:t>* </a:t>
            </a:r>
            <a:r>
              <a:rPr lang="en-US" sz="1800" b="1" dirty="0" err="1">
                <a:solidFill>
                  <a:srgbClr val="FF0000"/>
                </a:solidFill>
                <a:latin typeface="Tahoma"/>
                <a:ea typeface="Times New Roman"/>
              </a:rPr>
              <a:t>pBigString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Times New Roman"/>
              </a:rPr>
              <a:t> </a:t>
            </a:r>
            <a:r>
              <a:rPr lang="ru-RU" sz="1800" dirty="0">
                <a:latin typeface="Tahoma"/>
                <a:ea typeface="Times New Roman"/>
              </a:rPr>
              <a:t>=  (</a:t>
            </a: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>
                <a:latin typeface="Tahoma"/>
                <a:ea typeface="Times New Roman"/>
              </a:rPr>
              <a:t> *)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malloc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Times New Roman"/>
              </a:rPr>
              <a:t>(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nMasSize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Times New Roman"/>
              </a:rPr>
              <a:t> + 2 + 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Razm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Times New Roman"/>
              </a:rPr>
              <a:t> ); </a:t>
            </a:r>
            <a:endParaRPr lang="ru-RU" sz="1800" dirty="0" smtClean="0">
              <a:solidFill>
                <a:schemeClr val="tx1"/>
              </a:solidFill>
              <a:latin typeface="Tahoma"/>
              <a:ea typeface="Times New Roman"/>
            </a:endParaRPr>
          </a:p>
          <a:p>
            <a:pPr indent="1047750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// Добавим Пробелы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воск. знак и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нуль символ </a:t>
            </a:r>
            <a:endParaRPr lang="ru-RU" sz="2800" dirty="0">
              <a:latin typeface="Times New Roman"/>
              <a:ea typeface="Calibri"/>
            </a:endParaRPr>
          </a:p>
          <a:p>
            <a:pPr marL="768350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latin typeface="Tahoma"/>
                <a:ea typeface="Times New Roman"/>
              </a:rPr>
              <a:t>       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pBigString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Times New Roman"/>
              </a:rPr>
              <a:t>[0</a:t>
            </a:r>
            <a:r>
              <a:rPr lang="en-US" sz="1800" dirty="0">
                <a:latin typeface="Tahoma"/>
                <a:ea typeface="Times New Roman"/>
              </a:rPr>
              <a:t>] =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'\0'</a:t>
            </a:r>
            <a:r>
              <a:rPr lang="en-US" sz="1800" dirty="0">
                <a:latin typeface="Tahoma"/>
                <a:ea typeface="Times New Roman"/>
              </a:rPr>
              <a:t>;</a:t>
            </a:r>
            <a:endParaRPr lang="ru-RU" sz="2800" dirty="0">
              <a:latin typeface="Times New Roman"/>
              <a:ea typeface="Calibri"/>
            </a:endParaRPr>
          </a:p>
          <a:p>
            <a:pPr marL="7683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		</a:t>
            </a: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1800" dirty="0">
                <a:latin typeface="Tahoma"/>
                <a:ea typeface="Times New Roman"/>
              </a:rPr>
              <a:t> (</a:t>
            </a:r>
            <a:r>
              <a:rPr lang="en-US" sz="18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800" dirty="0">
                <a:latin typeface="Tahoma"/>
                <a:ea typeface="Times New Roman"/>
              </a:rPr>
              <a:t> </a:t>
            </a:r>
            <a:r>
              <a:rPr lang="en-US" sz="1800" dirty="0" err="1">
                <a:latin typeface="Tahoma"/>
                <a:ea typeface="Times New Roman"/>
              </a:rPr>
              <a:t>i</a:t>
            </a:r>
            <a:r>
              <a:rPr lang="en-US" sz="1800" dirty="0">
                <a:latin typeface="Tahoma"/>
                <a:ea typeface="Times New Roman"/>
              </a:rPr>
              <a:t> =0 ;  </a:t>
            </a:r>
            <a:r>
              <a:rPr lang="en-US" sz="1800" dirty="0" err="1">
                <a:latin typeface="Tahoma"/>
                <a:ea typeface="Times New Roman"/>
              </a:rPr>
              <a:t>i</a:t>
            </a:r>
            <a:r>
              <a:rPr lang="en-US" sz="1800" dirty="0">
                <a:latin typeface="Tahoma"/>
                <a:ea typeface="Times New Roman"/>
              </a:rPr>
              <a:t> &lt; </a:t>
            </a:r>
            <a:r>
              <a:rPr lang="en-US" sz="1800" dirty="0" err="1">
                <a:latin typeface="Tahoma"/>
                <a:ea typeface="Times New Roman"/>
              </a:rPr>
              <a:t>Razm</a:t>
            </a:r>
            <a:r>
              <a:rPr lang="en-US" sz="1800" dirty="0">
                <a:latin typeface="Tahoma"/>
                <a:ea typeface="Times New Roman"/>
              </a:rPr>
              <a:t> ; </a:t>
            </a:r>
            <a:r>
              <a:rPr lang="en-US" sz="1800" dirty="0" err="1">
                <a:latin typeface="Tahoma"/>
                <a:ea typeface="Times New Roman"/>
              </a:rPr>
              <a:t>i</a:t>
            </a:r>
            <a:r>
              <a:rPr lang="en-US" sz="1800" dirty="0">
                <a:latin typeface="Tahoma"/>
                <a:ea typeface="Times New Roman"/>
              </a:rPr>
              <a:t>++ )</a:t>
            </a:r>
            <a:endParaRPr lang="ru-RU" sz="2800" dirty="0">
              <a:latin typeface="Times New Roman"/>
              <a:ea typeface="Calibri"/>
            </a:endParaRPr>
          </a:p>
          <a:p>
            <a:pPr marL="7683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		{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strcat</a:t>
            </a:r>
            <a:r>
              <a:rPr lang="en-US" sz="1800" dirty="0">
                <a:latin typeface="Tahoma"/>
                <a:ea typeface="Times New Roman"/>
              </a:rPr>
              <a:t>( 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pBigString</a:t>
            </a:r>
            <a:r>
              <a:rPr lang="en-US" sz="1800" dirty="0">
                <a:latin typeface="Tahoma"/>
                <a:ea typeface="Times New Roman"/>
              </a:rPr>
              <a:t> , &amp;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pStrMas</a:t>
            </a:r>
            <a:r>
              <a:rPr lang="en-US" sz="1800" dirty="0">
                <a:latin typeface="Tahoma"/>
                <a:ea typeface="Times New Roman"/>
              </a:rPr>
              <a:t>[ </a:t>
            </a:r>
            <a:r>
              <a:rPr lang="en-US" sz="1800" dirty="0" err="1">
                <a:latin typeface="Tahoma"/>
                <a:ea typeface="Times New Roman"/>
              </a:rPr>
              <a:t>i</a:t>
            </a:r>
            <a:r>
              <a:rPr lang="en-US" sz="1800" dirty="0">
                <a:latin typeface="Tahoma"/>
                <a:ea typeface="Times New Roman"/>
              </a:rPr>
              <a:t> * 20]);</a:t>
            </a:r>
            <a:endParaRPr lang="ru-RU" sz="2800" dirty="0">
              <a:latin typeface="Times New Roman"/>
              <a:ea typeface="Calibri"/>
            </a:endParaRPr>
          </a:p>
          <a:p>
            <a:pPr marL="7683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		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strcat</a:t>
            </a:r>
            <a:r>
              <a:rPr lang="en-US" sz="1800" dirty="0">
                <a:latin typeface="Tahoma"/>
                <a:ea typeface="Times New Roman"/>
              </a:rPr>
              <a:t>( 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pBigString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 "</a:t>
            </a:r>
            <a:r>
              <a:rPr lang="en-US" sz="1800" dirty="0">
                <a:latin typeface="Tahoma"/>
                <a:ea typeface="Times New Roman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marL="7683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		};</a:t>
            </a:r>
            <a:endParaRPr lang="ru-RU" sz="2800" dirty="0">
              <a:latin typeface="Times New Roman"/>
              <a:ea typeface="Calibri"/>
            </a:endParaRPr>
          </a:p>
          <a:p>
            <a:pPr marL="7683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		</a:t>
            </a:r>
            <a:r>
              <a:rPr lang="en-US" sz="1800" dirty="0" err="1">
                <a:latin typeface="Tahoma"/>
                <a:ea typeface="Times New Roman"/>
              </a:rPr>
              <a:t>strcat</a:t>
            </a:r>
            <a:r>
              <a:rPr lang="en-US" sz="1800" dirty="0">
                <a:latin typeface="Tahoma"/>
                <a:ea typeface="Times New Roman"/>
              </a:rPr>
              <a:t>( 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pBigString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"!"</a:t>
            </a:r>
            <a:r>
              <a:rPr lang="en-US" sz="1800" dirty="0">
                <a:latin typeface="Tahoma"/>
                <a:ea typeface="Times New Roman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indent="698500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Tahoma"/>
                <a:ea typeface="Calibri"/>
              </a:rPr>
              <a:t>	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800" dirty="0" smtClean="0">
                <a:latin typeface="Tahoma"/>
                <a:ea typeface="Calibri"/>
              </a:rPr>
              <a:t> </a:t>
            </a:r>
            <a:r>
              <a:rPr lang="en-US" sz="1800" dirty="0">
                <a:latin typeface="Tahoma"/>
                <a:ea typeface="Calibri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Большая строка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Calibri"/>
              </a:rPr>
              <a:t> -  %s \n"</a:t>
            </a:r>
            <a:r>
              <a:rPr lang="en-US" sz="1800" dirty="0">
                <a:latin typeface="Tahoma"/>
                <a:ea typeface="Calibri"/>
              </a:rPr>
              <a:t> ,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pBigString</a:t>
            </a:r>
            <a:r>
              <a:rPr lang="en-US" sz="1800" dirty="0" smtClean="0">
                <a:latin typeface="Tahoma"/>
                <a:ea typeface="Calibri"/>
              </a:rPr>
              <a:t>);</a:t>
            </a:r>
            <a:endParaRPr lang="ru-RU" sz="2800" dirty="0" smtClean="0">
              <a:latin typeface="Times New Roman"/>
              <a:ea typeface="Calibri"/>
            </a:endParaRPr>
          </a:p>
          <a:p>
            <a:pPr indent="698500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Times New Roman"/>
              </a:rPr>
              <a:t>free</a:t>
            </a:r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ru-RU" sz="1800" dirty="0">
                <a:latin typeface="Tahoma"/>
                <a:ea typeface="Times New Roman"/>
              </a:rPr>
              <a:t>(</a:t>
            </a:r>
            <a:r>
              <a:rPr lang="ru-RU" sz="1800" dirty="0" err="1">
                <a:solidFill>
                  <a:srgbClr val="FF0000"/>
                </a:solidFill>
                <a:latin typeface="Tahoma"/>
                <a:ea typeface="Times New Roman"/>
              </a:rPr>
              <a:t>pBigString</a:t>
            </a:r>
            <a:r>
              <a:rPr lang="ru-RU" sz="1800" dirty="0">
                <a:latin typeface="Tahoma"/>
                <a:ea typeface="Times New Roman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Получим: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Большая строка из введенного массива-  Студенты изучают СИ !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90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840760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Теория </a:t>
            </a:r>
            <a:r>
              <a:rPr lang="ru-RU" sz="2800" dirty="0"/>
              <a:t>13. </a:t>
            </a:r>
            <a:r>
              <a:rPr lang="ru-RU" sz="2800" dirty="0" smtClean="0"/>
              <a:t>Проверка символов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914" y="526926"/>
            <a:ext cx="8675687" cy="5422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Проверка типа символов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).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Для проверки символов используются функции (они возвращают истина или ложно):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Функции, используемые для классификации символов, приведены </a:t>
            </a:r>
            <a:r>
              <a:rPr lang="ru-RU" sz="1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ниже </a:t>
            </a:r>
            <a:r>
              <a:rPr lang="ru-RU" sz="1800" dirty="0"/>
              <a:t>(библиотека </a:t>
            </a:r>
            <a:r>
              <a:rPr lang="ru-RU" sz="1800" b="1" dirty="0">
                <a:solidFill>
                  <a:srgbClr val="A31515"/>
                </a:solidFill>
              </a:rPr>
              <a:t>&lt;</a:t>
            </a:r>
            <a:r>
              <a:rPr lang="ru-RU" sz="1800" b="1" dirty="0" err="1">
                <a:solidFill>
                  <a:srgbClr val="A31515"/>
                </a:solidFill>
              </a:rPr>
              <a:t>ctype.h</a:t>
            </a:r>
            <a:r>
              <a:rPr lang="ru-RU" sz="1800" b="1" dirty="0">
                <a:solidFill>
                  <a:srgbClr val="A31515"/>
                </a:solidFill>
              </a:rPr>
              <a:t>&gt;</a:t>
            </a:r>
            <a:r>
              <a:rPr lang="ru-RU" sz="1800" b="1" dirty="0"/>
              <a:t>)</a:t>
            </a:r>
            <a:r>
              <a:rPr lang="ru-RU" sz="1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: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01775" algn="l"/>
              </a:tabLst>
            </a:pP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isalnum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(c)	</a:t>
            </a: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isalpha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(c) или </a:t>
            </a: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isdigit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(c) есть истина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01775" algn="l"/>
              </a:tabLst>
            </a:pP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isalpha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(c) 	</a:t>
            </a: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isupper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(c) или </a:t>
            </a: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islower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(c) есть истина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01775" algn="l"/>
              </a:tabLst>
            </a:pPr>
            <a:r>
              <a:rPr lang="ru-RU" sz="18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isdigit</a:t>
            </a:r>
            <a:r>
              <a:rPr lang="ru-RU" sz="1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(c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)	десятичная цифра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01775" algn="l"/>
              </a:tabLst>
            </a:pPr>
            <a:r>
              <a:rPr lang="ru-RU" sz="18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islower</a:t>
            </a:r>
            <a:r>
              <a:rPr lang="ru-RU" sz="1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(c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)	буква нижнего регистра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01775" algn="l"/>
              </a:tabLst>
            </a:pPr>
            <a:r>
              <a:rPr lang="ru-RU" sz="1800" b="1" dirty="0" smtClean="0">
                <a:solidFill>
                  <a:schemeClr val="tx1"/>
                </a:solidFill>
                <a:latin typeface="Times New Roman"/>
                <a:ea typeface="Calibri"/>
              </a:rPr>
              <a:t>…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01775" algn="l"/>
              </a:tabLst>
            </a:pPr>
            <a:r>
              <a:rPr lang="ru-RU" sz="18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isxdigit</a:t>
            </a:r>
            <a:r>
              <a:rPr lang="ru-RU" sz="1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(c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) 	шестнадцатеричная цифра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Пример: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Consolas"/>
                <a:ea typeface="Calibri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nsolas"/>
                <a:ea typeface="Calibri"/>
              </a:rPr>
              <a:t>if</a:t>
            </a:r>
            <a:r>
              <a:rPr lang="en-US" sz="1800" dirty="0">
                <a:latin typeface="Consolas"/>
                <a:ea typeface="Calibri"/>
              </a:rPr>
              <a:t> (</a:t>
            </a:r>
            <a:r>
              <a:rPr lang="en-US" sz="1800" dirty="0" err="1">
                <a:latin typeface="Consolas"/>
                <a:ea typeface="Calibri"/>
              </a:rPr>
              <a:t>isdigit</a:t>
            </a:r>
            <a:r>
              <a:rPr lang="en-US" sz="1800" dirty="0">
                <a:latin typeface="Consolas"/>
                <a:ea typeface="Calibri"/>
              </a:rPr>
              <a:t>( 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'5'</a:t>
            </a:r>
            <a:r>
              <a:rPr lang="en-US" sz="1800" dirty="0">
                <a:latin typeface="Consolas"/>
                <a:ea typeface="Calibri"/>
              </a:rPr>
              <a:t>))	  </a:t>
            </a:r>
            <a:r>
              <a:rPr lang="en-US" sz="1800" dirty="0" err="1">
                <a:latin typeface="Consolas"/>
                <a:ea typeface="Calibri"/>
              </a:rPr>
              <a:t>printf</a:t>
            </a:r>
            <a:r>
              <a:rPr lang="en-US" sz="1800" dirty="0">
                <a:latin typeface="Consolas"/>
                <a:ea typeface="Calibri"/>
              </a:rPr>
              <a:t>( 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Consolas"/>
                <a:ea typeface="Calibri"/>
              </a:rPr>
              <a:t>Символ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 5 -&gt; </a:t>
            </a:r>
            <a:r>
              <a:rPr lang="ru-RU" sz="1800" dirty="0">
                <a:solidFill>
                  <a:srgbClr val="A31515"/>
                </a:solidFill>
                <a:latin typeface="Consolas"/>
                <a:ea typeface="Calibri"/>
              </a:rPr>
              <a:t>цифра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\n"</a:t>
            </a:r>
            <a:r>
              <a:rPr lang="en-US" sz="1800" dirty="0"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Consolas"/>
                <a:ea typeface="Calibri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nsolas"/>
                <a:ea typeface="Calibri"/>
              </a:rPr>
              <a:t>if</a:t>
            </a:r>
            <a:r>
              <a:rPr lang="en-US" sz="1800" dirty="0">
                <a:latin typeface="Consolas"/>
                <a:ea typeface="Calibri"/>
              </a:rPr>
              <a:t> (</a:t>
            </a:r>
            <a:r>
              <a:rPr lang="en-US" sz="1800" dirty="0" err="1">
                <a:latin typeface="Consolas"/>
                <a:ea typeface="Calibri"/>
              </a:rPr>
              <a:t>isalpha</a:t>
            </a:r>
            <a:r>
              <a:rPr lang="en-US" sz="1800" dirty="0">
                <a:latin typeface="Consolas"/>
                <a:ea typeface="Calibri"/>
              </a:rPr>
              <a:t>( 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'm'</a:t>
            </a:r>
            <a:r>
              <a:rPr lang="en-US" sz="1800" dirty="0">
                <a:latin typeface="Consolas"/>
                <a:ea typeface="Calibri"/>
              </a:rPr>
              <a:t>))	  </a:t>
            </a:r>
            <a:r>
              <a:rPr lang="en-US" sz="1800" dirty="0" err="1">
                <a:latin typeface="Consolas"/>
                <a:ea typeface="Calibri"/>
              </a:rPr>
              <a:t>printf</a:t>
            </a:r>
            <a:r>
              <a:rPr lang="en-US" sz="1800" dirty="0">
                <a:latin typeface="Consolas"/>
                <a:ea typeface="Calibri"/>
              </a:rPr>
              <a:t>( 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Consolas"/>
                <a:ea typeface="Calibri"/>
              </a:rPr>
              <a:t>Символ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 m -&gt; </a:t>
            </a:r>
            <a:r>
              <a:rPr lang="ru-RU" sz="1800" dirty="0">
                <a:solidFill>
                  <a:srgbClr val="A31515"/>
                </a:solidFill>
                <a:latin typeface="Consolas"/>
                <a:ea typeface="Calibri"/>
              </a:rPr>
              <a:t>буква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\n"</a:t>
            </a:r>
            <a:r>
              <a:rPr lang="en-US" sz="1800" dirty="0"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Результат</a:t>
            </a:r>
            <a:r>
              <a:rPr lang="ru-RU" sz="1600" dirty="0">
                <a:latin typeface="Times New Roman"/>
                <a:ea typeface="Calibri"/>
              </a:rPr>
              <a:t>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Символ 5 -&gt; цифра</a:t>
            </a:r>
            <a:endParaRPr lang="ru-RU" sz="1200" b="1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Символ m -&gt; буква</a:t>
            </a:r>
            <a:endParaRPr lang="ru-RU" sz="1200" b="1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latin typeface="Times New Roman"/>
                <a:ea typeface="Calibri"/>
              </a:rPr>
              <a:t> </a:t>
            </a: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552728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 4 Примеры</a:t>
            </a:r>
            <a:r>
              <a:rPr lang="ru-RU" sz="2800" dirty="0" smtClean="0"/>
              <a:t>. </a:t>
            </a:r>
            <a:r>
              <a:rPr lang="ru-RU" sz="2800" dirty="0"/>
              <a:t>Сортировка строк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548680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Пузырьковая сортировка массива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FF"/>
                </a:solidFill>
                <a:latin typeface="Tahoma"/>
                <a:ea typeface="Times New Roman"/>
              </a:rPr>
              <a:t>#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define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 err="1">
                <a:latin typeface="Tahoma"/>
                <a:ea typeface="Times New Roman"/>
              </a:rPr>
              <a:t>RazmMas</a:t>
            </a:r>
            <a:r>
              <a:rPr lang="ru-RU" sz="2000" dirty="0">
                <a:latin typeface="Tahoma"/>
                <a:ea typeface="Times New Roman"/>
              </a:rPr>
              <a:t>  </a:t>
            </a:r>
            <a:r>
              <a:rPr lang="ru-RU" sz="2000" dirty="0" smtClean="0">
                <a:latin typeface="Tahoma"/>
                <a:ea typeface="Times New Roman"/>
              </a:rPr>
              <a:t>5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Массив 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Массив строк инициализируется в программе фамилиями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 err="1">
                <a:latin typeface="Tahoma"/>
                <a:ea typeface="Times New Roman"/>
              </a:rPr>
              <a:t>StrMas</a:t>
            </a:r>
            <a:r>
              <a:rPr lang="ru-RU" sz="2000" dirty="0">
                <a:latin typeface="Tahoma"/>
                <a:ea typeface="Times New Roman"/>
              </a:rPr>
              <a:t>[</a:t>
            </a:r>
            <a:r>
              <a:rPr lang="en-US" sz="2000" dirty="0" err="1">
                <a:latin typeface="Tahoma"/>
                <a:ea typeface="Times New Roman"/>
              </a:rPr>
              <a:t>RazmMas</a:t>
            </a:r>
            <a:r>
              <a:rPr lang="ru-RU" sz="2000" dirty="0">
                <a:latin typeface="Tahoma"/>
                <a:ea typeface="Times New Roman"/>
              </a:rPr>
              <a:t>][10]={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"Сидоров"</a:t>
            </a:r>
            <a:r>
              <a:rPr lang="ru-RU" sz="2000" dirty="0">
                <a:latin typeface="Tahoma"/>
                <a:ea typeface="Times New Roman"/>
              </a:rPr>
              <a:t>,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000" dirty="0" err="1">
                <a:solidFill>
                  <a:srgbClr val="A31515"/>
                </a:solidFill>
                <a:latin typeface="Tahoma"/>
                <a:ea typeface="Times New Roman"/>
              </a:rPr>
              <a:t>Алетров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000" dirty="0">
                <a:latin typeface="Tahoma"/>
                <a:ea typeface="Times New Roman"/>
              </a:rPr>
              <a:t>,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"Иванов"</a:t>
            </a:r>
            <a:r>
              <a:rPr lang="ru-RU" sz="2000" dirty="0">
                <a:latin typeface="Tahoma"/>
                <a:ea typeface="Times New Roman"/>
              </a:rPr>
              <a:t>,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"Жучков"</a:t>
            </a:r>
            <a:r>
              <a:rPr lang="ru-RU" sz="2000" dirty="0">
                <a:latin typeface="Tahoma"/>
                <a:ea typeface="Times New Roman"/>
              </a:rPr>
              <a:t> ,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"Акулов"</a:t>
            </a:r>
            <a:r>
              <a:rPr lang="ru-RU" sz="2000" dirty="0">
                <a:latin typeface="Tahoma"/>
                <a:ea typeface="Times New Roman"/>
              </a:rPr>
              <a:t>};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Сортировка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2000" dirty="0">
                <a:latin typeface="Tahoma"/>
                <a:ea typeface="Times New Roman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latin typeface="Tahoma"/>
                <a:ea typeface="Times New Roman"/>
              </a:rPr>
              <a:t> k = 0 ; k &lt; </a:t>
            </a:r>
            <a:r>
              <a:rPr lang="en-US" sz="2000" dirty="0" err="1">
                <a:latin typeface="Tahoma"/>
                <a:ea typeface="Times New Roman"/>
              </a:rPr>
              <a:t>RazmMas</a:t>
            </a:r>
            <a:r>
              <a:rPr lang="en-US" sz="2000" dirty="0">
                <a:latin typeface="Tahoma"/>
                <a:ea typeface="Times New Roman"/>
              </a:rPr>
              <a:t> - 1 ; k++)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Tahoma"/>
                <a:ea typeface="Times New Roman"/>
              </a:rPr>
              <a:t> 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2000" dirty="0">
                <a:latin typeface="Tahoma"/>
                <a:ea typeface="Times New Roman"/>
              </a:rPr>
              <a:t> (  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=0 ; 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&lt; </a:t>
            </a:r>
            <a:r>
              <a:rPr lang="en-US" sz="2000" dirty="0" err="1">
                <a:latin typeface="Tahoma"/>
                <a:ea typeface="Times New Roman"/>
              </a:rPr>
              <a:t>RazmMas</a:t>
            </a:r>
            <a:r>
              <a:rPr lang="en-US" sz="2000" dirty="0">
                <a:latin typeface="Tahoma"/>
                <a:ea typeface="Times New Roman"/>
              </a:rPr>
              <a:t> - 1;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++ ) 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Tahoma"/>
                <a:ea typeface="Times New Roman"/>
              </a:rPr>
              <a:t>  </a:t>
            </a:r>
            <a:r>
              <a:rPr lang="en-US" sz="2000" b="1" dirty="0">
                <a:solidFill>
                  <a:srgbClr val="FF0000"/>
                </a:solidFill>
                <a:latin typeface="Tahoma"/>
                <a:ea typeface="Times New Roman"/>
              </a:rPr>
              <a:t>{</a:t>
            </a:r>
            <a:r>
              <a:rPr lang="en-US" sz="2000" dirty="0">
                <a:latin typeface="Tahoma"/>
                <a:ea typeface="Times New Roman"/>
              </a:rPr>
              <a:t>    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en-US" sz="2000" dirty="0">
                <a:latin typeface="Tahoma"/>
                <a:ea typeface="Times New Roman"/>
              </a:rPr>
              <a:t> ( </a:t>
            </a:r>
            <a:r>
              <a:rPr lang="en-US" sz="2000" dirty="0" err="1">
                <a:latin typeface="Tahoma"/>
                <a:ea typeface="Times New Roman"/>
              </a:rPr>
              <a:t>strcmp</a:t>
            </a:r>
            <a:r>
              <a:rPr lang="en-US" sz="2000" dirty="0">
                <a:latin typeface="Tahoma"/>
                <a:ea typeface="Times New Roman"/>
              </a:rPr>
              <a:t>(&amp;</a:t>
            </a:r>
            <a:r>
              <a:rPr lang="en-US" sz="2000" dirty="0" err="1">
                <a:latin typeface="Tahoma"/>
                <a:ea typeface="Times New Roman"/>
              </a:rPr>
              <a:t>StrMas</a:t>
            </a:r>
            <a:r>
              <a:rPr lang="en-US" sz="2000" dirty="0">
                <a:latin typeface="Tahoma"/>
                <a:ea typeface="Times New Roman"/>
              </a:rPr>
              <a:t>[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][0] , &amp;</a:t>
            </a:r>
            <a:r>
              <a:rPr lang="en-US" sz="2000" dirty="0" err="1">
                <a:latin typeface="Tahoma"/>
                <a:ea typeface="Times New Roman"/>
              </a:rPr>
              <a:t>StrMas</a:t>
            </a:r>
            <a:r>
              <a:rPr lang="en-US" sz="2000" dirty="0">
                <a:latin typeface="Tahoma"/>
                <a:ea typeface="Times New Roman"/>
              </a:rPr>
              <a:t>[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+1][0]) </a:t>
            </a:r>
            <a:r>
              <a:rPr lang="en-US" sz="2000" b="1" dirty="0">
                <a:solidFill>
                  <a:srgbClr val="FF0000"/>
                </a:solidFill>
                <a:latin typeface="Tahoma"/>
                <a:ea typeface="Times New Roman"/>
              </a:rPr>
              <a:t>&gt;</a:t>
            </a:r>
            <a:r>
              <a:rPr lang="en-US" sz="2000" dirty="0">
                <a:latin typeface="Tahoma"/>
                <a:ea typeface="Times New Roman"/>
              </a:rPr>
              <a:t> 0 ) 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Для убывания </a:t>
            </a:r>
            <a:endParaRPr lang="ru-RU" sz="2000" dirty="0" smtClean="0">
              <a:latin typeface="Tahoma"/>
              <a:ea typeface="Times New Roman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// if ( </a:t>
            </a:r>
            <a:r>
              <a:rPr lang="en-US" sz="2000" dirty="0" err="1">
                <a:solidFill>
                  <a:srgbClr val="008000"/>
                </a:solidFill>
                <a:latin typeface="Tahoma"/>
                <a:ea typeface="Times New Roman"/>
              </a:rPr>
              <a:t>strcmp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(&amp;</a:t>
            </a:r>
            <a:r>
              <a:rPr lang="en-US" sz="2000" dirty="0" err="1">
                <a:solidFill>
                  <a:srgbClr val="008000"/>
                </a:solidFill>
                <a:latin typeface="Tahoma"/>
                <a:ea typeface="Times New Roman"/>
              </a:rPr>
              <a:t>StrMas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[</a:t>
            </a:r>
            <a:r>
              <a:rPr lang="en-US" sz="2000" dirty="0" err="1">
                <a:solidFill>
                  <a:srgbClr val="008000"/>
                </a:solidFill>
                <a:latin typeface="Tahoma"/>
                <a:ea typeface="Times New Roman"/>
              </a:rPr>
              <a:t>i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][0] , &amp;</a:t>
            </a:r>
            <a:r>
              <a:rPr lang="en-US" sz="2000" dirty="0" err="1">
                <a:solidFill>
                  <a:srgbClr val="008000"/>
                </a:solidFill>
                <a:latin typeface="Tahoma"/>
                <a:ea typeface="Times New Roman"/>
              </a:rPr>
              <a:t>StrMas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[</a:t>
            </a:r>
            <a:r>
              <a:rPr lang="en-US" sz="2000" dirty="0" err="1">
                <a:solidFill>
                  <a:srgbClr val="008000"/>
                </a:solidFill>
                <a:latin typeface="Tahoma"/>
                <a:ea typeface="Times New Roman"/>
              </a:rPr>
              <a:t>i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 +1][0]) </a:t>
            </a:r>
            <a:r>
              <a:rPr lang="en-US" sz="2000" b="1" dirty="0">
                <a:solidFill>
                  <a:srgbClr val="FF0000"/>
                </a:solidFill>
                <a:latin typeface="Tahoma"/>
                <a:ea typeface="Times New Roman"/>
              </a:rPr>
              <a:t>&lt;</a:t>
            </a:r>
            <a:r>
              <a:rPr lang="en-US" sz="2000" dirty="0" smtClean="0">
                <a:solidFill>
                  <a:srgbClr val="008000"/>
                </a:solidFill>
                <a:latin typeface="Tahoma"/>
                <a:ea typeface="Times New Roman"/>
              </a:rPr>
              <a:t> 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0 ) //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Для </a:t>
            </a:r>
            <a:r>
              <a:rPr lang="ru-RU" sz="2000" dirty="0" smtClean="0">
                <a:solidFill>
                  <a:srgbClr val="008000"/>
                </a:solidFill>
                <a:latin typeface="Tahoma"/>
                <a:ea typeface="Times New Roman"/>
              </a:rPr>
              <a:t>возрастания</a:t>
            </a:r>
            <a:endParaRPr lang="ru-RU" sz="2000" dirty="0">
              <a:solidFill>
                <a:srgbClr val="008000"/>
              </a:solidFill>
              <a:latin typeface="Tahoma"/>
              <a:ea typeface="Times New Roman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Обмен если условие сортировки не соблюдается 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Swap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без функции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 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TempStr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&amp;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StrMas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][0] 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(&amp;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StrMas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][0] , &amp;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StrMas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[i+1][0]);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&amp;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StrMas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[i+1][0] ,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TempStr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en-US" sz="2000" dirty="0">
                <a:latin typeface="Tahoma"/>
                <a:ea typeface="Times New Roman"/>
              </a:rPr>
              <a:t>  </a:t>
            </a:r>
            <a:r>
              <a:rPr lang="ru-RU" sz="2000" b="1" dirty="0" smtClean="0">
                <a:solidFill>
                  <a:srgbClr val="FF0000"/>
                </a:solidFill>
                <a:latin typeface="Tahoma"/>
                <a:ea typeface="Times New Roman"/>
              </a:rPr>
              <a:t>}</a:t>
            </a:r>
            <a:r>
              <a:rPr lang="ru-RU" sz="2000" dirty="0" smtClean="0">
                <a:latin typeface="Tahoma"/>
                <a:ea typeface="Times New Roman"/>
              </a:rPr>
              <a:t>;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98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840760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Теория </a:t>
            </a:r>
            <a:r>
              <a:rPr lang="ru-RU" sz="2800" dirty="0" smtClean="0"/>
              <a:t>14.</a:t>
            </a:r>
            <a:r>
              <a:rPr lang="ru-RU" sz="3200" dirty="0"/>
              <a:t> Сравнение строк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94566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Сравнение строк  выполняется функцией 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strcmp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0000FF"/>
                </a:solidFill>
                <a:latin typeface="Consolas"/>
              </a:rPr>
              <a:t>#include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latin typeface="Consolas"/>
              </a:rPr>
              <a:t>locale.h</a:t>
            </a:r>
            <a:r>
              <a:rPr lang="en-US" sz="2000" dirty="0">
                <a:solidFill>
                  <a:srgbClr val="A31515"/>
                </a:solidFill>
                <a:latin typeface="Consolas"/>
              </a:rPr>
              <a:t> &gt;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 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 err="1" smtClean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2000" dirty="0" smtClean="0">
                <a:latin typeface="Tahoma"/>
                <a:ea typeface="Times New Roman"/>
              </a:rPr>
              <a:t> </a:t>
            </a:r>
            <a:r>
              <a:rPr lang="ru-RU" sz="2000" dirty="0" err="1">
                <a:latin typeface="Tahoma"/>
                <a:ea typeface="Times New Roman"/>
              </a:rPr>
              <a:t>Name</a:t>
            </a:r>
            <a:r>
              <a:rPr lang="ru-RU" sz="2000" dirty="0">
                <a:latin typeface="Tahoma"/>
                <a:ea typeface="Times New Roman"/>
              </a:rPr>
              <a:t>[24] =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"Василий"</a:t>
            </a:r>
            <a:r>
              <a:rPr lang="ru-RU" sz="2000" dirty="0">
                <a:latin typeface="Tahoma"/>
                <a:ea typeface="Times New Roman"/>
              </a:rPr>
              <a:t>;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Посмотреть в отладчике нуль-терм.</a:t>
            </a:r>
            <a:endParaRPr lang="ru-RU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 err="1" smtClean="0">
                <a:latin typeface="Tahoma"/>
                <a:ea typeface="Times New Roman"/>
              </a:rPr>
              <a:t>setlocale</a:t>
            </a:r>
            <a:r>
              <a:rPr lang="en-US" sz="2000" dirty="0">
                <a:latin typeface="Tahoma"/>
                <a:ea typeface="Times New Roman"/>
              </a:rPr>
              <a:t>( LC_ALL, 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""</a:t>
            </a:r>
            <a:r>
              <a:rPr lang="en-US" sz="2000" dirty="0">
                <a:latin typeface="Tahoma"/>
                <a:ea typeface="Times New Roman"/>
              </a:rPr>
              <a:t> ); 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нужно подключить </a:t>
            </a:r>
            <a:r>
              <a:rPr lang="en-US" sz="2000" dirty="0" err="1">
                <a:solidFill>
                  <a:srgbClr val="008000"/>
                </a:solidFill>
                <a:latin typeface="Tahoma"/>
                <a:ea typeface="Times New Roman"/>
              </a:rPr>
              <a:t>locale.h</a:t>
            </a:r>
            <a:endParaRPr lang="ru-RU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 err="1" smtClean="0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ru-RU" sz="2000" dirty="0" smtClean="0">
                <a:latin typeface="Tahoma"/>
                <a:ea typeface="Times New Roman"/>
              </a:rPr>
              <a:t> </a:t>
            </a:r>
            <a:r>
              <a:rPr lang="ru-RU" sz="2000" dirty="0">
                <a:latin typeface="Tahoma"/>
                <a:ea typeface="Times New Roman"/>
              </a:rPr>
              <a:t>( </a:t>
            </a:r>
            <a:r>
              <a:rPr lang="ru-RU" sz="2000" dirty="0" err="1">
                <a:latin typeface="Tahoma"/>
                <a:ea typeface="Times New Roman"/>
              </a:rPr>
              <a:t>strcmp</a:t>
            </a:r>
            <a:r>
              <a:rPr lang="ru-RU" sz="2000" dirty="0">
                <a:latin typeface="Tahoma"/>
                <a:ea typeface="Times New Roman"/>
              </a:rPr>
              <a:t>(</a:t>
            </a:r>
            <a:r>
              <a:rPr lang="ru-RU" sz="2000" dirty="0" err="1">
                <a:latin typeface="Tahoma"/>
                <a:ea typeface="Times New Roman"/>
              </a:rPr>
              <a:t>Name</a:t>
            </a:r>
            <a:r>
              <a:rPr lang="ru-RU" sz="2000" dirty="0">
                <a:latin typeface="Tahoma"/>
                <a:ea typeface="Times New Roman"/>
              </a:rPr>
              <a:t> ,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"Василий"</a:t>
            </a:r>
            <a:r>
              <a:rPr lang="ru-RU" sz="2000" dirty="0">
                <a:latin typeface="Tahoma"/>
                <a:ea typeface="Times New Roman"/>
              </a:rPr>
              <a:t>) == 0) </a:t>
            </a:r>
            <a:r>
              <a:rPr lang="ru-RU" sz="2000" dirty="0" err="1">
                <a:latin typeface="Tahoma"/>
                <a:ea typeface="Times New Roman"/>
              </a:rPr>
              <a:t>printf</a:t>
            </a:r>
            <a:r>
              <a:rPr lang="ru-RU" sz="2000" dirty="0">
                <a:latin typeface="Tahoma"/>
                <a:ea typeface="Times New Roman"/>
              </a:rPr>
              <a:t> (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"Строки равны (идентичны)! \n"</a:t>
            </a:r>
            <a:r>
              <a:rPr lang="ru-RU" sz="2000" dirty="0">
                <a:latin typeface="Tahoma"/>
                <a:ea typeface="Times New Roman"/>
              </a:rPr>
              <a:t> );</a:t>
            </a:r>
            <a:endParaRPr lang="ru-RU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 err="1" smtClean="0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ru-RU" sz="2000" dirty="0" smtClean="0">
                <a:latin typeface="Tahoma"/>
                <a:ea typeface="Times New Roman"/>
              </a:rPr>
              <a:t> </a:t>
            </a:r>
            <a:r>
              <a:rPr lang="ru-RU" sz="2000" dirty="0">
                <a:latin typeface="Tahoma"/>
                <a:ea typeface="Times New Roman"/>
              </a:rPr>
              <a:t>( </a:t>
            </a:r>
            <a:r>
              <a:rPr lang="ru-RU" sz="2000" dirty="0" err="1">
                <a:latin typeface="Tahoma"/>
                <a:ea typeface="Times New Roman"/>
              </a:rPr>
              <a:t>strcmp</a:t>
            </a:r>
            <a:r>
              <a:rPr lang="ru-RU" sz="2000" dirty="0">
                <a:latin typeface="Tahoma"/>
                <a:ea typeface="Times New Roman"/>
              </a:rPr>
              <a:t>(</a:t>
            </a:r>
            <a:r>
              <a:rPr lang="ru-RU" sz="2000" dirty="0" err="1">
                <a:latin typeface="Tahoma"/>
                <a:ea typeface="Times New Roman"/>
              </a:rPr>
              <a:t>Name</a:t>
            </a:r>
            <a:r>
              <a:rPr lang="ru-RU" sz="2000" dirty="0">
                <a:latin typeface="Tahoma"/>
                <a:ea typeface="Times New Roman"/>
              </a:rPr>
              <a:t> ,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"Алексей"</a:t>
            </a:r>
            <a:r>
              <a:rPr lang="ru-RU" sz="2000" dirty="0">
                <a:latin typeface="Tahoma"/>
                <a:ea typeface="Times New Roman"/>
              </a:rPr>
              <a:t>) &gt; 0) </a:t>
            </a:r>
            <a:r>
              <a:rPr lang="ru-RU" sz="2000" dirty="0" err="1">
                <a:latin typeface="Tahoma"/>
                <a:ea typeface="Times New Roman"/>
              </a:rPr>
              <a:t>printf</a:t>
            </a:r>
            <a:r>
              <a:rPr lang="ru-RU" sz="2000" dirty="0">
                <a:latin typeface="Tahoma"/>
                <a:ea typeface="Times New Roman"/>
              </a:rPr>
              <a:t> (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"Строки не равны (1-я &gt; 2- й)! \n"</a:t>
            </a:r>
            <a:r>
              <a:rPr lang="ru-RU" sz="2000" dirty="0">
                <a:latin typeface="Tahoma"/>
                <a:ea typeface="Times New Roman"/>
              </a:rPr>
              <a:t> );</a:t>
            </a:r>
            <a:endParaRPr lang="ru-RU" dirty="0">
              <a:latin typeface="Times New Roman"/>
              <a:ea typeface="Calibri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en-US" sz="2000" dirty="0">
                <a:latin typeface="Tahoma"/>
                <a:ea typeface="Times New Roman"/>
              </a:rPr>
              <a:t> ( _</a:t>
            </a:r>
            <a:r>
              <a:rPr lang="en-US" sz="2000" dirty="0" err="1">
                <a:latin typeface="Tahoma"/>
                <a:ea typeface="Times New Roman"/>
              </a:rPr>
              <a:t>strnicmp</a:t>
            </a:r>
            <a:r>
              <a:rPr lang="en-US" sz="2000" dirty="0">
                <a:latin typeface="Tahoma"/>
                <a:ea typeface="Times New Roman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"Name"</a:t>
            </a:r>
            <a:r>
              <a:rPr lang="en-US" sz="2000" dirty="0">
                <a:latin typeface="Tahoma"/>
                <a:ea typeface="Times New Roman"/>
              </a:rPr>
              <a:t> , 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"NAME"</a:t>
            </a:r>
            <a:r>
              <a:rPr lang="en-US" sz="2000" dirty="0">
                <a:latin typeface="Tahoma"/>
                <a:ea typeface="Times New Roman"/>
              </a:rPr>
              <a:t> , 3 ) == 0) </a:t>
            </a:r>
            <a:r>
              <a:rPr lang="en-US" sz="2000" dirty="0" err="1">
                <a:latin typeface="Tahoma"/>
                <a:ea typeface="Times New Roman"/>
              </a:rPr>
              <a:t>printf</a:t>
            </a:r>
            <a:r>
              <a:rPr lang="en-US" sz="2000" dirty="0">
                <a:latin typeface="Tahoma"/>
                <a:ea typeface="Times New Roman"/>
              </a:rPr>
              <a:t> (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Строки равны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 (_</a:t>
            </a:r>
            <a:r>
              <a:rPr lang="en-US" sz="2000" dirty="0" err="1">
                <a:solidFill>
                  <a:srgbClr val="A31515"/>
                </a:solidFill>
                <a:latin typeface="Tahoma"/>
                <a:ea typeface="Times New Roman"/>
              </a:rPr>
              <a:t>strnicmp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 -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идентичны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)!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\n"</a:t>
            </a:r>
            <a:r>
              <a:rPr lang="ru-RU" sz="2000" dirty="0">
                <a:latin typeface="Tahoma"/>
                <a:ea typeface="Times New Roman"/>
              </a:rPr>
              <a:t> );</a:t>
            </a:r>
            <a:endParaRPr lang="ru-RU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Получим: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Строки равны (идентичны)!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Строки не равны (1-я &gt; 2- й)!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Строки не равны (1-я &lt; 2- й)!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Строки равны (идентичны)!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Строки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равны (_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strnicmp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- идентичны)!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algn="l">
              <a:spcBef>
                <a:spcPts val="0"/>
              </a:spcBef>
              <a:buFont typeface="+mj-lt"/>
              <a:buAutoNum type="arabicPeriod"/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7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984776" cy="5760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№4 Теория Аргументы </a:t>
            </a:r>
            <a:r>
              <a:rPr lang="ru-RU" sz="2400" dirty="0"/>
              <a:t>командной </a:t>
            </a:r>
            <a:r>
              <a:rPr lang="ru-RU" sz="2400" dirty="0" smtClean="0"/>
              <a:t>строки (1) 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548680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</a:t>
            </a:r>
            <a:r>
              <a:rPr lang="ru-RU" sz="1800" dirty="0" smtClean="0">
                <a:solidFill>
                  <a:schemeClr val="tx1"/>
                </a:solidFill>
                <a:latin typeface="Times New Roman"/>
                <a:ea typeface="Calibri"/>
              </a:rPr>
              <a:t>При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Calibri"/>
              </a:rPr>
              <a:t>запуске программы в можно задавать </a:t>
            </a:r>
            <a:r>
              <a:rPr lang="ru-RU" sz="1800" u="sng" dirty="0">
                <a:solidFill>
                  <a:schemeClr val="tx1"/>
                </a:solidFill>
                <a:latin typeface="Times New Roman"/>
                <a:ea typeface="Calibri"/>
              </a:rPr>
              <a:t>параметры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Calibri"/>
              </a:rPr>
              <a:t> (аргументы) командной строки. Их общее число не должно превышать 128 </a:t>
            </a:r>
            <a:r>
              <a:rPr lang="ru-RU" sz="1800" dirty="0" smtClean="0">
                <a:solidFill>
                  <a:schemeClr val="tx1"/>
                </a:solidFill>
                <a:latin typeface="Times New Roman"/>
                <a:ea typeface="Calibri"/>
              </a:rPr>
              <a:t>байт.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/>
                <a:ea typeface="Calibri"/>
              </a:rPr>
              <a:t>Параметры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Calibri"/>
              </a:rPr>
              <a:t>программы в режиме отладки задаются в </a:t>
            </a:r>
            <a:r>
              <a:rPr lang="ru-RU" sz="1800" u="sng" dirty="0">
                <a:solidFill>
                  <a:schemeClr val="tx1"/>
                </a:solidFill>
                <a:latin typeface="Times New Roman"/>
                <a:ea typeface="Calibri"/>
              </a:rPr>
              <a:t>характеристиках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Calibri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/>
                <a:ea typeface="Calibri"/>
              </a:rPr>
              <a:t>проекта ПУТЬ: </a:t>
            </a:r>
            <a:r>
              <a:rPr lang="ru-RU" sz="1800" b="1" dirty="0">
                <a:solidFill>
                  <a:schemeClr val="tx1"/>
                </a:solidFill>
                <a:latin typeface="Times New Roman"/>
                <a:ea typeface="Calibri"/>
              </a:rPr>
              <a:t>ПРОЕКТ-&gt;Свойства проекта-&gt; Свойства конфигурации -&gt;Отладка -&gt;Аргументы Команды: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chemeClr val="tx1"/>
                </a:solidFill>
                <a:ea typeface="Calibri"/>
              </a:rPr>
              <a:t>Отдельные параметры разделяются </a:t>
            </a:r>
            <a:r>
              <a:rPr lang="ru-RU" sz="1800" u="sng" dirty="0">
                <a:solidFill>
                  <a:schemeClr val="tx1"/>
                </a:solidFill>
                <a:ea typeface="Calibri"/>
              </a:rPr>
              <a:t>пробелами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. ОС сама, перед вызовом программы устанавливает нужные значения количества и </a:t>
            </a:r>
            <a:r>
              <a:rPr lang="ru-RU" sz="1800" dirty="0" smtClean="0">
                <a:solidFill>
                  <a:schemeClr val="tx1"/>
                </a:solidFill>
                <a:ea typeface="Calibri"/>
              </a:rPr>
              <a:t>адреса строк массива 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указателей (</a:t>
            </a:r>
            <a:r>
              <a:rPr lang="en-US" sz="1800" dirty="0" err="1">
                <a:solidFill>
                  <a:schemeClr val="tx1"/>
                </a:solidFill>
                <a:ea typeface="Calibri"/>
              </a:rPr>
              <a:t>argc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, </a:t>
            </a:r>
            <a:r>
              <a:rPr lang="en-US" sz="1800" dirty="0" err="1">
                <a:solidFill>
                  <a:schemeClr val="tx1"/>
                </a:solidFill>
                <a:ea typeface="Calibri"/>
              </a:rPr>
              <a:t>argv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).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chemeClr val="tx1"/>
                </a:solidFill>
                <a:ea typeface="Calibri"/>
              </a:rPr>
              <a:t>Для доступа к параметрам главная функция (</a:t>
            </a:r>
            <a:r>
              <a:rPr lang="en-US" sz="1800" b="1" dirty="0">
                <a:solidFill>
                  <a:schemeClr val="tx1"/>
                </a:solidFill>
                <a:ea typeface="Calibri"/>
              </a:rPr>
              <a:t>main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) содержит следующий заголовок: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main(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argc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argv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24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chemeClr val="tx1"/>
                </a:solidFill>
                <a:ea typeface="Calibri"/>
              </a:rPr>
              <a:t>где: </a:t>
            </a:r>
            <a:r>
              <a:rPr lang="en-US" sz="1800" b="1" dirty="0" err="1">
                <a:solidFill>
                  <a:schemeClr val="tx1"/>
                </a:solidFill>
                <a:ea typeface="Calibri"/>
              </a:rPr>
              <a:t>argc</a:t>
            </a:r>
            <a:r>
              <a:rPr lang="ru-RU" sz="1200" dirty="0">
                <a:solidFill>
                  <a:schemeClr val="tx1"/>
                </a:solidFill>
                <a:ea typeface="Calibri"/>
              </a:rPr>
              <a:t> – 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целая переменная</a:t>
            </a:r>
            <a:r>
              <a:rPr lang="ru-RU" sz="1200" dirty="0">
                <a:solidFill>
                  <a:schemeClr val="tx1"/>
                </a:solidFill>
                <a:ea typeface="Calibri"/>
              </a:rPr>
              <a:t> 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задающая число параметров (нулевой параметр всегда имя программы), </a:t>
            </a:r>
            <a:r>
              <a:rPr lang="ru-RU" sz="1800" dirty="0" smtClean="0">
                <a:solidFill>
                  <a:schemeClr val="tx1"/>
                </a:solidFill>
                <a:ea typeface="Calibri"/>
              </a:rPr>
              <a:t>а </a:t>
            </a:r>
            <a:r>
              <a:rPr lang="en-US" sz="1800" b="1" dirty="0" err="1" smtClean="0">
                <a:solidFill>
                  <a:schemeClr val="tx1"/>
                </a:solidFill>
                <a:ea typeface="Calibri"/>
              </a:rPr>
              <a:t>argv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- массив указателей на строки параметров.</a:t>
            </a:r>
          </a:p>
          <a:p>
            <a:pPr algn="l">
              <a:spcBef>
                <a:spcPts val="0"/>
              </a:spcBef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Распечатать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параметры можно так: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"Параметры: число = %d\n"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argc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argc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"%s\n"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argv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]);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altLang="ru-RU" sz="1600" b="1" u="sng" dirty="0" smtClean="0">
                <a:solidFill>
                  <a:schemeClr val="tx1"/>
                </a:solidFill>
              </a:rPr>
              <a:t>Получим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:</a:t>
            </a:r>
            <a:endParaRPr lang="ru-RU" sz="16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D:\LR4_OP\Debug\LR4_OP_0.exe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aaa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333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51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Общие понятия ЯП и ИТ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476672"/>
            <a:ext cx="903649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Общие понятия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ЯП: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Программа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Переменная (</a:t>
            </a:r>
            <a:r>
              <a:rPr lang="ru-RU" altLang="ru-RU" sz="20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), Переменные этапа компиляции (</a:t>
            </a:r>
            <a:r>
              <a:rPr lang="ru-RU" altLang="ru-RU" sz="2000" b="1" dirty="0" smtClean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Константы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Выражение</a:t>
            </a:r>
            <a:r>
              <a:rPr lang="ru-RU" altLang="ru-RU" sz="2000" b="1" dirty="0">
                <a:solidFill>
                  <a:schemeClr val="tx1"/>
                </a:solidFill>
              </a:rPr>
              <a:t> (</a:t>
            </a:r>
            <a:r>
              <a:rPr lang="ru-RU" altLang="ru-RU" sz="2000" b="1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Операции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К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омментарии (</a:t>
            </a:r>
            <a:r>
              <a:rPr lang="ru-RU" altLang="ru-RU" sz="2000" b="1" dirty="0" smtClean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Функции (процедура подпрограмма)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Оператор (команда, </a:t>
            </a:r>
            <a:r>
              <a:rPr lang="ru-RU" altLang="ru-RU" sz="2000" b="1" dirty="0">
                <a:solidFill>
                  <a:schemeClr val="tx1"/>
                </a:solidFill>
              </a:rPr>
              <a:t>инструкция) (</a:t>
            </a:r>
            <a:r>
              <a:rPr lang="ru-RU" altLang="ru-RU" sz="2000" b="1" dirty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Указатель (ссылка)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11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Составной оператор и операторные скобки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12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Файл (</a:t>
            </a:r>
            <a:r>
              <a:rPr lang="ru-RU" altLang="ru-RU" sz="2000" b="1" dirty="0">
                <a:solidFill>
                  <a:schemeClr val="tx1"/>
                </a:solidFill>
                <a:hlinkClick r:id="rId13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Структура (запись, класс)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14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Проект </a:t>
            </a:r>
            <a:r>
              <a:rPr lang="ru-RU" altLang="ru-RU" sz="2000" b="1" dirty="0">
                <a:solidFill>
                  <a:schemeClr val="tx1"/>
                </a:solidFill>
              </a:rPr>
              <a:t>и модули (</a:t>
            </a:r>
            <a:r>
              <a:rPr lang="ru-RU" altLang="ru-RU" sz="2000" b="1" dirty="0">
                <a:solidFill>
                  <a:schemeClr val="tx1"/>
                </a:solidFill>
                <a:hlinkClick r:id="rId15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Массив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16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), Строка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17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Список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18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07105" y="0"/>
            <a:ext cx="536895" cy="365125"/>
          </a:xfrm>
        </p:spPr>
        <p:txBody>
          <a:bodyPr/>
          <a:lstStyle/>
          <a:p>
            <a:fld id="{93EEBEA2-A2F9-4806-AD58-ED27344A0834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322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984776" cy="5760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№4 Теория Аргументы </a:t>
            </a:r>
            <a:r>
              <a:rPr lang="ru-RU" sz="2400" dirty="0"/>
              <a:t>командной </a:t>
            </a:r>
            <a:r>
              <a:rPr lang="ru-RU" sz="2400" dirty="0" smtClean="0"/>
              <a:t>строки (2) 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548680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Аргументы командной строки и окружения.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endParaRPr lang="ru-RU" sz="1800" dirty="0" smtClean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При необходимости у главной функции может быть задан и </a:t>
            </a:r>
            <a:r>
              <a:rPr lang="ru-RU" sz="1800" b="1" u="sng" dirty="0">
                <a:solidFill>
                  <a:schemeClr val="tx1"/>
                </a:solidFill>
              </a:rPr>
              <a:t>третий</a:t>
            </a:r>
            <a:r>
              <a:rPr lang="ru-RU" sz="1800" b="1" dirty="0">
                <a:solidFill>
                  <a:schemeClr val="tx1"/>
                </a:solidFill>
              </a:rPr>
              <a:t> параметр, </a:t>
            </a:r>
            <a:r>
              <a:rPr lang="ru-RU" sz="1800" b="1" dirty="0" smtClean="0">
                <a:solidFill>
                  <a:schemeClr val="tx1"/>
                </a:solidFill>
              </a:rPr>
              <a:t>который содержит </a:t>
            </a:r>
            <a:r>
              <a:rPr lang="ru-RU" sz="1800" b="1" dirty="0">
                <a:solidFill>
                  <a:schemeClr val="tx1"/>
                </a:solidFill>
              </a:rPr>
              <a:t>массив указателей на переменные окружения ОС (</a:t>
            </a:r>
            <a:r>
              <a:rPr lang="en-US" sz="1800" b="1" dirty="0" err="1">
                <a:solidFill>
                  <a:srgbClr val="FF0000"/>
                </a:solidFill>
              </a:rPr>
              <a:t>envvar</a:t>
            </a:r>
            <a:r>
              <a:rPr lang="ru-RU" sz="1800" b="1" dirty="0">
                <a:solidFill>
                  <a:schemeClr val="tx1"/>
                </a:solidFill>
              </a:rPr>
              <a:t>):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main(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argc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argv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[], 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envvar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[])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Он может быть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распечатан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так: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Переменные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окружения программы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"Переменные окружения: 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0; 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envvar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 != </a:t>
            </a:r>
            <a:r>
              <a:rPr lang="en-US" sz="18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  <a:ea typeface="Calibri"/>
              </a:rPr>
              <a:t>NULL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"%d. %s\n"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i,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envvar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]);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"\n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28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Получим в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результате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Переменные окружения: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0. ALLUSERSPROFILE=C:\ProgramData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1. AMDAPPSDKROOT=c:\Program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Files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 (x86)\AMD APP\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2. APPDATA=C:\</a:t>
            </a:r>
            <a:r>
              <a:rPr lang="ru-RU" sz="1800" b="1" dirty="0" smtClean="0">
                <a:solidFill>
                  <a:srgbClr val="002060"/>
                </a:solidFill>
                <a:latin typeface="Consolas"/>
                <a:ea typeface="Calibri"/>
              </a:rPr>
              <a:t>Users\User\AppData\Roaming</a:t>
            </a:r>
            <a:r>
              <a:rPr lang="en-US" sz="1800" b="1" dirty="0" smtClean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  <a:latin typeface="Consolas"/>
                <a:ea typeface="Calibri"/>
              </a:rPr>
              <a:t>…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51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984776" cy="5760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№4 Теория Трансляция строк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548680"/>
            <a:ext cx="9108504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Для выделения (трансляции –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"</a:t>
            </a:r>
            <a:r>
              <a:rPr lang="ru-RU" altLang="ru-RU" sz="1800" b="1" dirty="0" err="1" smtClean="0">
                <a:solidFill>
                  <a:schemeClr val="tx1"/>
                </a:solidFill>
              </a:rPr>
              <a:t>парзинга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"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-parse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используется функция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strtok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strText4[] =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красный,зеленый,желтый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seps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[]   =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","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Допустимый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разделитель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: (запятая</a:t>
            </a:r>
            <a:endParaRPr lang="ru-RU" sz="2800" dirty="0">
              <a:latin typeface="Times New Roman"/>
              <a:ea typeface="Calibri"/>
            </a:endParaRPr>
          </a:p>
          <a:p>
            <a:pPr marL="4889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ru-RU" sz="1800" dirty="0">
                <a:latin typeface="Tahoma"/>
                <a:ea typeface="Times New Roman"/>
              </a:rPr>
              <a:t>*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token</a:t>
            </a:r>
            <a:r>
              <a:rPr lang="ru-RU" sz="1800" dirty="0" smtClean="0">
                <a:latin typeface="Tahoma"/>
                <a:ea typeface="Times New Roman"/>
              </a:rPr>
              <a:t>;</a:t>
            </a:r>
            <a:r>
              <a:rPr lang="en-US" sz="1800" dirty="0" smtClean="0">
                <a:latin typeface="Tahoma"/>
                <a:ea typeface="Times New Roman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Указатель на массив подстрок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latin typeface="Tahoma"/>
                <a:ea typeface="Times New Roman"/>
              </a:rPr>
              <a:t>printf</a:t>
            </a:r>
            <a:r>
              <a:rPr lang="ru-RU" sz="1800" dirty="0">
                <a:latin typeface="Tahoma"/>
                <a:ea typeface="Times New Roman"/>
              </a:rPr>
              <a:t>(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"Исходная строка:%s\n"</a:t>
            </a:r>
            <a:r>
              <a:rPr lang="ru-RU" sz="1800" dirty="0">
                <a:latin typeface="Tahoma"/>
                <a:ea typeface="Times New Roman"/>
              </a:rPr>
              <a:t>, strText4 );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Разделители не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видны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latin typeface="Tahoma"/>
                <a:ea typeface="Times New Roman"/>
              </a:rPr>
              <a:t>printf</a:t>
            </a:r>
            <a:r>
              <a:rPr lang="ru-RU" sz="1800" dirty="0">
                <a:latin typeface="Tahoma"/>
                <a:ea typeface="Times New Roman"/>
              </a:rPr>
              <a:t>(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"Подстроки 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tokens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):\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n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latin typeface="Tahoma"/>
                <a:ea typeface="Times New Roman"/>
              </a:rPr>
              <a:t> </a:t>
            </a:r>
            <a:r>
              <a:rPr lang="ru-RU" sz="1800" dirty="0" smtClean="0">
                <a:latin typeface="Tahoma"/>
                <a:ea typeface="Times New Roman"/>
              </a:rPr>
              <a:t>);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Получение первой подстроки:</a:t>
            </a:r>
            <a:endParaRPr lang="ru-RU" sz="2800" dirty="0">
              <a:latin typeface="Times New Roman"/>
              <a:ea typeface="Calibri"/>
            </a:endParaRPr>
          </a:p>
          <a:p>
            <a:pPr marL="4889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token =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strtok</a:t>
            </a:r>
            <a:r>
              <a:rPr lang="en-US" sz="1800" dirty="0">
                <a:latin typeface="Tahoma"/>
                <a:ea typeface="Times New Roman"/>
              </a:rPr>
              <a:t>(strText4,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seps</a:t>
            </a:r>
            <a:r>
              <a:rPr lang="en-US" sz="1800" dirty="0">
                <a:latin typeface="Tahoma"/>
                <a:ea typeface="Times New Roman"/>
              </a:rPr>
              <a:t> ); 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Times New Roman"/>
              </a:rPr>
              <a:t>//  </a:t>
            </a:r>
            <a:endParaRPr lang="ru-RU" sz="2800" dirty="0">
              <a:latin typeface="Times New Roman"/>
              <a:ea typeface="Calibri"/>
            </a:endParaRPr>
          </a:p>
          <a:p>
            <a:pPr marL="4889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while</a:t>
            </a:r>
            <a:r>
              <a:rPr lang="ru-RU" sz="1800" dirty="0">
                <a:latin typeface="Tahoma"/>
                <a:ea typeface="Times New Roman"/>
              </a:rPr>
              <a:t>( </a:t>
            </a:r>
            <a:r>
              <a:rPr lang="en-US" sz="1800" dirty="0">
                <a:latin typeface="Tahoma"/>
                <a:ea typeface="Times New Roman"/>
              </a:rPr>
              <a:t>token</a:t>
            </a:r>
            <a:r>
              <a:rPr lang="ru-RU" sz="1800" dirty="0">
                <a:latin typeface="Tahoma"/>
                <a:ea typeface="Times New Roman"/>
              </a:rPr>
              <a:t> != </a:t>
            </a:r>
            <a:r>
              <a:rPr lang="en-US" sz="1800" dirty="0">
                <a:latin typeface="Tahoma"/>
                <a:ea typeface="Times New Roman"/>
              </a:rPr>
              <a:t>NULL</a:t>
            </a:r>
            <a:r>
              <a:rPr lang="ru-RU" sz="1800" dirty="0">
                <a:latin typeface="Tahoma"/>
                <a:ea typeface="Times New Roman"/>
              </a:rPr>
              <a:t> ) </a:t>
            </a:r>
            <a:r>
              <a:rPr lang="ru-RU" sz="1800" dirty="0" smtClean="0">
                <a:latin typeface="Tahoma"/>
                <a:ea typeface="Times New Roman"/>
              </a:rPr>
              <a:t>{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проверка наличия новых подстрок</a:t>
            </a:r>
            <a:endParaRPr lang="ru-RU" sz="2800" dirty="0">
              <a:latin typeface="Times New Roman"/>
              <a:ea typeface="Calibri"/>
            </a:endParaRPr>
          </a:p>
          <a:p>
            <a:pPr marL="4889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// 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Вывод подстрок в цикле</a:t>
            </a:r>
            <a:endParaRPr lang="ru-RU" sz="2800" dirty="0">
              <a:latin typeface="Times New Roman"/>
              <a:ea typeface="Calibri"/>
            </a:endParaRPr>
          </a:p>
          <a:p>
            <a:pPr marL="4889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ru-RU" sz="1800" dirty="0">
                <a:latin typeface="Tahoma"/>
                <a:ea typeface="Times New Roman"/>
              </a:rPr>
              <a:t>(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 %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s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\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n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latin typeface="Tahoma"/>
                <a:ea typeface="Times New Roman"/>
              </a:rPr>
              <a:t>, </a:t>
            </a:r>
            <a:r>
              <a:rPr lang="en-US" sz="1800" dirty="0">
                <a:latin typeface="Tahoma"/>
                <a:ea typeface="Times New Roman"/>
              </a:rPr>
              <a:t>token</a:t>
            </a:r>
            <a:r>
              <a:rPr lang="ru-RU" sz="1800" dirty="0">
                <a:latin typeface="Tahoma"/>
                <a:ea typeface="Times New Roman"/>
              </a:rPr>
              <a:t> );</a:t>
            </a:r>
            <a:endParaRPr lang="ru-RU" sz="2800" dirty="0">
              <a:latin typeface="Times New Roman"/>
              <a:ea typeface="Calibri"/>
            </a:endParaRPr>
          </a:p>
          <a:p>
            <a:pPr marL="488950" algn="just">
              <a:lnSpc>
                <a:spcPct val="110000"/>
              </a:lnSpc>
              <a:spcBef>
                <a:spcPts val="0"/>
              </a:spcBef>
            </a:pPr>
            <a:r>
              <a:rPr lang="en-US" sz="1800" dirty="0" smtClean="0">
                <a:latin typeface="Tahoma"/>
                <a:ea typeface="Times New Roman"/>
              </a:rPr>
              <a:t>token </a:t>
            </a:r>
            <a:r>
              <a:rPr lang="en-US" sz="1800" dirty="0">
                <a:latin typeface="Tahoma"/>
                <a:ea typeface="Times New Roman"/>
              </a:rPr>
              <a:t>=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strtok</a:t>
            </a:r>
            <a:r>
              <a:rPr lang="en-US" sz="1800" dirty="0">
                <a:latin typeface="Tahoma"/>
                <a:ea typeface="Times New Roman"/>
              </a:rPr>
              <a:t>( NULL 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seps</a:t>
            </a:r>
            <a:r>
              <a:rPr lang="en-US" sz="1800" dirty="0">
                <a:latin typeface="Tahoma"/>
                <a:ea typeface="Times New Roman"/>
              </a:rPr>
              <a:t> );   } 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en-US" sz="1800" dirty="0" smtClean="0">
                <a:solidFill>
                  <a:srgbClr val="008000"/>
                </a:solidFill>
                <a:latin typeface="Tahoma"/>
                <a:ea typeface="Times New Roman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Новая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подстрока </a:t>
            </a:r>
            <a:r>
              <a:rPr lang="en-US" sz="2800" dirty="0">
                <a:solidFill>
                  <a:srgbClr val="008000"/>
                </a:solidFill>
                <a:latin typeface="Tahoma"/>
                <a:ea typeface="Times New Roman"/>
              </a:rPr>
              <a:t>: </a:t>
            </a:r>
            <a:endParaRPr lang="ru-RU" sz="40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Получим результат:</a:t>
            </a: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Исходная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строка:красный,зеленый,желтый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Подстроки (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tokens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):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красный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зеленый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желтый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83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984776" cy="5760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№4 Теория </a:t>
            </a:r>
            <a:r>
              <a:rPr lang="ru-RU" sz="2000" dirty="0" smtClean="0"/>
              <a:t>16.</a:t>
            </a:r>
            <a:r>
              <a:rPr lang="ru-RU" sz="2400" dirty="0"/>
              <a:t> </a:t>
            </a:r>
            <a:r>
              <a:rPr lang="ru-RU" sz="2400" dirty="0" smtClean="0"/>
              <a:t>Функции </a:t>
            </a:r>
            <a:r>
              <a:rPr lang="en-US" sz="2400" dirty="0" err="1" smtClean="0"/>
              <a:t>sprintf</a:t>
            </a:r>
            <a:r>
              <a:rPr lang="en-US" sz="2400" dirty="0" smtClean="0"/>
              <a:t> </a:t>
            </a:r>
            <a:r>
              <a:rPr lang="ru-RU" sz="2400" dirty="0" smtClean="0"/>
              <a:t>и </a:t>
            </a:r>
            <a:r>
              <a:rPr lang="en-US" sz="2400" dirty="0" smtClean="0"/>
              <a:t> </a:t>
            </a:r>
            <a:r>
              <a:rPr lang="en-US" sz="2400" dirty="0" err="1" smtClean="0"/>
              <a:t>sscanf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Функции форматированного ввода вывода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</a:rPr>
              <a:t>Для работы со строками можно использовать специальные функции форматированного  ввода в строку (</a:t>
            </a:r>
            <a:r>
              <a:rPr lang="en-US" sz="1800" b="1" dirty="0" err="1">
                <a:solidFill>
                  <a:srgbClr val="FF0000"/>
                </a:solidFill>
              </a:rPr>
              <a:t>sprintf</a:t>
            </a:r>
            <a:r>
              <a:rPr lang="ru-RU" sz="1800" b="1" dirty="0">
                <a:solidFill>
                  <a:schemeClr val="tx1"/>
                </a:solidFill>
              </a:rPr>
              <a:t>) и вывода из строки (</a:t>
            </a:r>
            <a:r>
              <a:rPr lang="en-US" sz="1800" b="1" dirty="0" err="1">
                <a:solidFill>
                  <a:srgbClr val="FF0000"/>
                </a:solidFill>
              </a:rPr>
              <a:t>sscanf</a:t>
            </a:r>
            <a:r>
              <a:rPr lang="ru-RU" sz="1800" b="1" dirty="0">
                <a:solidFill>
                  <a:schemeClr val="tx1"/>
                </a:solidFill>
              </a:rPr>
              <a:t>):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u="sng" dirty="0">
                <a:solidFill>
                  <a:schemeClr val="tx1"/>
                </a:solidFill>
              </a:rPr>
              <a:t>Пример</a:t>
            </a:r>
            <a:r>
              <a:rPr lang="en-US" sz="1800" b="1" dirty="0" smtClean="0">
                <a:solidFill>
                  <a:schemeClr val="tx1"/>
                </a:solidFill>
              </a:rPr>
              <a:t>:</a:t>
            </a:r>
            <a:endParaRPr lang="ru-RU" sz="1800" b="1" dirty="0">
              <a:solidFill>
                <a:schemeClr val="tx1"/>
              </a:solidFill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Sprint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[50];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Строка для вывода (куда выводим)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sFam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[]=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Петров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double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dPerem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55.5;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sprintf</a:t>
            </a:r>
            <a:r>
              <a:rPr lang="en-US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(Sprint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: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sFam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=%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s_dPerem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=%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fl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sFam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dPerem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Вывод в строку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Sprint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после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sprintf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: %s\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n"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,Sprint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SpInpt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[50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];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Строка для ввода (куда вводим)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sscanf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(Sprint,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"%s"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SpInpt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Ввод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из строки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SpInpt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введенная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sscanf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из строки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Sprint:  %s\n"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SpInpt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sz="1800" b="1" u="sng" dirty="0" smtClean="0">
                <a:solidFill>
                  <a:schemeClr val="tx1"/>
                </a:solidFill>
              </a:rPr>
              <a:t>Результат</a:t>
            </a:r>
            <a:r>
              <a:rPr lang="en-US" sz="1800" b="1" dirty="0" smtClean="0">
                <a:solidFill>
                  <a:schemeClr val="tx1"/>
                </a:solidFill>
              </a:rPr>
              <a:t>:</a:t>
            </a:r>
            <a:endParaRPr lang="ru-RU" sz="1800" b="1" dirty="0">
              <a:solidFill>
                <a:schemeClr val="tx1"/>
              </a:solidFill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Строка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Sprint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 после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sprintf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: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Строка:sFam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=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Петров_dPerem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=55,500000l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Строка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SpInpt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 введенная 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sscanf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 из строки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Sprint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:  </a:t>
            </a:r>
            <a:r>
              <a:rPr lang="ru-RU" sz="1800" b="1" dirty="0" err="1" smtClean="0">
                <a:solidFill>
                  <a:srgbClr val="002060"/>
                </a:solidFill>
                <a:latin typeface="Consolas"/>
                <a:ea typeface="Calibri"/>
              </a:rPr>
              <a:t>Сторка:sFam</a:t>
            </a:r>
            <a:r>
              <a:rPr lang="ru-RU" sz="1800" b="1" dirty="0" smtClean="0">
                <a:solidFill>
                  <a:srgbClr val="002060"/>
                </a:solidFill>
                <a:latin typeface="Consolas"/>
                <a:ea typeface="Calibri"/>
              </a:rPr>
              <a:t>=</a:t>
            </a:r>
            <a:r>
              <a:rPr lang="ru-RU" sz="1800" b="1" dirty="0" err="1" smtClean="0">
                <a:solidFill>
                  <a:srgbClr val="002060"/>
                </a:solidFill>
                <a:latin typeface="Consolas"/>
                <a:ea typeface="Calibri"/>
              </a:rPr>
              <a:t>Петров_dPerem</a:t>
            </a:r>
            <a:r>
              <a:rPr lang="ru-RU" sz="1800" b="1" dirty="0" smtClean="0">
                <a:solidFill>
                  <a:srgbClr val="002060"/>
                </a:solidFill>
                <a:latin typeface="Consolas"/>
                <a:ea typeface="Calibri"/>
              </a:rPr>
              <a:t>=55,500000l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46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5976664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Примеры Общий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252" y="620688"/>
            <a:ext cx="867568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400" b="1" dirty="0">
                <a:solidFill>
                  <a:schemeClr val="tx1"/>
                </a:solidFill>
              </a:rPr>
              <a:t>)(</a:t>
            </a:r>
            <a:r>
              <a:rPr lang="en-US" altLang="ru-RU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400" b="1" dirty="0">
                <a:solidFill>
                  <a:schemeClr val="tx1"/>
                </a:solidFill>
              </a:rPr>
              <a:t>) </a:t>
            </a:r>
            <a:endParaRPr lang="en-US" altLang="ru-RU" sz="24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Описание </a:t>
            </a:r>
            <a:r>
              <a:rPr lang="ru-RU" altLang="ru-RU" sz="2000" b="1" dirty="0">
                <a:solidFill>
                  <a:schemeClr val="tx1"/>
                </a:solidFill>
              </a:rPr>
              <a:t>и инициализация строк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).1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Ввод вывод строк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(СМ).2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</a:rPr>
              <a:t>Манипуляция со строками и в строке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(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).3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Динамические строки и их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дублирование(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СМ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)).4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Преобразование данных в строку и обратно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rgbClr val="FF0000"/>
                </a:solidFill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).5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Сортировка строк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rgbClr val="FF0000"/>
                </a:solidFill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).6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Выделение подстроки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rgbClr val="FF0000"/>
                </a:solidFill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).7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Обмен строк одинакового размера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rgbClr val="FF0000"/>
                </a:solidFill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).8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Выделение под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c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трок –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parsing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rgbClr val="FF0000"/>
                </a:solidFill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).9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Регистровые преобразования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(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).10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Формирование действительного числа с точкой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rgbClr val="FF0000"/>
                </a:solidFill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11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Поиск и замена символов в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строке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rgbClr val="FF0000"/>
                </a:solidFill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12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3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5976664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Выделение подстроки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252" y="620688"/>
            <a:ext cx="867568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Подстрока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в строке.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).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Задан начальный </a:t>
            </a:r>
            <a:r>
              <a:rPr lang="ru-RU" altLang="ru-RU" sz="1800" b="1" dirty="0">
                <a:solidFill>
                  <a:schemeClr val="tx1"/>
                </a:solidFill>
              </a:rPr>
              <a:t>символ(</a:t>
            </a:r>
            <a:r>
              <a:rPr lang="ru-RU" sz="1800" b="1" dirty="0" err="1">
                <a:solidFill>
                  <a:schemeClr val="tx1"/>
                </a:solidFill>
              </a:rPr>
              <a:t>begChar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и размер подстроки (</a:t>
            </a:r>
            <a:r>
              <a:rPr lang="en-US" sz="1800" b="1" dirty="0" err="1" smtClean="0">
                <a:solidFill>
                  <a:schemeClr val="tx1"/>
                </a:solidFill>
              </a:rPr>
              <a:t>sizeSubstr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sz="1800" dirty="0" smtClean="0">
                <a:solidFill>
                  <a:srgbClr val="008000"/>
                </a:solidFill>
                <a:latin typeface="Tahoma"/>
                <a:ea typeface="Times New Roman"/>
              </a:rPr>
              <a:t>// 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Выделение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подстроки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begChar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=4 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Начальный символ подстроки</a:t>
            </a: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sizeSubstr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9;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длина подстроки </a:t>
            </a: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 smtClean="0">
                <a:latin typeface="Tahoma"/>
                <a:ea typeface="Times New Roman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strText</a:t>
            </a:r>
            <a:r>
              <a:rPr lang="ru-RU" sz="1800" dirty="0">
                <a:latin typeface="Tahoma"/>
                <a:ea typeface="Times New Roman"/>
              </a:rPr>
              <a:t>5[] =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"1012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Times New Roman"/>
              </a:rPr>
              <a:t>34567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89 123456789_123456789</a:t>
            </a:r>
            <a:r>
              <a:rPr lang="ru-RU" sz="1800" dirty="0" smtClean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 smtClean="0">
                <a:latin typeface="Tahoma"/>
                <a:ea typeface="Times New Roman"/>
              </a:rPr>
              <a:t>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Исходная строка</a:t>
            </a:r>
            <a:endParaRPr lang="ru-RU" sz="1800" dirty="0" smtClean="0">
              <a:latin typeface="Tahoma"/>
              <a:ea typeface="Times New Roman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1800" dirty="0">
                <a:solidFill>
                  <a:srgbClr val="008000"/>
                </a:solidFill>
                <a:latin typeface="Tahoma"/>
                <a:ea typeface="Times New Roman"/>
              </a:rPr>
              <a:t>//</a:t>
            </a:r>
            <a:r>
              <a:rPr lang="en-US" sz="1800" dirty="0">
                <a:latin typeface="Tahoma"/>
                <a:ea typeface="Times New Roman"/>
              </a:rPr>
              <a:t> 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Выделение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динамической памяти с запасом на размер подстроки</a:t>
            </a: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800" dirty="0" smtClean="0">
                <a:latin typeface="Tahoma"/>
                <a:ea typeface="Times New Roman"/>
              </a:rPr>
              <a:t> </a:t>
            </a:r>
            <a:r>
              <a:rPr lang="en-US" sz="1800" dirty="0">
                <a:latin typeface="Tahoma"/>
                <a:ea typeface="Times New Roman"/>
              </a:rPr>
              <a:t>*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pSubstr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en-US" sz="1800" dirty="0">
                <a:latin typeface="Tahoma"/>
                <a:ea typeface="Times New Roman"/>
              </a:rPr>
              <a:t>= (</a:t>
            </a: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800" dirty="0">
                <a:latin typeface="Tahoma"/>
                <a:ea typeface="Times New Roman"/>
              </a:rPr>
              <a:t> *) </a:t>
            </a:r>
            <a:r>
              <a:rPr lang="en-US" sz="1800" dirty="0" err="1">
                <a:latin typeface="Tahoma"/>
                <a:ea typeface="Times New Roman"/>
              </a:rPr>
              <a:t>malloc</a:t>
            </a:r>
            <a:r>
              <a:rPr lang="en-US" sz="1800" dirty="0">
                <a:latin typeface="Tahoma"/>
                <a:ea typeface="Times New Roman"/>
              </a:rPr>
              <a:t> ( </a:t>
            </a:r>
            <a:r>
              <a:rPr lang="en-US" sz="1800" dirty="0" err="1">
                <a:solidFill>
                  <a:srgbClr val="0000FF"/>
                </a:solidFill>
                <a:latin typeface="Tahoma"/>
                <a:ea typeface="Times New Roman"/>
              </a:rPr>
              <a:t>sizeof</a:t>
            </a:r>
            <a:r>
              <a:rPr lang="en-US" sz="1800" dirty="0">
                <a:latin typeface="Tahoma"/>
                <a:ea typeface="Times New Roman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(strText5) +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sizeSubstr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 +1); </a:t>
            </a:r>
            <a:r>
              <a:rPr lang="en-US" sz="1800" dirty="0" err="1" smtClean="0">
                <a:solidFill>
                  <a:schemeClr val="tx1"/>
                </a:solidFill>
                <a:latin typeface="Tahoma"/>
                <a:ea typeface="Times New Roman"/>
              </a:rPr>
              <a:t>strncpy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( 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pSubstr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 , strText5 +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begChar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sizeSubstr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 + 1 );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pSubstr</a:t>
            </a:r>
            <a:r>
              <a:rPr lang="ru-RU" sz="1800" dirty="0">
                <a:latin typeface="Tahoma"/>
                <a:ea typeface="Times New Roman"/>
              </a:rPr>
              <a:t>[</a:t>
            </a:r>
            <a:r>
              <a:rPr lang="ru-RU" sz="1800" b="1" dirty="0">
                <a:solidFill>
                  <a:srgbClr val="FF0000"/>
                </a:solidFill>
                <a:latin typeface="Tahoma"/>
                <a:ea typeface="Times New Roman"/>
              </a:rPr>
              <a:t>5</a:t>
            </a:r>
            <a:r>
              <a:rPr lang="ru-RU" sz="1800" dirty="0">
                <a:latin typeface="Tahoma"/>
                <a:ea typeface="Times New Roman"/>
              </a:rPr>
              <a:t>] =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'\0'</a:t>
            </a:r>
            <a:r>
              <a:rPr lang="ru-RU" sz="1800" dirty="0">
                <a:latin typeface="Tahoma"/>
                <a:ea typeface="Times New Roman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</a:t>
            </a:r>
            <a:r>
              <a:rPr lang="ru-RU" sz="1800" dirty="0">
                <a:latin typeface="Tahoma"/>
                <a:ea typeface="Times New Roman"/>
              </a:rPr>
              <a:t> 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Сознательное</a:t>
            </a:r>
            <a:r>
              <a:rPr lang="ru-RU" sz="1800" dirty="0">
                <a:latin typeface="Tahoma"/>
                <a:ea typeface="Times New Roman"/>
              </a:rPr>
              <a:t> </a:t>
            </a:r>
            <a:r>
              <a:rPr lang="ru-RU" sz="1800" u="sng" dirty="0">
                <a:solidFill>
                  <a:srgbClr val="008000"/>
                </a:solidFill>
                <a:latin typeface="Tahoma"/>
                <a:ea typeface="Times New Roman"/>
              </a:rPr>
              <a:t>укорачивание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подстроки до </a:t>
            </a:r>
            <a:r>
              <a:rPr lang="ru-RU" sz="1800" b="1" dirty="0">
                <a:solidFill>
                  <a:srgbClr val="FF0000"/>
                </a:solidFill>
                <a:latin typeface="Tahoma"/>
                <a:ea typeface="Times New Roman"/>
              </a:rPr>
              <a:t>5-ти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символов</a:t>
            </a: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(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Строка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: %s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Подстрока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=  %s  c =%d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число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=%d\n"</a:t>
            </a:r>
            <a:r>
              <a:rPr lang="en-US" sz="1800" dirty="0">
                <a:latin typeface="Tahoma"/>
                <a:ea typeface="Times New Roman"/>
              </a:rPr>
              <a:t>,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strText5,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pSubstr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 ,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begChar,sizeSubstr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ea typeface="Times New Roman"/>
              </a:rPr>
              <a:t>);</a:t>
            </a:r>
            <a:endParaRPr lang="ru-RU" sz="1800" dirty="0" smtClean="0">
              <a:solidFill>
                <a:schemeClr val="tx1"/>
              </a:solidFill>
              <a:latin typeface="Tahoma"/>
              <a:ea typeface="Times New Roman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>
                <a:solidFill>
                  <a:schemeClr val="tx1"/>
                </a:solidFill>
              </a:rPr>
              <a:t>Результат</a:t>
            </a:r>
            <a:r>
              <a:rPr lang="ru-RU" sz="1800" b="1" dirty="0">
                <a:solidFill>
                  <a:schemeClr val="tx1"/>
                </a:solidFill>
              </a:rPr>
              <a:t> получим такой</a:t>
            </a:r>
            <a:r>
              <a:rPr 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800" b="1" dirty="0">
              <a:solidFill>
                <a:schemeClr val="tx1"/>
              </a:solidFill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 err="1">
                <a:solidFill>
                  <a:srgbClr val="002060"/>
                </a:solidFill>
                <a:latin typeface="Consolas"/>
                <a:ea typeface="Calibri"/>
              </a:rPr>
              <a:t>Строка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: 10123456789 123456789_123456789 </a:t>
            </a:r>
            <a:r>
              <a:rPr lang="en-US" sz="1600" b="1" dirty="0" err="1">
                <a:solidFill>
                  <a:srgbClr val="002060"/>
                </a:solidFill>
                <a:latin typeface="Consolas"/>
                <a:ea typeface="Calibri"/>
              </a:rPr>
              <a:t>Подстрока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 =  </a:t>
            </a:r>
            <a:r>
              <a:rPr lang="en-US" sz="1600" b="1" dirty="0">
                <a:solidFill>
                  <a:srgbClr val="FF0000"/>
                </a:solidFill>
                <a:latin typeface="Consolas"/>
                <a:ea typeface="Calibri"/>
              </a:rPr>
              <a:t>34567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  c </a:t>
            </a:r>
            <a:r>
              <a:rPr lang="en-US" sz="1600" b="1" dirty="0" smtClean="0">
                <a:solidFill>
                  <a:srgbClr val="002060"/>
                </a:solidFill>
                <a:latin typeface="Consolas"/>
                <a:ea typeface="Calibri"/>
              </a:rPr>
              <a:t>=</a:t>
            </a:r>
            <a:r>
              <a:rPr lang="ru-RU" sz="1600" b="1" dirty="0" smtClean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1600" b="1" dirty="0" smtClean="0">
                <a:solidFill>
                  <a:srgbClr val="002060"/>
                </a:solidFill>
                <a:latin typeface="Consolas"/>
                <a:ea typeface="Calibri"/>
              </a:rPr>
              <a:t>4 </a:t>
            </a:r>
            <a:r>
              <a:rPr lang="en-US" sz="1600" b="1" dirty="0" err="1">
                <a:solidFill>
                  <a:srgbClr val="002060"/>
                </a:solidFill>
                <a:latin typeface="Consolas"/>
                <a:ea typeface="Calibri"/>
              </a:rPr>
              <a:t>число</a:t>
            </a:r>
            <a:r>
              <a:rPr lang="en-US" sz="1600" b="1" dirty="0" smtClean="0">
                <a:solidFill>
                  <a:srgbClr val="002060"/>
                </a:solidFill>
                <a:latin typeface="Consolas"/>
                <a:ea typeface="Calibri"/>
              </a:rPr>
              <a:t>=</a:t>
            </a:r>
            <a:r>
              <a:rPr lang="ru-RU" sz="1600" b="1" dirty="0" smtClean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1600" b="1" dirty="0" smtClean="0">
                <a:solidFill>
                  <a:srgbClr val="002060"/>
                </a:solidFill>
                <a:latin typeface="Consolas"/>
                <a:ea typeface="Calibri"/>
              </a:rPr>
              <a:t>7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3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5976664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Примеры Обмен строк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44000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>
                <a:solidFill>
                  <a:schemeClr val="tx1"/>
                </a:solidFill>
              </a:rPr>
              <a:t>(</a:t>
            </a:r>
            <a:r>
              <a:rPr lang="ru-RU" alt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400" b="1" dirty="0">
                <a:solidFill>
                  <a:schemeClr val="tx1"/>
                </a:solidFill>
              </a:rPr>
              <a:t>)(</a:t>
            </a:r>
            <a:r>
              <a:rPr lang="en-US" altLang="ru-RU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400" b="1" dirty="0">
                <a:solidFill>
                  <a:schemeClr val="tx1"/>
                </a:solidFill>
              </a:rPr>
              <a:t>)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Для обмена используем дополнительный буфер строки (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TempStr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algn="l">
              <a:spcBef>
                <a:spcPts val="0"/>
              </a:spcBef>
            </a:pPr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TempStr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[40];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S1[40] =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Первая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строка"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S2[40] =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Вторая строка"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>
              <a:spcBef>
                <a:spcPts val="0"/>
              </a:spcBef>
            </a:pPr>
            <a:r>
              <a:rPr lang="pt-BR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printf( </a:t>
            </a:r>
            <a:r>
              <a:rPr lang="pt-BR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"Перед обменом: %s - %s\n"</a:t>
            </a:r>
            <a:r>
              <a:rPr lang="pt-BR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S1 , S2 );</a:t>
            </a:r>
          </a:p>
          <a:p>
            <a:pPr marL="4889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TempStr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S1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Swap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(S1 , S2);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S2 ,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TempStr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>
              <a:spcBef>
                <a:spcPts val="0"/>
              </a:spcBef>
            </a:pPr>
            <a:r>
              <a:rPr lang="pt-BR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printf( </a:t>
            </a:r>
            <a:r>
              <a:rPr lang="pt-BR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"После обмена: %s - %s\n"</a:t>
            </a:r>
            <a:r>
              <a:rPr lang="pt-BR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S1 , S2 </a:t>
            </a:r>
            <a:r>
              <a:rPr lang="pt-BR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sz="20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indent="41910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tx1"/>
                </a:solidFill>
              </a:rPr>
              <a:t>Результат получим такой</a:t>
            </a:r>
            <a:r>
              <a:rPr lang="ru-RU" sz="2000" dirty="0">
                <a:latin typeface="Times New Roman"/>
                <a:ea typeface="Times New Roman"/>
              </a:rPr>
              <a:t>: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Перед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обменом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: 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Первая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строка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-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Вторая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строка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После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обмена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: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Вторая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строка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- 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Первая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строка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3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5976664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Примеры Общий 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44000" cy="4968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400" b="1" dirty="0">
                <a:solidFill>
                  <a:schemeClr val="tx1"/>
                </a:solidFill>
              </a:rPr>
              <a:t>)(</a:t>
            </a:r>
            <a:r>
              <a:rPr lang="en-US" altLang="ru-RU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400" b="1" dirty="0">
                <a:solidFill>
                  <a:schemeClr val="tx1"/>
                </a:solidFill>
              </a:rPr>
              <a:t>) 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400" b="1" dirty="0" smtClean="0">
                <a:solidFill>
                  <a:schemeClr val="tx1"/>
                </a:solidFill>
                <a:hlinkClick r:id="rId4" action="ppaction://hlinksldjump"/>
              </a:rPr>
              <a:t>Теория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)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Описание и инициализация строк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000" b="1" dirty="0" smtClean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).1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3.2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Ввод вывод строк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6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0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).2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3.4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</a:rPr>
              <a:t>Манипуляция со строками и в строке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3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3.3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Динамические строки и их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дублирование(</a:t>
            </a:r>
            <a:r>
              <a:rPr lang="ru-RU" altLang="ru-RU" sz="2000" b="1" dirty="0" smtClean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 )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4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3.8,13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Преобразование данных в строку и обратно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).5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3.7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Сортировка строк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ru-RU" altLang="ru-RU" sz="20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).6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3.12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Выделение подстроки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).7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3.10,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4.2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Обмен строк одинакового </a:t>
            </a:r>
            <a:r>
              <a:rPr lang="ru-RU" altLang="ru-RU" sz="2000" b="1" dirty="0">
                <a:solidFill>
                  <a:schemeClr val="tx1"/>
                </a:solidFill>
              </a:rPr>
              <a:t>размера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).8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4.3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Выделение под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c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трок –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).9  </a:t>
            </a:r>
            <a:r>
              <a:rPr lang="ru-RU" altLang="ru-RU" sz="2000" b="1" dirty="0" err="1" smtClean="0">
                <a:solidFill>
                  <a:srgbClr val="0000FF"/>
                </a:solidFill>
              </a:rPr>
              <a:t>п.п</a:t>
            </a:r>
            <a:r>
              <a:rPr lang="ru-RU" altLang="ru-RU" sz="2000" b="1" dirty="0" smtClean="0"/>
              <a:t> </a:t>
            </a:r>
            <a:r>
              <a:rPr lang="ru-RU" altLang="ru-RU" sz="2000" b="1" dirty="0">
                <a:solidFill>
                  <a:srgbClr val="0000FF"/>
                </a:solidFill>
              </a:rPr>
              <a:t>4.2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Регистровые преобразования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6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 )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10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3.6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Формирование действительного числа с точкой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11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4.7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Поиск и замена символов в строке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12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4.4, 5.3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3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048672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Задание Общий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177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477057"/>
            <a:ext cx="9144000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 smtClean="0">
                <a:solidFill>
                  <a:schemeClr val="tx1"/>
                </a:solidFill>
                <a:hlinkClick r:id="rId5" action="ppaction://hlinksldjump"/>
              </a:rPr>
              <a:t>Теория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 smtClean="0">
                <a:solidFill>
                  <a:schemeClr val="tx1"/>
                </a:solidFill>
              </a:rPr>
              <a:t>Создание большой строки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 smtClean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).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K1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2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200" b="1" dirty="0"/>
              <a:t> 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5.1</a:t>
            </a:r>
            <a:endParaRPr lang="ru-RU" altLang="ru-RU" sz="22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 smtClean="0">
                <a:solidFill>
                  <a:schemeClr val="tx1"/>
                </a:solidFill>
              </a:rPr>
              <a:t>Строка </a:t>
            </a:r>
            <a:r>
              <a:rPr lang="ru-RU" altLang="ru-RU" sz="2200" b="1" dirty="0">
                <a:solidFill>
                  <a:schemeClr val="tx1"/>
                </a:solidFill>
              </a:rPr>
              <a:t>с инициалами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).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K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2 </a:t>
            </a:r>
            <a:r>
              <a:rPr lang="ru-RU" altLang="ru-RU" sz="2200" b="1" dirty="0" err="1" smtClean="0">
                <a:solidFill>
                  <a:srgbClr val="0000FF"/>
                </a:solidFill>
              </a:rPr>
              <a:t>п.п</a:t>
            </a:r>
            <a:r>
              <a:rPr lang="ru-RU" altLang="ru-RU" sz="2200" b="1" dirty="0" smtClean="0"/>
              <a:t> 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5.2</a:t>
            </a:r>
            <a:endParaRPr lang="ru-RU" altLang="ru-RU" sz="22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Замена символов и подсчет в </a:t>
            </a:r>
            <a:r>
              <a:rPr lang="ru-RU" altLang="ru-RU" sz="2200" b="1" dirty="0">
                <a:solidFill>
                  <a:schemeClr val="tx1"/>
                </a:solidFill>
              </a:rPr>
              <a:t>строке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K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3 </a:t>
            </a:r>
            <a:r>
              <a:rPr lang="ru-RU" altLang="ru-RU" sz="22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200" b="1" dirty="0"/>
              <a:t> 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5.3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Ввод и вывод массива </a:t>
            </a:r>
            <a:r>
              <a:rPr lang="ru-RU" sz="2200" b="1" dirty="0" smtClean="0">
                <a:solidFill>
                  <a:schemeClr val="tx1"/>
                </a:solidFill>
              </a:rPr>
              <a:t>строк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9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K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4 </a:t>
            </a:r>
            <a:r>
              <a:rPr lang="ru-RU" altLang="ru-RU" sz="22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200" b="1" dirty="0"/>
              <a:t> 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5.4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200" b="1" dirty="0" smtClean="0">
                <a:solidFill>
                  <a:schemeClr val="tx1"/>
                </a:solidFill>
              </a:rPr>
              <a:t>Изменение </a:t>
            </a:r>
            <a:r>
              <a:rPr lang="ru-RU" sz="2200" b="1" dirty="0">
                <a:solidFill>
                  <a:schemeClr val="tx1"/>
                </a:solidFill>
              </a:rPr>
              <a:t>порядка символов в </a:t>
            </a:r>
            <a:r>
              <a:rPr lang="ru-RU" sz="2200" b="1" dirty="0" smtClean="0">
                <a:solidFill>
                  <a:schemeClr val="tx1"/>
                </a:solidFill>
              </a:rPr>
              <a:t>строке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K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5 </a:t>
            </a:r>
            <a:r>
              <a:rPr lang="ru-RU" altLang="ru-RU" sz="22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200" b="1" dirty="0"/>
              <a:t> 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5.5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Динамические </a:t>
            </a:r>
            <a:r>
              <a:rPr lang="ru-RU" sz="2200" b="1" dirty="0" smtClean="0">
                <a:solidFill>
                  <a:schemeClr val="tx1"/>
                </a:solidFill>
              </a:rPr>
              <a:t>строки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K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6 </a:t>
            </a:r>
            <a:r>
              <a:rPr lang="ru-RU" altLang="ru-RU" sz="22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200" b="1" dirty="0"/>
              <a:t> 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5.6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Д.Т. Функция </a:t>
            </a:r>
            <a:r>
              <a:rPr lang="en-US" altLang="ru-RU" sz="2200" b="1" dirty="0" err="1" smtClean="0">
                <a:solidFill>
                  <a:schemeClr val="tx1"/>
                </a:solidFill>
              </a:rPr>
              <a:t>SubString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K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7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200" b="1" dirty="0" smtClean="0">
                <a:solidFill>
                  <a:schemeClr val="tx1"/>
                </a:solidFill>
              </a:rPr>
              <a:t>Создание </a:t>
            </a:r>
            <a:r>
              <a:rPr lang="ru-RU" sz="2200" b="1" dirty="0">
                <a:solidFill>
                  <a:schemeClr val="tx1"/>
                </a:solidFill>
              </a:rPr>
              <a:t>функции </a:t>
            </a:r>
            <a:r>
              <a:rPr lang="ru-RU" sz="2200" b="1" dirty="0" err="1">
                <a:solidFill>
                  <a:schemeClr val="tx1"/>
                </a:solidFill>
              </a:rPr>
              <a:t>SwapString</a:t>
            </a:r>
            <a:r>
              <a:rPr lang="ru-RU" sz="2200" b="1" dirty="0">
                <a:solidFill>
                  <a:schemeClr val="tx1"/>
                </a:solidFill>
              </a:rPr>
              <a:t> для строк </a:t>
            </a:r>
            <a:r>
              <a:rPr lang="ru-RU" sz="2200" b="1" dirty="0" smtClean="0">
                <a:solidFill>
                  <a:schemeClr val="tx1"/>
                </a:solidFill>
              </a:rPr>
              <a:t>по </a:t>
            </a:r>
            <a:r>
              <a:rPr lang="ru-RU" sz="2200" b="1" dirty="0">
                <a:solidFill>
                  <a:schemeClr val="tx1"/>
                </a:solidFill>
              </a:rPr>
              <a:t>длине</a:t>
            </a:r>
            <a:r>
              <a:rPr lang="ru-RU" altLang="ru-RU" sz="2200" b="1" dirty="0">
                <a:solidFill>
                  <a:schemeClr val="tx1"/>
                </a:solidFill>
              </a:rPr>
              <a:t>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K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8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Д.Т</a:t>
            </a:r>
            <a:r>
              <a:rPr lang="ru-RU" altLang="ru-RU" sz="2200" b="1" dirty="0">
                <a:solidFill>
                  <a:schemeClr val="tx1"/>
                </a:solidFill>
              </a:rPr>
              <a:t>.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Сортировка массива строк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K1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Д.Т.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Поиск минимума и максимума в массиве строк(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200" b="1" dirty="0" smtClean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K1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Д.Т. Замена подстроки в строке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K1</a:t>
            </a:r>
            <a:endParaRPr lang="ru-RU" altLang="ru-RU" sz="22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Д.Т. Функция сравнение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строк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K1</a:t>
            </a:r>
            <a:endParaRPr lang="ru-RU" altLang="ru-RU" sz="22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Д.Т. Создание функции </a:t>
            </a:r>
            <a:r>
              <a:rPr lang="ru-RU" altLang="ru-RU" sz="2200" b="1" dirty="0" err="1" smtClean="0">
                <a:solidFill>
                  <a:schemeClr val="tx1"/>
                </a:solidFill>
              </a:rPr>
              <a:t>SwapString</a:t>
            </a:r>
            <a:r>
              <a:rPr lang="ru-RU" altLang="ru-RU" sz="2200" b="1" dirty="0">
                <a:solidFill>
                  <a:schemeClr val="tx1"/>
                </a:solidFill>
              </a:rPr>
              <a:t>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K1</a:t>
            </a:r>
            <a:endParaRPr lang="ru-RU" altLang="ru-RU" sz="22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2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46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048672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Контроль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178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477057"/>
            <a:ext cx="9144000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 smtClean="0">
                <a:solidFill>
                  <a:schemeClr val="tx1"/>
                </a:solidFill>
                <a:hlinkClick r:id="rId5" action="ppaction://hlinksldjump"/>
              </a:rPr>
              <a:t>Теория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 smtClean="0">
                <a:solidFill>
                  <a:schemeClr val="tx1"/>
                </a:solidFill>
              </a:rPr>
              <a:t>Создание большой строки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 smtClean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).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K1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2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200" b="1" dirty="0"/>
              <a:t> 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5.1</a:t>
            </a:r>
            <a:endParaRPr lang="ru-RU" altLang="ru-RU" sz="22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 smtClean="0">
                <a:solidFill>
                  <a:schemeClr val="tx1"/>
                </a:solidFill>
              </a:rPr>
              <a:t>Строка </a:t>
            </a:r>
            <a:r>
              <a:rPr lang="ru-RU" altLang="ru-RU" sz="2200" b="1" dirty="0">
                <a:solidFill>
                  <a:schemeClr val="tx1"/>
                </a:solidFill>
              </a:rPr>
              <a:t>с инициалами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).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K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2 </a:t>
            </a:r>
            <a:r>
              <a:rPr lang="ru-RU" altLang="ru-RU" sz="2200" b="1" dirty="0" err="1" smtClean="0">
                <a:solidFill>
                  <a:srgbClr val="0000FF"/>
                </a:solidFill>
              </a:rPr>
              <a:t>п.п</a:t>
            </a:r>
            <a:r>
              <a:rPr lang="ru-RU" altLang="ru-RU" sz="2200" b="1" dirty="0" smtClean="0"/>
              <a:t> 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5.2</a:t>
            </a:r>
            <a:endParaRPr lang="ru-RU" altLang="ru-RU" sz="22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Замена символов и подсчет в </a:t>
            </a:r>
            <a:r>
              <a:rPr lang="ru-RU" altLang="ru-RU" sz="2200" b="1" dirty="0">
                <a:solidFill>
                  <a:schemeClr val="tx1"/>
                </a:solidFill>
              </a:rPr>
              <a:t>строке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K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3 </a:t>
            </a:r>
            <a:r>
              <a:rPr lang="ru-RU" altLang="ru-RU" sz="22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200" b="1" dirty="0"/>
              <a:t> 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5.3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Ввод и вывод массива </a:t>
            </a:r>
            <a:r>
              <a:rPr lang="ru-RU" sz="2200" b="1" dirty="0" smtClean="0">
                <a:solidFill>
                  <a:schemeClr val="tx1"/>
                </a:solidFill>
              </a:rPr>
              <a:t>строк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9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 (</a:t>
            </a:r>
            <a:r>
              <a:rPr lang="ru-RU" altLang="ru-RU" sz="22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K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4 </a:t>
            </a:r>
            <a:r>
              <a:rPr lang="ru-RU" altLang="ru-RU" sz="22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200" b="1" dirty="0"/>
              <a:t> 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5.4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200" b="1" dirty="0" smtClean="0">
                <a:solidFill>
                  <a:schemeClr val="tx1"/>
                </a:solidFill>
              </a:rPr>
              <a:t>Изменение </a:t>
            </a:r>
            <a:r>
              <a:rPr lang="ru-RU" sz="2200" b="1" dirty="0">
                <a:solidFill>
                  <a:schemeClr val="tx1"/>
                </a:solidFill>
              </a:rPr>
              <a:t>порядка символов в </a:t>
            </a:r>
            <a:r>
              <a:rPr lang="ru-RU" sz="2200" b="1" dirty="0" smtClean="0">
                <a:solidFill>
                  <a:schemeClr val="tx1"/>
                </a:solidFill>
              </a:rPr>
              <a:t>строке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K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5 </a:t>
            </a:r>
            <a:r>
              <a:rPr lang="ru-RU" altLang="ru-RU" sz="22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200" b="1" dirty="0"/>
              <a:t> 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5.5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Динамические </a:t>
            </a:r>
            <a:r>
              <a:rPr lang="ru-RU" sz="2200" b="1" dirty="0" smtClean="0">
                <a:solidFill>
                  <a:schemeClr val="tx1"/>
                </a:solidFill>
              </a:rPr>
              <a:t>строки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K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6 </a:t>
            </a:r>
            <a:r>
              <a:rPr lang="ru-RU" altLang="ru-RU" sz="22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200" b="1" dirty="0"/>
              <a:t> 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5.6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Д.Т. Функция </a:t>
            </a:r>
            <a:r>
              <a:rPr lang="en-US" altLang="ru-RU" sz="2200" b="1" dirty="0" err="1" smtClean="0">
                <a:solidFill>
                  <a:schemeClr val="tx1"/>
                </a:solidFill>
              </a:rPr>
              <a:t>SubString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K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7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200" b="1" dirty="0" smtClean="0">
                <a:solidFill>
                  <a:schemeClr val="tx1"/>
                </a:solidFill>
              </a:rPr>
              <a:t>Создание </a:t>
            </a:r>
            <a:r>
              <a:rPr lang="ru-RU" sz="2200" b="1" dirty="0">
                <a:solidFill>
                  <a:schemeClr val="tx1"/>
                </a:solidFill>
              </a:rPr>
              <a:t>функции </a:t>
            </a:r>
            <a:r>
              <a:rPr lang="ru-RU" sz="2200" b="1" dirty="0" err="1">
                <a:solidFill>
                  <a:schemeClr val="tx1"/>
                </a:solidFill>
              </a:rPr>
              <a:t>SwapString</a:t>
            </a:r>
            <a:r>
              <a:rPr lang="ru-RU" sz="2200" b="1" dirty="0">
                <a:solidFill>
                  <a:schemeClr val="tx1"/>
                </a:solidFill>
              </a:rPr>
              <a:t> для строк </a:t>
            </a:r>
            <a:r>
              <a:rPr lang="ru-RU" sz="2200" b="1" dirty="0" smtClean="0">
                <a:solidFill>
                  <a:schemeClr val="tx1"/>
                </a:solidFill>
              </a:rPr>
              <a:t>по </a:t>
            </a:r>
            <a:r>
              <a:rPr lang="ru-RU" sz="2200" b="1" dirty="0">
                <a:solidFill>
                  <a:schemeClr val="tx1"/>
                </a:solidFill>
              </a:rPr>
              <a:t>длине</a:t>
            </a:r>
            <a:r>
              <a:rPr lang="ru-RU" altLang="ru-RU" sz="2200" b="1" dirty="0">
                <a:solidFill>
                  <a:schemeClr val="tx1"/>
                </a:solidFill>
              </a:rPr>
              <a:t>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K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8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Д.Т</a:t>
            </a:r>
            <a:r>
              <a:rPr lang="ru-RU" altLang="ru-RU" sz="2200" b="1" dirty="0">
                <a:solidFill>
                  <a:schemeClr val="tx1"/>
                </a:solidFill>
              </a:rPr>
              <a:t>.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Сортировка массива строк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K1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Д.Т.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Поиск минимума и максимума в массиве строк(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200" b="1" dirty="0" smtClean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>
                <a:solidFill>
                  <a:schemeClr val="tx1"/>
                </a:solidFill>
              </a:rPr>
              <a:t>K1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Д.Т. Замена подстроки в строке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K1</a:t>
            </a:r>
            <a:endParaRPr lang="ru-RU" altLang="ru-RU" sz="22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Д.Т. Функция сравнение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строк 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K1</a:t>
            </a:r>
            <a:endParaRPr lang="ru-RU" altLang="ru-RU" sz="22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200" b="1" dirty="0">
                <a:solidFill>
                  <a:schemeClr val="tx1"/>
                </a:solidFill>
              </a:rPr>
              <a:t>Д.Т. Создание функции </a:t>
            </a:r>
            <a:r>
              <a:rPr lang="ru-RU" altLang="ru-RU" sz="2200" b="1" dirty="0" err="1" smtClean="0">
                <a:solidFill>
                  <a:schemeClr val="tx1"/>
                </a:solidFill>
              </a:rPr>
              <a:t>SwapString</a:t>
            </a:r>
            <a:r>
              <a:rPr lang="ru-RU" altLang="ru-RU" sz="2200" b="1" dirty="0">
                <a:solidFill>
                  <a:schemeClr val="tx1"/>
                </a:solidFill>
              </a:rPr>
              <a:t>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</a:rPr>
              <a:t>СМ</a:t>
            </a:r>
            <a:r>
              <a:rPr lang="ru-RU" altLang="ru-RU" sz="2200" b="1" dirty="0">
                <a:solidFill>
                  <a:schemeClr val="tx1"/>
                </a:solidFill>
              </a:rPr>
              <a:t>).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K1</a:t>
            </a:r>
            <a:endParaRPr lang="ru-RU" altLang="ru-RU" sz="22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2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2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28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336704" cy="620688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№4 </a:t>
            </a:r>
            <a:r>
              <a:rPr lang="en-US" sz="2800" dirty="0" smtClean="0"/>
              <a:t>1.</a:t>
            </a:r>
            <a:r>
              <a:rPr lang="ru-RU" altLang="ru-RU" sz="2800" dirty="0"/>
              <a:t> Создание большой строки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179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-35496" y="477057"/>
            <a:ext cx="9144000" cy="8637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000" b="1" dirty="0" smtClean="0">
                <a:solidFill>
                  <a:schemeClr val="tx1"/>
                </a:solidFill>
                <a:hlinkClick r:id="rId4" action="ppaction://hlinksldjump"/>
              </a:rPr>
              <a:t>Теория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Создание большой строки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000" b="1" dirty="0" smtClean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K1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5.1</a:t>
            </a: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 smtClean="0">
              <a:solidFill>
                <a:srgbClr val="0000FF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//Из трех строк, описанных и заранее инициализированных (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[14],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Fam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[20],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Otch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[20]), создать новую строку FIO 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Fam2 [14] =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"Большаков"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Name2[20] =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"Сергей"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Otch2[20]=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"Алексеевич"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FIO[56];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Копирование и слияние без контроля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(FIO,Fam2); 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Нужно для пробела между фамилией и именем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Name2);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Нужно для пробела между  и именем и отчеством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Otch2);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"Фамилия  имя и отчество = %s !\n"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FIO);</a:t>
            </a: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latin typeface="Times New Roman"/>
                <a:ea typeface="Calibri"/>
              </a:rPr>
              <a:t>Получим  Результат: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Фамилия  имя и отчество = Большаков Сергей Алексеевич !</a:t>
            </a:r>
            <a:endParaRPr lang="ru-RU" sz="1800" dirty="0">
              <a:latin typeface="Times New Roman"/>
              <a:ea typeface="Calibri"/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85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4766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Программа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476672"/>
            <a:ext cx="9036496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Программа (</a:t>
            </a:r>
            <a:r>
              <a:rPr lang="ru-RU" altLang="ru-RU" sz="2000" b="1" u="sng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)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  Это совокупность команд и данных размещаемых в Оперативной памяти ОП компьютера (</a:t>
            </a:r>
            <a:r>
              <a:rPr lang="ru-RU" altLang="ru-RU" sz="20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Данные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программы - </a:t>
            </a:r>
            <a:r>
              <a:rPr lang="ru-RU" altLang="ru-RU" sz="2000" b="1" dirty="0" smtClean="0">
                <a:solidFill>
                  <a:schemeClr val="tx1"/>
                </a:solidFill>
                <a:hlinkClick r:id="rId4" action="ppaction://hlinksldjump"/>
              </a:rPr>
              <a:t>СМ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и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действия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над данными/команды - </a:t>
            </a:r>
            <a:r>
              <a:rPr lang="ru-RU" altLang="ru-RU" sz="20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. в памяти не различаются!  Обобщенная </a:t>
            </a:r>
            <a:r>
              <a:rPr lang="ru-RU" altLang="ru-RU" sz="2000" b="1" dirty="0" smtClean="0">
                <a:solidFill>
                  <a:schemeClr val="tx1"/>
                </a:solidFill>
                <a:hlinkClick r:id="rId6" action="ppaction://hlinksldjump"/>
              </a:rPr>
              <a:t>Модель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программы.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Программа после обработки компилятором (</a:t>
            </a:r>
            <a:r>
              <a:rPr lang="ru-RU" altLang="ru-RU" sz="2000" b="1" dirty="0" smtClean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загружается операционной системой (ОС) и запускается на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выполнение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Результаты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работы программы: сохраняются в памяти, выводятся на экран компьютера, записываются в файлы или распечатываются на принтере в виде бумажной копии или запоминаются в файлах (СМ).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Программу можно представить как упорядоченную совокупность строк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{S</a:t>
            </a:r>
            <a:r>
              <a:rPr lang="en-US" altLang="ru-RU" sz="2000" b="1" baseline="-25000" dirty="0" smtClean="0">
                <a:solidFill>
                  <a:schemeClr val="tx1"/>
                </a:solidFill>
              </a:rPr>
              <a:t>i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}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или даже символов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{C</a:t>
            </a:r>
            <a:r>
              <a:rPr lang="en-US" altLang="ru-RU" sz="2000" b="1" baseline="-25000" dirty="0" smtClean="0">
                <a:solidFill>
                  <a:schemeClr val="tx1"/>
                </a:solidFill>
              </a:rPr>
              <a:t>i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}:</a:t>
            </a:r>
          </a:p>
          <a:p>
            <a:pPr algn="l"/>
            <a:r>
              <a:rPr lang="ru-RU" altLang="ru-RU" sz="2000" b="1" dirty="0" smtClean="0"/>
              <a:t> 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000" b="1" baseline="-25000" dirty="0" smtClean="0">
                <a:solidFill>
                  <a:srgbClr val="FF0000"/>
                </a:solidFill>
              </a:rPr>
              <a:t>1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 S</a:t>
            </a:r>
            <a:r>
              <a:rPr lang="en-US" altLang="ru-RU" sz="2000" b="1" baseline="-25000" dirty="0" smtClean="0">
                <a:solidFill>
                  <a:srgbClr val="FF0000"/>
                </a:solidFill>
              </a:rPr>
              <a:t>2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 S</a:t>
            </a:r>
            <a:r>
              <a:rPr lang="en-US" altLang="ru-RU" sz="2000" b="1" baseline="-25000" dirty="0" smtClean="0">
                <a:solidFill>
                  <a:srgbClr val="FF0000"/>
                </a:solidFill>
              </a:rPr>
              <a:t>3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000" b="1" dirty="0" err="1" smtClean="0">
                <a:solidFill>
                  <a:srgbClr val="FF0000"/>
                </a:solidFill>
              </a:rPr>
              <a:t>S</a:t>
            </a:r>
            <a:r>
              <a:rPr lang="en-US" altLang="ru-RU" sz="2000" b="1" baseline="-25000" dirty="0" err="1" smtClean="0">
                <a:solidFill>
                  <a:srgbClr val="FF0000"/>
                </a:solidFill>
              </a:rPr>
              <a:t>k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 S</a:t>
            </a:r>
            <a:r>
              <a:rPr lang="en-US" altLang="ru-RU" sz="2000" b="1" baseline="-25000" dirty="0" smtClean="0">
                <a:solidFill>
                  <a:srgbClr val="FF0000"/>
                </a:solidFill>
              </a:rPr>
              <a:t>k+1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…   </a:t>
            </a:r>
            <a:r>
              <a:rPr lang="ru-RU" altLang="ru-RU" sz="2000" b="1" dirty="0" smtClean="0"/>
              <a:t>или даже 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C</a:t>
            </a:r>
            <a:r>
              <a:rPr lang="en-US" altLang="ru-RU" sz="2000" b="1" baseline="-25000" dirty="0" smtClean="0">
                <a:solidFill>
                  <a:srgbClr val="FF0000"/>
                </a:solidFill>
              </a:rPr>
              <a:t>1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 C</a:t>
            </a:r>
            <a:r>
              <a:rPr lang="en-US" altLang="ru-RU" sz="2000" b="1" baseline="-25000" dirty="0" smtClean="0">
                <a:solidFill>
                  <a:srgbClr val="FF0000"/>
                </a:solidFill>
              </a:rPr>
              <a:t>2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 C</a:t>
            </a:r>
            <a:r>
              <a:rPr lang="en-US" altLang="ru-RU" sz="2000" b="1" baseline="-25000" dirty="0" smtClean="0">
                <a:solidFill>
                  <a:srgbClr val="FF0000"/>
                </a:solidFill>
              </a:rPr>
              <a:t>3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000" b="1" dirty="0" err="1" smtClean="0">
                <a:solidFill>
                  <a:srgbClr val="FF0000"/>
                </a:solidFill>
              </a:rPr>
              <a:t>C</a:t>
            </a:r>
            <a:r>
              <a:rPr lang="en-US" altLang="ru-RU" sz="2000" b="1" baseline="-25000" dirty="0" err="1" smtClean="0">
                <a:solidFill>
                  <a:srgbClr val="FF0000"/>
                </a:solidFill>
              </a:rPr>
              <a:t>k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 C</a:t>
            </a:r>
            <a:r>
              <a:rPr lang="en-US" altLang="ru-RU" sz="2000" b="1" baseline="-25000" dirty="0" smtClean="0">
                <a:solidFill>
                  <a:srgbClr val="FF0000"/>
                </a:solidFill>
              </a:rPr>
              <a:t>k+1</a:t>
            </a:r>
            <a:r>
              <a:rPr lang="en-US" altLang="ru-RU" sz="2000" b="1" dirty="0">
                <a:solidFill>
                  <a:srgbClr val="FF0000"/>
                </a:solidFill>
              </a:rPr>
              <a:t> …</a:t>
            </a:r>
            <a:r>
              <a:rPr lang="en-US" altLang="ru-RU" sz="2000" b="1" dirty="0" smtClean="0"/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В качестве строк на языке СИ/СИ++ могут быть записаны: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Описатели данных (</a:t>
            </a:r>
            <a:r>
              <a:rPr lang="ru-RU" altLang="ru-RU" sz="2000" b="1" dirty="0" smtClean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Операторы языка (</a:t>
            </a:r>
            <a:r>
              <a:rPr lang="ru-RU" altLang="ru-RU" sz="2000" b="1" dirty="0" smtClean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Комментарии (</a:t>
            </a:r>
            <a:r>
              <a:rPr lang="ru-RU" altLang="ru-RU" sz="2000" b="1" dirty="0" smtClean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Программа вводиться в простом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текстовом редакторе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без форматирования.</a:t>
            </a:r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  <a:p>
            <a:endParaRPr lang="ru-RU" altLang="ru-RU" sz="20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36939" y="18669"/>
            <a:ext cx="485253" cy="365125"/>
          </a:xfrm>
        </p:spPr>
        <p:txBody>
          <a:bodyPr/>
          <a:lstStyle/>
          <a:p>
            <a:fld id="{93EEBEA2-A2F9-4806-AD58-ED27344A0834}" type="slidenum">
              <a:rPr lang="ru-RU" smtClean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351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336704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2.Строка с инициалами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180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548680"/>
            <a:ext cx="9144000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000" b="1" dirty="0" smtClean="0">
                <a:solidFill>
                  <a:schemeClr val="tx1"/>
                </a:solidFill>
                <a:hlinkClick r:id="rId4" action="ppaction://hlinksldjump"/>
              </a:rPr>
              <a:t>Теория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Строка </a:t>
            </a:r>
            <a:r>
              <a:rPr lang="ru-RU" altLang="ru-RU" sz="2000" b="1" dirty="0">
                <a:solidFill>
                  <a:schemeClr val="tx1"/>
                </a:solidFill>
              </a:rPr>
              <a:t>с инициалами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K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2 </a:t>
            </a:r>
            <a:r>
              <a:rPr lang="ru-RU" altLang="ru-RU" sz="2000" b="1" dirty="0" err="1" smtClean="0">
                <a:solidFill>
                  <a:srgbClr val="0000FF"/>
                </a:solidFill>
              </a:rPr>
              <a:t>п.п</a:t>
            </a:r>
            <a:r>
              <a:rPr lang="ru-RU" altLang="ru-RU" sz="2000" b="1" dirty="0" smtClean="0"/>
              <a:t>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5.2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string.h</a:t>
            </a:r>
            <a:r>
              <a:rPr lang="en-US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…</a:t>
            </a:r>
            <a:endParaRPr lang="en-US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FIO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2); 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Нужно для пробела между фамилией и инициалами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n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cat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Name2,1);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"."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n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cat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Otch2,1);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"."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"Фамилия  имя и отчество = %s !\n"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FIO);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//////////////////////////////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system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PAUSE"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 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latin typeface="Times New Roman"/>
                <a:ea typeface="Calibri"/>
              </a:rPr>
              <a:t> </a:t>
            </a:r>
            <a:r>
              <a:rPr lang="ru-RU" sz="2000" b="1" dirty="0" smtClean="0">
                <a:solidFill>
                  <a:schemeClr val="tx1"/>
                </a:solidFill>
              </a:rPr>
              <a:t>Получим  </a:t>
            </a:r>
            <a:r>
              <a:rPr lang="ru-RU" sz="2000" b="1" dirty="0">
                <a:solidFill>
                  <a:schemeClr val="tx1"/>
                </a:solidFill>
              </a:rPr>
              <a:t>Результат: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Фамилия  имя и отчество = Большаков С.А. !</a:t>
            </a:r>
            <a:endParaRPr lang="ru-RU" altLang="ru-RU" sz="24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9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336704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</a:t>
            </a:r>
            <a:r>
              <a:rPr lang="en-US" sz="3200" dirty="0" smtClean="0"/>
              <a:t>3</a:t>
            </a:r>
            <a:r>
              <a:rPr lang="ru-RU" sz="3200" dirty="0" smtClean="0"/>
              <a:t>.Замена символов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181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548680"/>
            <a:ext cx="9144000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000" b="1" dirty="0" smtClean="0">
                <a:solidFill>
                  <a:schemeClr val="tx1"/>
                </a:solidFill>
                <a:hlinkClick r:id="rId4" action="ppaction://hlinksldjump"/>
              </a:rPr>
              <a:t>Теория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200" b="1" dirty="0" smtClean="0">
                <a:solidFill>
                  <a:schemeClr val="tx1"/>
                </a:solidFill>
              </a:rPr>
              <a:t>Замена символов и подсчет в </a:t>
            </a:r>
            <a:r>
              <a:rPr lang="ru-RU" altLang="ru-RU" sz="1200" b="1" dirty="0">
                <a:solidFill>
                  <a:schemeClr val="tx1"/>
                </a:solidFill>
              </a:rPr>
              <a:t>строке</a:t>
            </a:r>
            <a:r>
              <a:rPr lang="ru-RU" altLang="ru-RU" sz="2000" b="1" dirty="0">
                <a:solidFill>
                  <a:schemeClr val="tx1"/>
                </a:solidFill>
              </a:rPr>
              <a:t> (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K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3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5.3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5.3. Замена символов \"и3лмн№1Лк\" на пробел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charMas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[] = 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"Лимон лежал на столе № 135"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</a:t>
            </a:r>
            <a:r>
              <a:rPr lang="en-US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RazmS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strlen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charMas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Исходная строка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=\</a:t>
            </a:r>
            <a:r>
              <a:rPr lang="en-US" sz="1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n%s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!\n"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charMas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Цикл замен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=0 ;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RazmS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;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{  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switch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charMas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 )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{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case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case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'3'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case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л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case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м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case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н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 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case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'№'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case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'1'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 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case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Л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case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к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charMas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 =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 '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Counter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++; 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  </a:t>
            </a:r>
            <a:r>
              <a:rPr lang="ru-RU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break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  };  };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"Строка после замены символов \"</a:t>
            </a:r>
            <a:r>
              <a:rPr lang="ru-RU" sz="12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и3лмн№1Лк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\" на пробел\</a:t>
            </a:r>
            <a:r>
              <a:rPr lang="ru-RU" sz="1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n%s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!\n"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charMas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"=\</a:t>
            </a:r>
            <a:r>
              <a:rPr lang="en-US" sz="1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n%s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!\n"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charMas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Число замен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=\</a:t>
            </a:r>
            <a:r>
              <a:rPr lang="en-US" sz="1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n%d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\n"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2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Counter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2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chemeClr val="tx1"/>
                </a:solidFill>
              </a:rPr>
              <a:t>Получим результат: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latin typeface="Courier New"/>
                <a:ea typeface="Calibri"/>
              </a:rPr>
              <a:t>Исходная строка =</a:t>
            </a:r>
            <a:endParaRPr lang="ru-RU" sz="12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latin typeface="Courier New"/>
                <a:ea typeface="Calibri"/>
              </a:rPr>
              <a:t>Лимон лежал на столе № 135 !</a:t>
            </a:r>
            <a:endParaRPr lang="ru-RU" sz="12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latin typeface="Courier New"/>
                <a:ea typeface="Calibri"/>
              </a:rPr>
              <a:t>Строка после замены символов "и3лмн№1Лк" на пробел</a:t>
            </a:r>
            <a:endParaRPr lang="ru-RU" sz="12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latin typeface="Courier New"/>
                <a:ea typeface="Calibri"/>
              </a:rPr>
              <a:t>   о   ежа   а сто е     5 !</a:t>
            </a:r>
            <a:endParaRPr lang="ru-RU" sz="12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latin typeface="Courier New"/>
                <a:ea typeface="Calibri"/>
              </a:rPr>
              <a:t>Число замен= 11</a:t>
            </a:r>
            <a:endParaRPr lang="ru-RU" altLang="ru-RU" sz="12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9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336704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</a:t>
            </a:r>
            <a:r>
              <a:rPr lang="en-US" sz="3200" dirty="0" smtClean="0"/>
              <a:t>4</a:t>
            </a:r>
            <a:r>
              <a:rPr lang="ru-RU" sz="3200" dirty="0" smtClean="0"/>
              <a:t>.Ввод вывод строк</a:t>
            </a:r>
            <a:r>
              <a:rPr lang="en-US" sz="3200" dirty="0" smtClean="0"/>
              <a:t>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182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548680"/>
            <a:ext cx="9144000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400" b="1" dirty="0">
                <a:solidFill>
                  <a:schemeClr val="tx1"/>
                </a:solidFill>
              </a:rPr>
              <a:t>)(</a:t>
            </a:r>
            <a:r>
              <a:rPr lang="en-US" altLang="ru-RU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400" b="1" dirty="0">
                <a:solidFill>
                  <a:schemeClr val="tx1"/>
                </a:solidFill>
              </a:rPr>
              <a:t>) 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400" b="1" dirty="0" smtClean="0">
                <a:solidFill>
                  <a:schemeClr val="tx1"/>
                </a:solidFill>
                <a:hlinkClick r:id="rId4" action="ppaction://hlinksldjump"/>
              </a:rPr>
              <a:t>Теория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)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Ввод </a:t>
            </a:r>
            <a:r>
              <a:rPr lang="ru-RU" sz="2400" b="1" dirty="0">
                <a:solidFill>
                  <a:schemeClr val="tx1"/>
                </a:solidFill>
              </a:rPr>
              <a:t>и вывод массива </a:t>
            </a:r>
            <a:r>
              <a:rPr lang="ru-RU" sz="2400" b="1" dirty="0" smtClean="0">
                <a:solidFill>
                  <a:schemeClr val="tx1"/>
                </a:solidFill>
              </a:rPr>
              <a:t>строк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</a:rPr>
              <a:t>(</a:t>
            </a:r>
            <a:r>
              <a:rPr lang="ru-RU" alt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400" b="1" dirty="0">
                <a:solidFill>
                  <a:schemeClr val="tx1"/>
                </a:solidFill>
              </a:rPr>
              <a:t>)(</a:t>
            </a:r>
            <a:r>
              <a:rPr lang="en-US" altLang="ru-RU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400" b="1" dirty="0">
                <a:solidFill>
                  <a:schemeClr val="tx1"/>
                </a:solidFill>
              </a:rPr>
              <a:t>) (</a:t>
            </a:r>
            <a:r>
              <a:rPr lang="ru-RU" altLang="ru-RU" sz="2400" b="1" dirty="0">
                <a:solidFill>
                  <a:srgbClr val="FF0000"/>
                </a:solidFill>
              </a:rPr>
              <a:t>СМ</a:t>
            </a:r>
            <a:r>
              <a:rPr lang="ru-RU" altLang="ru-RU" sz="2400" b="1" dirty="0">
                <a:solidFill>
                  <a:schemeClr val="tx1"/>
                </a:solidFill>
              </a:rPr>
              <a:t>).</a:t>
            </a:r>
            <a:r>
              <a:rPr lang="en-US" altLang="ru-RU" sz="2400" b="1" dirty="0" smtClean="0">
                <a:solidFill>
                  <a:schemeClr val="tx1"/>
                </a:solidFill>
              </a:rPr>
              <a:t>K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4 </a:t>
            </a:r>
            <a:r>
              <a:rPr lang="ru-RU" altLang="ru-RU" sz="24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400" b="1" dirty="0"/>
              <a:t> 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5.4</a:t>
            </a:r>
            <a:endParaRPr lang="en-US" altLang="ru-RU" sz="2400" b="1" dirty="0" smtClean="0">
              <a:solidFill>
                <a:srgbClr val="0000FF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/////////////////////////////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Динамический массив строк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/////////////////////////////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#</a:t>
            </a:r>
            <a:r>
              <a:rPr lang="ru-RU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include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&lt;</a:t>
            </a:r>
            <a:r>
              <a:rPr lang="ru-RU" sz="1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malloc.h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&gt;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…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5.4 Ввод массива строк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</a:t>
            </a:r>
            <a:r>
              <a:rPr lang="ru-RU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MasSize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"Введите размер массива строк: \n"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scanf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"%d"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&amp;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MasSize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pStrArray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=(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*)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calloc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MasSize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* 20); 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20 </a:t>
            </a: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символов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-  </a:t>
            </a: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одна строка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"\</a:t>
            </a:r>
            <a:r>
              <a:rPr lang="ru-RU" sz="1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nВведите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последовательно строки массива строк  [%d] размером не более 20 символов: \n"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MasSize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=0 ; 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MasSize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;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 )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 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Buf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[80] =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""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en-US" sz="12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scanf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("%s", </a:t>
            </a:r>
            <a:r>
              <a:rPr lang="en-US" sz="12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pStrMas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+ </a:t>
            </a:r>
            <a:r>
              <a:rPr lang="en-US" sz="12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* 20);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scanf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"%s"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Buf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 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Контроль длины введенной строки	     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strlen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Buf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&gt; 20)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"Введенная строка превышает размер 20 (%d): \n"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strlen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Buf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);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-; }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  </a:t>
            </a:r>
            <a:r>
              <a:rPr lang="en-US" sz="12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scanf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("%s", &amp;</a:t>
            </a:r>
            <a:r>
              <a:rPr lang="en-US" sz="12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pStrArray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2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* 20]);    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else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</a:t>
            </a:r>
            <a:r>
              <a:rPr lang="en-US" sz="12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(&amp;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pStrArray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20], </a:t>
            </a:r>
            <a:r>
              <a:rPr lang="en-US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Buf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</a:t>
            </a:r>
            <a:r>
              <a:rPr lang="en-US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"\n"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Распечатка массива</a:t>
            </a:r>
            <a:endParaRPr lang="ru-RU" sz="1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"Порядок прямой\n"</a:t>
            </a: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</a:t>
            </a:r>
            <a:endParaRPr lang="ru-RU" sz="1200" dirty="0"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529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336704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</a:t>
            </a:r>
            <a:r>
              <a:rPr lang="en-US" sz="3200" dirty="0" smtClean="0"/>
              <a:t>4</a:t>
            </a:r>
            <a:r>
              <a:rPr lang="ru-RU" sz="3200" dirty="0" smtClean="0"/>
              <a:t>.Ввод вывод строк</a:t>
            </a:r>
            <a:r>
              <a:rPr lang="en-US" sz="3200" dirty="0" smtClean="0"/>
              <a:t> 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183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548680"/>
            <a:ext cx="9144000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000" b="1" dirty="0" smtClean="0">
                <a:solidFill>
                  <a:schemeClr val="tx1"/>
                </a:solidFill>
                <a:hlinkClick r:id="rId4" action="ppaction://hlinksldjump"/>
              </a:rPr>
              <a:t>Теория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sz="1200" b="1" dirty="0" smtClean="0">
                <a:solidFill>
                  <a:schemeClr val="tx1"/>
                </a:solidFill>
              </a:rPr>
              <a:t>Ввод </a:t>
            </a:r>
            <a:r>
              <a:rPr lang="ru-RU" sz="1200" b="1" dirty="0">
                <a:solidFill>
                  <a:schemeClr val="tx1"/>
                </a:solidFill>
              </a:rPr>
              <a:t>и вывод массива </a:t>
            </a:r>
            <a:r>
              <a:rPr lang="ru-RU" sz="1200" b="1" dirty="0" smtClean="0">
                <a:solidFill>
                  <a:schemeClr val="tx1"/>
                </a:solidFill>
              </a:rPr>
              <a:t>строк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K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4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5.4</a:t>
            </a:r>
            <a:endParaRPr lang="en-US" altLang="ru-RU" sz="2000" b="1" dirty="0" smtClean="0">
              <a:solidFill>
                <a:srgbClr val="0000FF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Распечатка массива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"Порядок прямой\n"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Распечатка массива строк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"..........................\n"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</a:t>
            </a:r>
            <a:r>
              <a:rPr lang="ru-RU" sz="1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Рамка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 </a:t>
            </a:r>
            <a:r>
              <a:rPr lang="en-US" sz="1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=0 ; 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MasSize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;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 )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</a:t>
            </a:r>
            <a:r>
              <a:rPr lang="en-US" sz="11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".   [%d ]  .  %10s  .\n"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&amp;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pStrArray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20] );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Распечатка массива строк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"..........................\n"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</a:t>
            </a:r>
            <a:r>
              <a:rPr lang="ru-RU" sz="1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Рамка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"Порядок Обратный\n"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"..........................\n"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</a:t>
            </a:r>
            <a:r>
              <a:rPr lang="en-US" sz="1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Рамка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 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MasSize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- 1 ; 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&gt;= 0  ;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-- )			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".   [%d ]  .  %10s  \n"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&amp;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pStrArray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20] );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"..........................\n"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 </a:t>
            </a:r>
            <a:r>
              <a:rPr lang="ru-RU" sz="1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Рамка</a:t>
            </a:r>
            <a:endParaRPr lang="ru-RU" sz="11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"\n"</a:t>
            </a:r>
            <a:r>
              <a:rPr lang="ru-RU" sz="1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  <a:endParaRPr lang="ru-RU" sz="11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chemeClr val="tx1"/>
                </a:solidFill>
              </a:rPr>
              <a:t>Получим результат: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chemeClr val="tx1"/>
                </a:solidFill>
              </a:rPr>
              <a:t>Введите размер массива строк: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100" b="1" dirty="0">
                <a:solidFill>
                  <a:srgbClr val="002060"/>
                </a:solidFill>
                <a:latin typeface="Consolas"/>
                <a:ea typeface="Calibri"/>
              </a:rPr>
              <a:t>3</a:t>
            </a:r>
            <a:endParaRPr lang="ru-RU" sz="11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100" b="1" dirty="0" smtClean="0">
                <a:solidFill>
                  <a:srgbClr val="002060"/>
                </a:solidFill>
                <a:latin typeface="Consolas"/>
                <a:ea typeface="Calibri"/>
              </a:rPr>
              <a:t>Введите </a:t>
            </a:r>
            <a:r>
              <a:rPr lang="ru-RU" sz="1100" b="1" dirty="0">
                <a:solidFill>
                  <a:srgbClr val="002060"/>
                </a:solidFill>
                <a:latin typeface="Consolas"/>
                <a:ea typeface="Calibri"/>
              </a:rPr>
              <a:t>последовательно строки массива строк  [3] размером не более 20 символов:</a:t>
            </a:r>
            <a:endParaRPr lang="ru-RU" sz="11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100" b="1" dirty="0" smtClean="0">
                <a:solidFill>
                  <a:srgbClr val="002060"/>
                </a:solidFill>
                <a:latin typeface="Consolas"/>
                <a:ea typeface="Calibri"/>
              </a:rPr>
              <a:t>111</a:t>
            </a:r>
            <a:endParaRPr lang="ru-RU" sz="11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100" b="1" dirty="0">
                <a:solidFill>
                  <a:srgbClr val="002060"/>
                </a:solidFill>
                <a:latin typeface="Consolas"/>
                <a:ea typeface="Calibri"/>
              </a:rPr>
              <a:t>222</a:t>
            </a:r>
            <a:endParaRPr lang="ru-RU" sz="11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100" b="1" dirty="0">
                <a:solidFill>
                  <a:srgbClr val="002060"/>
                </a:solidFill>
                <a:latin typeface="Consolas"/>
                <a:ea typeface="Calibri"/>
              </a:rPr>
              <a:t>333</a:t>
            </a:r>
            <a:endParaRPr lang="ru-RU" sz="11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100" b="1" dirty="0" smtClean="0">
                <a:solidFill>
                  <a:srgbClr val="002060"/>
                </a:solidFill>
                <a:latin typeface="Consolas"/>
                <a:ea typeface="Calibri"/>
              </a:rPr>
              <a:t>Порядок </a:t>
            </a:r>
            <a:r>
              <a:rPr lang="ru-RU" sz="1100" b="1" dirty="0">
                <a:solidFill>
                  <a:srgbClr val="002060"/>
                </a:solidFill>
                <a:latin typeface="Consolas"/>
                <a:ea typeface="Calibri"/>
              </a:rPr>
              <a:t>прямой</a:t>
            </a:r>
            <a:endParaRPr lang="ru-RU" sz="11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100" b="1" dirty="0" smtClean="0">
                <a:solidFill>
                  <a:srgbClr val="002060"/>
                </a:solidFill>
                <a:latin typeface="Consolas"/>
                <a:ea typeface="Calibri"/>
              </a:rPr>
              <a:t>..........................</a:t>
            </a:r>
            <a:endParaRPr lang="en-US" sz="1100" b="1" dirty="0" smtClean="0">
              <a:solidFill>
                <a:srgbClr val="002060"/>
              </a:solidFill>
              <a:latin typeface="Consolas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ru-RU" sz="1200" b="1" dirty="0" smtClean="0">
              <a:solidFill>
                <a:schemeClr val="tx1"/>
              </a:solidFill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200" b="1" dirty="0" smtClean="0">
                <a:solidFill>
                  <a:schemeClr val="tx1"/>
                </a:solidFill>
              </a:rPr>
              <a:t>далее</a:t>
            </a:r>
            <a:r>
              <a:rPr lang="ru-RU" sz="1100" b="1" dirty="0" smtClean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ru-RU" altLang="ru-RU" sz="1100" b="1" dirty="0">
                <a:solidFill>
                  <a:schemeClr val="tx1"/>
                </a:solidFill>
              </a:rPr>
              <a:t>(</a:t>
            </a:r>
            <a:r>
              <a:rPr lang="ru-RU" altLang="ru-RU" sz="1100" b="1" dirty="0">
                <a:solidFill>
                  <a:schemeClr val="tx1"/>
                </a:solidFill>
                <a:hlinkClick r:id="rId5" action="ppaction://hlinkfile"/>
              </a:rPr>
              <a:t>МУ</a:t>
            </a:r>
            <a:r>
              <a:rPr lang="ru-RU" altLang="ru-RU" sz="1100" b="1" dirty="0" smtClean="0">
                <a:solidFill>
                  <a:schemeClr val="tx1"/>
                </a:solidFill>
              </a:rPr>
              <a:t>).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52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336704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</a:t>
            </a:r>
            <a:r>
              <a:rPr lang="en-US" sz="3200" dirty="0" smtClean="0"/>
              <a:t>5</a:t>
            </a:r>
            <a:r>
              <a:rPr lang="ru-RU" sz="3200" dirty="0" smtClean="0"/>
              <a:t>. Порядок символов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184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548680"/>
            <a:ext cx="9144000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000" b="1" dirty="0" smtClean="0">
                <a:solidFill>
                  <a:schemeClr val="tx1"/>
                </a:solidFill>
                <a:hlinkClick r:id="rId4" action="ppaction://hlinksldjump"/>
              </a:rPr>
              <a:t>Теория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Изменение </a:t>
            </a:r>
            <a:r>
              <a:rPr lang="ru-RU" sz="2000" b="1" dirty="0">
                <a:solidFill>
                  <a:schemeClr val="tx1"/>
                </a:solidFill>
              </a:rPr>
              <a:t>порядка символов в </a:t>
            </a:r>
            <a:r>
              <a:rPr lang="ru-RU" sz="2000" b="1" dirty="0" smtClean="0">
                <a:solidFill>
                  <a:schemeClr val="tx1"/>
                </a:solidFill>
              </a:rPr>
              <a:t>строке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rgbClr val="FF0000"/>
                </a:solidFill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K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5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5.5</a:t>
            </a:r>
            <a:endParaRPr lang="en-US" altLang="ru-RU" sz="2000" b="1" dirty="0" smtClean="0">
              <a:solidFill>
                <a:srgbClr val="0000FF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5.5 Изменение порядка символов в строке на обратный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StrPer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[] =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Линейка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cTemp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strlen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StrPer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Размер строки - вычисление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"Исходная строка =\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n%s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!\n"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StrPer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/2  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	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Обмен символов (Swap) Крайние символы меняются местами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cTemp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StrPer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[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StrPer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] =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StrPer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-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- 1 ];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StrPer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-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-1] 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cTemp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; };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StrPer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 =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'\0'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"Результирующая строка =\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n%s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!\n"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StrPer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</a:rPr>
              <a:t>Получим результат: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Исходная строка =</a:t>
            </a:r>
            <a:endParaRPr lang="ru-RU" sz="16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latin typeface="Consolas"/>
                <a:ea typeface="Calibri"/>
              </a:rPr>
              <a:t>Линейка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 !</a:t>
            </a:r>
            <a:endParaRPr lang="ru-RU" sz="16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 err="1">
                <a:solidFill>
                  <a:srgbClr val="002060"/>
                </a:solidFill>
                <a:latin typeface="Consolas"/>
                <a:ea typeface="Calibri"/>
              </a:rPr>
              <a:t>Результирующая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1600" b="1" dirty="0" err="1">
                <a:solidFill>
                  <a:srgbClr val="002060"/>
                </a:solidFill>
                <a:latin typeface="Consolas"/>
                <a:ea typeface="Calibri"/>
              </a:rPr>
              <a:t>строка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 =</a:t>
            </a:r>
            <a:endParaRPr lang="ru-RU" sz="16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 err="1">
                <a:solidFill>
                  <a:srgbClr val="FF0000"/>
                </a:solidFill>
                <a:latin typeface="Consolas"/>
                <a:ea typeface="Calibri"/>
              </a:rPr>
              <a:t>акйениЛ</a:t>
            </a:r>
            <a:r>
              <a:rPr lang="ru-RU" sz="1600" b="1" dirty="0">
                <a:solidFill>
                  <a:srgbClr val="FF0000"/>
                </a:solidFill>
                <a:latin typeface="Consolas"/>
                <a:ea typeface="Calibri"/>
              </a:rPr>
              <a:t> 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!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9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336704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</a:t>
            </a:r>
            <a:r>
              <a:rPr lang="en-US" sz="3200" dirty="0" smtClean="0"/>
              <a:t>6</a:t>
            </a:r>
            <a:r>
              <a:rPr lang="ru-RU" sz="3200" dirty="0" smtClean="0"/>
              <a:t>. Динамическая строка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185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558345"/>
            <a:ext cx="9144000" cy="9984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Строки в СИ/СИ++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000" b="1" dirty="0" smtClean="0">
                <a:solidFill>
                  <a:schemeClr val="tx1"/>
                </a:solidFill>
                <a:hlinkClick r:id="rId4" action="ppaction://hlinksldjump"/>
              </a:rPr>
              <a:t>Теория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Динамические строки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>
                <a:solidFill>
                  <a:schemeClr val="tx1"/>
                </a:solidFill>
              </a:rPr>
              <a:t>) (</a:t>
            </a:r>
            <a:r>
              <a:rPr lang="ru-RU" altLang="ru-RU" sz="20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K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6 </a:t>
            </a:r>
            <a:r>
              <a:rPr lang="ru-RU" altLang="ru-RU" sz="2000" b="1" dirty="0" err="1">
                <a:solidFill>
                  <a:srgbClr val="0000FF"/>
                </a:solidFill>
              </a:rPr>
              <a:t>п.п</a:t>
            </a:r>
            <a:r>
              <a:rPr lang="ru-RU" altLang="ru-RU" sz="2000" b="1" dirty="0"/>
              <a:t>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5.6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#</a:t>
            </a:r>
            <a:r>
              <a:rPr lang="ru-RU" sz="15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include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&lt;</a:t>
            </a:r>
            <a:r>
              <a:rPr lang="ru-RU" sz="15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malloc.h</a:t>
            </a:r>
            <a:r>
              <a:rPr lang="ru-RU" sz="15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&gt;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5.6 Динамические строки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</a:t>
            </a:r>
            <a:r>
              <a:rPr lang="ru-RU" sz="15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FIO[56];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Копирование и слияние без контроля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FIO,</a:t>
            </a:r>
            <a:r>
              <a:rPr lang="ru-RU" sz="15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"Петров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"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Нужно для пробела между фамилией и именем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"Петр"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"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Нужно для пробела между  и именем и отчеством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(FIO, 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"Иванович"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pStrD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5.6 Указатель на динамическую строку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pStrD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(</a:t>
            </a:r>
            <a:r>
              <a:rPr lang="en-US" sz="15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*) </a:t>
            </a:r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calloc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(40 , </a:t>
            </a:r>
            <a:r>
              <a:rPr lang="en-US" sz="15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5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);  </a:t>
            </a:r>
            <a:r>
              <a:rPr lang="en-US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размер</a:t>
            </a:r>
            <a:r>
              <a:rPr lang="en-US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40 </a:t>
            </a: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символов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</a:t>
            </a:r>
            <a:r>
              <a:rPr lang="en-US" sz="15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en-US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5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StrPer</a:t>
            </a:r>
            <a:r>
              <a:rPr lang="en-US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, "</a:t>
            </a: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Пример</a:t>
            </a:r>
            <a:r>
              <a:rPr lang="en-US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!!!");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pStrD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 FIO);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"Динамическая строка =%s !\n"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pStrD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pStrD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ru-RU" sz="15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12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 = 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ru-RU" sz="15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Ж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'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endParaRPr lang="ru-RU" sz="15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free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pStrD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};  </a:t>
            </a: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Освобождение ДП под строку</a:t>
            </a:r>
            <a:endParaRPr lang="ru-RU" sz="15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b="1" u="sng" dirty="0">
                <a:solidFill>
                  <a:schemeClr val="tx1"/>
                </a:solidFill>
                <a:latin typeface="Times New Roman"/>
                <a:ea typeface="Calibri"/>
              </a:rPr>
              <a:t>Получим результат: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500" b="1" dirty="0">
                <a:solidFill>
                  <a:srgbClr val="002060"/>
                </a:solidFill>
                <a:latin typeface="Consolas"/>
                <a:ea typeface="Calibri"/>
              </a:rPr>
              <a:t>Динамическая строка =Петров Петр Иванович !</a:t>
            </a:r>
            <a:endParaRPr lang="ru-RU" sz="15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500" b="1" kern="1600" dirty="0">
                <a:solidFill>
                  <a:srgbClr val="002060"/>
                </a:solidFill>
                <a:latin typeface="Consolas"/>
                <a:ea typeface="Times New Roman"/>
              </a:rPr>
              <a:t>Динамическая строка (измененная) =Петров Петр </a:t>
            </a:r>
            <a:r>
              <a:rPr lang="ru-RU" sz="1500" b="1" kern="1600" dirty="0" err="1">
                <a:solidFill>
                  <a:srgbClr val="FF0000"/>
                </a:solidFill>
                <a:latin typeface="Consolas"/>
                <a:ea typeface="Times New Roman"/>
              </a:rPr>
              <a:t>Ж</a:t>
            </a:r>
            <a:r>
              <a:rPr lang="ru-RU" sz="1500" b="1" kern="1600" dirty="0" err="1">
                <a:solidFill>
                  <a:srgbClr val="002060"/>
                </a:solidFill>
                <a:latin typeface="Consolas"/>
                <a:ea typeface="Times New Roman"/>
              </a:rPr>
              <a:t>ванович</a:t>
            </a:r>
            <a:r>
              <a:rPr lang="ru-RU" sz="1500" b="1" kern="1600" dirty="0">
                <a:solidFill>
                  <a:srgbClr val="002060"/>
                </a:solidFill>
                <a:latin typeface="Consolas"/>
                <a:ea typeface="Times New Roman"/>
              </a:rPr>
              <a:t> ! </a:t>
            </a:r>
            <a:endParaRPr lang="ru-RU" sz="1500" b="1" kern="1600" dirty="0">
              <a:latin typeface="Arial"/>
              <a:ea typeface="Times New Roman"/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9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0"/>
            <a:ext cx="6984776" cy="548680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Теория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3999" cy="6048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b="1" u="sng" dirty="0" smtClean="0">
                <a:solidFill>
                  <a:srgbClr val="FF0000"/>
                </a:solidFill>
              </a:rPr>
              <a:t>Функции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</a:rPr>
              <a:t>(</a:t>
            </a:r>
            <a:r>
              <a:rPr lang="ru-RU" sz="16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1600" b="1" dirty="0">
                <a:solidFill>
                  <a:schemeClr val="tx1"/>
                </a:solidFill>
              </a:rPr>
              <a:t>, </a:t>
            </a:r>
            <a:r>
              <a:rPr lang="en-US" sz="16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1600" b="1" dirty="0" smtClean="0">
                <a:solidFill>
                  <a:schemeClr val="tx1"/>
                </a:solidFill>
              </a:rPr>
              <a:t>)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600" b="1" dirty="0" smtClean="0">
                <a:solidFill>
                  <a:schemeClr val="tx1"/>
                </a:solidFill>
                <a:hlinkClick r:id="rId4" action="ppaction://program"/>
              </a:rPr>
              <a:t>через </a:t>
            </a:r>
            <a:r>
              <a:rPr lang="en-US" altLang="ru-RU" sz="1600" b="1" dirty="0" smtClean="0">
                <a:solidFill>
                  <a:schemeClr val="tx1"/>
                </a:solidFill>
              </a:rPr>
              <a:t>(</a:t>
            </a:r>
            <a:r>
              <a:rPr lang="en-US" altLang="ru-RU" sz="1600" b="1" dirty="0" smtClean="0">
                <a:solidFill>
                  <a:schemeClr val="tx1"/>
                </a:solidFill>
                <a:hlinkClick r:id="rId4" action="ppaction://program"/>
              </a:rPr>
              <a:t>VS</a:t>
            </a:r>
            <a:r>
              <a:rPr lang="en-US" altLang="ru-RU" sz="1600" b="1" dirty="0" smtClean="0">
                <a:solidFill>
                  <a:schemeClr val="tx1"/>
                </a:solidFill>
              </a:rPr>
              <a:t> –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ЛР № 5</a:t>
            </a:r>
            <a:r>
              <a:rPr lang="en-US" altLang="ru-RU" sz="1600" b="1" dirty="0" smtClean="0">
                <a:solidFill>
                  <a:schemeClr val="tx1"/>
                </a:solidFill>
              </a:rPr>
              <a:t>)</a:t>
            </a:r>
            <a:endParaRPr lang="ru-RU" sz="16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 smtClean="0">
                <a:solidFill>
                  <a:schemeClr val="tx1"/>
                </a:solidFill>
              </a:rPr>
              <a:t>Понятие функции и их преимущества (</a:t>
            </a:r>
            <a:r>
              <a:rPr lang="ru-RU" sz="16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sz="1600" b="1" baseline="-25000" dirty="0" smtClean="0">
                <a:solidFill>
                  <a:schemeClr val="tx1"/>
                </a:solidFill>
              </a:rPr>
              <a:t>1</a:t>
            </a:r>
            <a:r>
              <a:rPr lang="ru-RU" sz="1600" b="1" dirty="0" smtClean="0">
                <a:solidFill>
                  <a:schemeClr val="tx1"/>
                </a:solidFill>
              </a:rPr>
              <a:t>) (</a:t>
            </a:r>
            <a:r>
              <a:rPr lang="ru-RU" sz="1600" b="1" dirty="0" smtClean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sz="1600" b="1" baseline="-25000" dirty="0" smtClean="0">
                <a:solidFill>
                  <a:srgbClr val="FF0000"/>
                </a:solidFill>
                <a:hlinkClick r:id="rId6" action="ppaction://hlinksldjump"/>
              </a:rPr>
              <a:t>2</a:t>
            </a:r>
            <a:r>
              <a:rPr lang="ru-RU" sz="16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 smtClean="0">
                <a:solidFill>
                  <a:schemeClr val="tx1"/>
                </a:solidFill>
              </a:rPr>
              <a:t>Макросы в СИ и их назначение (</a:t>
            </a:r>
            <a:r>
              <a:rPr lang="ru-RU" sz="16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sz="1600" b="1" dirty="0" smtClean="0">
                <a:solidFill>
                  <a:schemeClr val="tx1"/>
                </a:solidFill>
              </a:rPr>
              <a:t>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 smtClean="0">
                <a:solidFill>
                  <a:schemeClr val="tx1"/>
                </a:solidFill>
              </a:rPr>
              <a:t>Описания </a:t>
            </a:r>
            <a:r>
              <a:rPr lang="ru-RU" sz="1600" b="1" dirty="0">
                <a:solidFill>
                  <a:schemeClr val="tx1"/>
                </a:solidFill>
              </a:rPr>
              <a:t>функций (</a:t>
            </a:r>
            <a:r>
              <a:rPr lang="ru-RU" sz="1600" b="1" dirty="0" smtClean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sz="1600" b="1" dirty="0" smtClean="0">
                <a:solidFill>
                  <a:schemeClr val="tx1"/>
                </a:solidFill>
              </a:rPr>
              <a:t>), прототип (</a:t>
            </a:r>
            <a:r>
              <a:rPr lang="ru-RU" altLang="ru-RU" sz="1600" b="1" dirty="0" smtClean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)</a:t>
            </a:r>
            <a:r>
              <a:rPr lang="ru-RU" sz="1600" b="1" dirty="0" smtClean="0">
                <a:solidFill>
                  <a:schemeClr val="tx1"/>
                </a:solidFill>
              </a:rPr>
              <a:t> , заголовочные файлы  и формальные </a:t>
            </a:r>
            <a:r>
              <a:rPr lang="ru-RU" sz="1600" b="1" dirty="0">
                <a:solidFill>
                  <a:schemeClr val="tx1"/>
                </a:solidFill>
              </a:rPr>
              <a:t>параметры (</a:t>
            </a:r>
            <a:r>
              <a:rPr lang="ru-RU" sz="16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sz="16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 smtClean="0">
                <a:solidFill>
                  <a:schemeClr val="tx1"/>
                </a:solidFill>
              </a:rPr>
              <a:t>Данные в функциях и области видимости, статические данные (</a:t>
            </a:r>
            <a:r>
              <a:rPr lang="ru-RU" sz="1600" b="1" dirty="0" smtClean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sz="16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 smtClean="0">
                <a:solidFill>
                  <a:schemeClr val="tx1"/>
                </a:solidFill>
              </a:rPr>
              <a:t>Параметры функций и их изменение в функциях(</a:t>
            </a:r>
            <a:r>
              <a:rPr lang="ru-RU" sz="1600" b="1" dirty="0" smtClean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sz="16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 smtClean="0">
                <a:solidFill>
                  <a:schemeClr val="tx1"/>
                </a:solidFill>
              </a:rPr>
              <a:t>Вызов </a:t>
            </a:r>
            <a:r>
              <a:rPr lang="ru-RU" sz="1600" b="1" dirty="0">
                <a:solidFill>
                  <a:schemeClr val="tx1"/>
                </a:solidFill>
              </a:rPr>
              <a:t>функций</a:t>
            </a:r>
            <a:r>
              <a:rPr lang="ru-RU" sz="1600" b="1" dirty="0" smtClean="0">
                <a:solidFill>
                  <a:schemeClr val="tx1"/>
                </a:solidFill>
              </a:rPr>
              <a:t> (</a:t>
            </a:r>
            <a:r>
              <a:rPr lang="ru-RU" sz="1600" b="1" dirty="0" smtClean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sz="1600" b="1" dirty="0" smtClean="0">
                <a:solidFill>
                  <a:schemeClr val="tx1"/>
                </a:solidFill>
              </a:rPr>
              <a:t>), фактические параметры и возврат (</a:t>
            </a:r>
            <a:r>
              <a:rPr lang="ru-RU" sz="1600" b="1" dirty="0" smtClean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sz="16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 smtClean="0">
                <a:solidFill>
                  <a:schemeClr val="tx1"/>
                </a:solidFill>
              </a:rPr>
              <a:t>Завершение функции и тип возврата. Оператор </a:t>
            </a:r>
            <a:r>
              <a:rPr lang="en-US" sz="1600" b="1" dirty="0" smtClean="0">
                <a:solidFill>
                  <a:schemeClr val="tx1"/>
                </a:solidFill>
              </a:rPr>
              <a:t>return</a:t>
            </a:r>
            <a:r>
              <a:rPr lang="ru-RU" sz="1600" b="1" dirty="0" smtClean="0">
                <a:solidFill>
                  <a:schemeClr val="tx1"/>
                </a:solidFill>
              </a:rPr>
              <a:t> (</a:t>
            </a:r>
            <a:r>
              <a:rPr lang="ru-RU" sz="1600" b="1" dirty="0" smtClean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sz="16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600" b="1" dirty="0" smtClean="0">
                <a:solidFill>
                  <a:schemeClr val="tx1"/>
                </a:solidFill>
              </a:rPr>
              <a:t>Void </a:t>
            </a:r>
            <a:r>
              <a:rPr lang="ru-RU" sz="1600" b="1" dirty="0">
                <a:solidFill>
                  <a:schemeClr val="tx1"/>
                </a:solidFill>
              </a:rPr>
              <a:t>функции (</a:t>
            </a:r>
            <a:r>
              <a:rPr lang="ru-RU" sz="1600" b="1" dirty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sz="16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 smtClean="0">
                <a:solidFill>
                  <a:schemeClr val="tx1"/>
                </a:solidFill>
              </a:rPr>
              <a:t>Массивы в функциях (</a:t>
            </a:r>
            <a:r>
              <a:rPr lang="ru-RU" sz="1600" b="1" dirty="0" smtClean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sz="16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 smtClean="0">
                <a:solidFill>
                  <a:schemeClr val="tx1"/>
                </a:solidFill>
              </a:rPr>
              <a:t>Указатели и функции</a:t>
            </a:r>
            <a:r>
              <a:rPr lang="ru-RU" sz="1600" b="1" dirty="0">
                <a:solidFill>
                  <a:schemeClr val="tx1"/>
                </a:solidFill>
              </a:rPr>
              <a:t>(</a:t>
            </a:r>
            <a:r>
              <a:rPr lang="ru-RU" sz="1600" b="1" dirty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</a:t>
            </a:r>
            <a:r>
              <a:rPr lang="ru-RU" sz="1600" b="1" dirty="0" smtClean="0">
                <a:solidFill>
                  <a:schemeClr val="tx1"/>
                </a:solidFill>
              </a:rPr>
              <a:t> и передача параметров (</a:t>
            </a:r>
            <a:r>
              <a:rPr lang="ru-RU" sz="1600" b="1" dirty="0" smtClean="0">
                <a:solidFill>
                  <a:srgbClr val="FF0000"/>
                </a:solidFill>
                <a:hlinkClick r:id="rId16" action="ppaction://hlinksldjump"/>
              </a:rPr>
              <a:t>СМ</a:t>
            </a:r>
            <a:r>
              <a:rPr lang="ru-RU" sz="16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 smtClean="0">
                <a:solidFill>
                  <a:schemeClr val="tx1"/>
                </a:solidFill>
              </a:rPr>
              <a:t>Рекурсивные функции (</a:t>
            </a:r>
            <a:r>
              <a:rPr lang="ru-RU" sz="1600" b="1" dirty="0" smtClean="0">
                <a:solidFill>
                  <a:srgbClr val="FF0000"/>
                </a:solidFill>
                <a:hlinkClick r:id="rId17" action="ppaction://hlinksldjump"/>
              </a:rPr>
              <a:t>СМ</a:t>
            </a:r>
            <a:r>
              <a:rPr lang="ru-RU" sz="16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 smtClean="0">
                <a:solidFill>
                  <a:schemeClr val="tx1"/>
                </a:solidFill>
              </a:rPr>
              <a:t>Проекты и размещение функций (</a:t>
            </a:r>
            <a:r>
              <a:rPr lang="ru-RU" sz="1600" b="1" dirty="0">
                <a:solidFill>
                  <a:srgbClr val="FF0000"/>
                </a:solidFill>
                <a:hlinkClick r:id="rId18" action="ppaction://hlinksldjump"/>
              </a:rPr>
              <a:t>СМ</a:t>
            </a:r>
            <a:r>
              <a:rPr lang="ru-RU" sz="16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 smtClean="0">
                <a:solidFill>
                  <a:schemeClr val="tx1"/>
                </a:solidFill>
              </a:rPr>
              <a:t>Примеры из МУ (</a:t>
            </a:r>
            <a:r>
              <a:rPr lang="ru-RU" sz="1600" b="1" dirty="0" smtClean="0">
                <a:solidFill>
                  <a:srgbClr val="FF0000"/>
                </a:solidFill>
                <a:hlinkClick r:id="rId19" action="ppaction://hlinksldjump"/>
              </a:rPr>
              <a:t>СМ</a:t>
            </a:r>
            <a:r>
              <a:rPr lang="ru-RU" sz="1600" b="1" dirty="0" smtClean="0">
                <a:solidFill>
                  <a:schemeClr val="tx1"/>
                </a:solidFill>
              </a:rPr>
              <a:t>) </a:t>
            </a:r>
            <a:r>
              <a:rPr lang="ru-RU" sz="1600" b="1" dirty="0">
                <a:solidFill>
                  <a:schemeClr val="tx1"/>
                </a:solidFill>
              </a:rPr>
              <a:t>(</a:t>
            </a:r>
            <a:r>
              <a:rPr lang="ru-RU" sz="16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1600" b="1" dirty="0">
                <a:solidFill>
                  <a:schemeClr val="tx1"/>
                </a:solidFill>
              </a:rPr>
              <a:t>, </a:t>
            </a:r>
            <a:r>
              <a:rPr lang="en-US" sz="16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1600" b="1" dirty="0">
                <a:solidFill>
                  <a:schemeClr val="tx1"/>
                </a:solidFill>
              </a:rPr>
              <a:t>)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 smtClean="0">
                <a:solidFill>
                  <a:schemeClr val="tx1"/>
                </a:solidFill>
              </a:rPr>
              <a:t>Задания ЛР №5 (</a:t>
            </a:r>
            <a:r>
              <a:rPr lang="ru-RU" sz="1600" b="1" dirty="0">
                <a:solidFill>
                  <a:srgbClr val="FF0000"/>
                </a:solidFill>
                <a:hlinkClick r:id="rId20" action="ppaction://hlinksldjump"/>
              </a:rPr>
              <a:t>СМ</a:t>
            </a:r>
            <a:r>
              <a:rPr lang="ru-RU" sz="1600" b="1" dirty="0" smtClean="0">
                <a:solidFill>
                  <a:schemeClr val="tx1"/>
                </a:solidFill>
              </a:rPr>
              <a:t>) </a:t>
            </a:r>
            <a:r>
              <a:rPr lang="ru-RU" sz="1600" b="1" dirty="0">
                <a:solidFill>
                  <a:schemeClr val="tx1"/>
                </a:solidFill>
              </a:rPr>
              <a:t>(</a:t>
            </a:r>
            <a:r>
              <a:rPr lang="ru-RU" sz="16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1600" b="1" dirty="0">
                <a:solidFill>
                  <a:schemeClr val="tx1"/>
                </a:solidFill>
              </a:rPr>
              <a:t>, </a:t>
            </a:r>
            <a:r>
              <a:rPr lang="en-US" sz="16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1600" b="1" dirty="0">
                <a:solidFill>
                  <a:schemeClr val="tx1"/>
                </a:solidFill>
              </a:rPr>
              <a:t>)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 smtClean="0">
                <a:solidFill>
                  <a:schemeClr val="tx1"/>
                </a:solidFill>
              </a:rPr>
              <a:t>Параметры функции </a:t>
            </a:r>
            <a:r>
              <a:rPr lang="en-US" sz="1600" b="1" dirty="0" smtClean="0">
                <a:solidFill>
                  <a:schemeClr val="tx1"/>
                </a:solidFill>
              </a:rPr>
              <a:t>main (</a:t>
            </a:r>
            <a:r>
              <a:rPr lang="ru-RU" sz="1600" b="1" dirty="0" smtClean="0">
                <a:solidFill>
                  <a:srgbClr val="FF0000"/>
                </a:solidFill>
                <a:hlinkClick r:id="rId21" action="ppaction://hlinksldjump"/>
              </a:rPr>
              <a:t>СМ</a:t>
            </a:r>
            <a:r>
              <a:rPr lang="en-US" sz="1600" b="1" dirty="0" smtClean="0">
                <a:solidFill>
                  <a:schemeClr val="tx1"/>
                </a:solidFill>
              </a:rPr>
              <a:t>)</a:t>
            </a:r>
            <a:endParaRPr lang="ru-RU" sz="16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 smtClean="0">
                <a:solidFill>
                  <a:schemeClr val="tx1"/>
                </a:solidFill>
              </a:rPr>
              <a:t>Указатели на функции (</a:t>
            </a:r>
            <a:r>
              <a:rPr lang="ru-RU" sz="1600" b="1" dirty="0" smtClean="0">
                <a:solidFill>
                  <a:srgbClr val="FF0000"/>
                </a:solidFill>
                <a:hlinkClick r:id="rId22" action="ppaction://hlinksldjump"/>
              </a:rPr>
              <a:t>СМ</a:t>
            </a:r>
            <a:r>
              <a:rPr lang="ru-RU" sz="16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Встраиваемые функции (</a:t>
            </a:r>
            <a:r>
              <a:rPr lang="ru-RU" sz="1600" b="1" dirty="0">
                <a:solidFill>
                  <a:srgbClr val="FF0000"/>
                </a:solidFill>
                <a:hlinkClick r:id="rId23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</a:rPr>
              <a:t>Переменное</a:t>
            </a:r>
            <a:r>
              <a:rPr lang="ru-RU" sz="1600" b="1" dirty="0" smtClean="0">
                <a:solidFill>
                  <a:schemeClr val="tx1"/>
                </a:solidFill>
              </a:rPr>
              <a:t> число параметров в функциях (</a:t>
            </a:r>
            <a:r>
              <a:rPr lang="ru-RU" sz="1600" b="1" dirty="0" smtClean="0">
                <a:solidFill>
                  <a:srgbClr val="FF0000"/>
                </a:solidFill>
                <a:hlinkClick r:id="rId24" action="ppaction://hlinksldjump"/>
              </a:rPr>
              <a:t>СМ</a:t>
            </a:r>
            <a:r>
              <a:rPr lang="ru-RU" sz="1600" b="1" dirty="0">
                <a:solidFill>
                  <a:schemeClr val="tx1"/>
                </a:solidFill>
              </a:rPr>
              <a:t>) </a:t>
            </a:r>
            <a:r>
              <a:rPr lang="en-US" sz="1600" b="1" dirty="0" smtClean="0">
                <a:solidFill>
                  <a:schemeClr val="tx1"/>
                </a:solidFill>
              </a:rPr>
              <a:t>?</a:t>
            </a:r>
            <a:endParaRPr lang="ru-RU" sz="16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1600" b="1" dirty="0" smtClean="0">
                <a:solidFill>
                  <a:schemeClr val="tx1"/>
                </a:solidFill>
              </a:rPr>
              <a:t>Библиотеки </a:t>
            </a:r>
            <a:r>
              <a:rPr lang="ru-RU" sz="1600" b="1" dirty="0">
                <a:solidFill>
                  <a:schemeClr val="tx1"/>
                </a:solidFill>
              </a:rPr>
              <a:t>функций и их разновидности и построение(</a:t>
            </a:r>
            <a:r>
              <a:rPr lang="ru-RU" sz="1600" b="1" dirty="0">
                <a:solidFill>
                  <a:srgbClr val="FF0000"/>
                </a:solidFill>
                <a:hlinkClick r:id="rId25" action="ppaction://hlinksldjump"/>
              </a:rPr>
              <a:t>СМ</a:t>
            </a:r>
            <a:r>
              <a:rPr lang="ru-RU" sz="1600" b="1" dirty="0" smtClean="0">
                <a:solidFill>
                  <a:schemeClr val="tx1"/>
                </a:solidFill>
              </a:rPr>
              <a:t>) </a:t>
            </a:r>
            <a:r>
              <a:rPr lang="ru-RU" sz="1600" b="1" dirty="0">
                <a:solidFill>
                  <a:schemeClr val="tx1"/>
                </a:solidFill>
              </a:rPr>
              <a:t>(</a:t>
            </a:r>
            <a:r>
              <a:rPr lang="ru-RU" sz="16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1600" b="1" dirty="0">
                <a:solidFill>
                  <a:schemeClr val="tx1"/>
                </a:solidFill>
              </a:rPr>
              <a:t>, </a:t>
            </a:r>
            <a:r>
              <a:rPr lang="en-US" sz="16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1600" b="1" dirty="0">
                <a:solidFill>
                  <a:schemeClr val="tx1"/>
                </a:solidFill>
              </a:rPr>
              <a:t>)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</a:p>
          <a:p>
            <a:pPr algn="l"/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endParaRPr lang="ru-RU" altLang="ru-RU" sz="16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600" b="1" dirty="0" smtClean="0">
              <a:solidFill>
                <a:schemeClr val="tx1"/>
              </a:solidFill>
            </a:endParaRPr>
          </a:p>
          <a:p>
            <a:endParaRPr lang="ru-RU" altLang="ru-RU" sz="16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66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0"/>
            <a:ext cx="5832648" cy="565568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№5 1.Понятие функции (2)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929116" cy="53293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Функция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– Это специально оформленный фрагмент программы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), который можно вызывать по уникальному имени и настраивать на разные значения параметров.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en-US" sz="2000" b="1" dirty="0" smtClean="0">
                <a:solidFill>
                  <a:schemeClr val="tx1"/>
                </a:solidFill>
              </a:rPr>
              <a:t>)</a:t>
            </a:r>
            <a:r>
              <a:rPr lang="ru-RU" sz="2000" b="1" dirty="0" smtClean="0">
                <a:solidFill>
                  <a:schemeClr val="tx1"/>
                </a:solidFill>
              </a:rPr>
              <a:t>. -  </a:t>
            </a:r>
            <a:r>
              <a:rPr lang="ru-RU" sz="2000" b="1" u="sng" dirty="0" smtClean="0">
                <a:solidFill>
                  <a:schemeClr val="tx1"/>
                </a:solidFill>
              </a:rPr>
              <a:t>синонимы </a:t>
            </a:r>
            <a:r>
              <a:rPr lang="ru-RU" sz="2000" b="1" dirty="0" smtClean="0">
                <a:solidFill>
                  <a:schemeClr val="tx1"/>
                </a:solidFill>
              </a:rPr>
              <a:t>термина </a:t>
            </a:r>
            <a:r>
              <a:rPr lang="ru-RU" sz="2000" b="1" u="sng" dirty="0">
                <a:solidFill>
                  <a:schemeClr val="tx1"/>
                </a:solidFill>
              </a:rPr>
              <a:t>функция</a:t>
            </a:r>
            <a:r>
              <a:rPr lang="ru-RU" sz="2000" b="1" dirty="0" smtClean="0">
                <a:solidFill>
                  <a:schemeClr val="tx1"/>
                </a:solidFill>
              </a:rPr>
              <a:t>: процедура : подпрограмма, метод.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Основные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понятия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, связанные с функциями: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Описание функций (</a:t>
            </a:r>
            <a:r>
              <a:rPr lang="ru-RU" sz="20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Формальные и фактические параметры </a:t>
            </a:r>
            <a:r>
              <a:rPr lang="ru-RU" altLang="ru-RU" sz="2000" b="1" dirty="0">
                <a:solidFill>
                  <a:schemeClr val="tx1"/>
                </a:solidFill>
              </a:rPr>
              <a:t>функций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Прототипы функций (</a:t>
            </a:r>
            <a:r>
              <a:rPr lang="ru-RU" altLang="ru-RU" sz="20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Вызовы функций (</a:t>
            </a:r>
            <a:r>
              <a:rPr lang="ru-RU" altLang="ru-RU" sz="20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Тело функции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и возврат из функции.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Преимущества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, применения функций в программировании: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Неоднократный вызов из разных мест (исключение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повторов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Использование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библиотек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функций в разных проектах (накопление 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Увеличение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обозримости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и структурированности программ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Облегчение отладки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, за счет уже отлаженных частей программы.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 </a:t>
            </a: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46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55120"/>
            <a:ext cx="6768752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Описание функции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964612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1800" dirty="0" smtClean="0">
                <a:solidFill>
                  <a:schemeClr val="tx1"/>
                </a:solidFill>
              </a:rPr>
              <a:t> конкретной функции выполняется один раз и содержит следующее: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Symbol"/>
              <a:buChar char=""/>
              <a:tabLst>
                <a:tab pos="866140" algn="l"/>
              </a:tabLst>
            </a:pPr>
            <a:r>
              <a:rPr lang="ru-RU" sz="1800" u="sng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Название функции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, </a:t>
            </a:r>
            <a:r>
              <a:rPr lang="ru-RU" sz="1800" u="sng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уникальное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 имя в пределах всей </a:t>
            </a:r>
            <a:r>
              <a:rPr lang="ru-RU" sz="1800" dirty="0" smtClean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программы (проекта).</a:t>
            </a:r>
            <a:endParaRPr lang="ru-RU" sz="1800" i="1" dirty="0">
              <a:solidFill>
                <a:schemeClr val="tx1"/>
              </a:solidFill>
              <a:latin typeface="Calibri" panose="020F0502020204030204" pitchFamily="34" charset="0"/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Symbol"/>
              <a:buChar char=""/>
              <a:tabLst>
                <a:tab pos="866140" algn="l"/>
              </a:tabLst>
            </a:pPr>
            <a:r>
              <a:rPr lang="ru-RU" sz="1800" u="sng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Тип возврата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функции (стандартный или пользовательский).</a:t>
            </a:r>
            <a:endParaRPr lang="ru-RU" sz="1800" i="1" dirty="0">
              <a:solidFill>
                <a:schemeClr val="tx1"/>
              </a:solidFill>
              <a:latin typeface="Calibri" panose="020F0502020204030204" pitchFamily="34" charset="0"/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Symbol"/>
              <a:buChar char=""/>
              <a:tabLst>
                <a:tab pos="866140" algn="l"/>
              </a:tabLst>
            </a:pPr>
            <a:r>
              <a:rPr lang="ru-RU" sz="1800" u="sng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Список формальных параметров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 функции</a:t>
            </a:r>
            <a:endParaRPr lang="ru-RU" sz="1800" i="1" dirty="0">
              <a:solidFill>
                <a:schemeClr val="tx1"/>
              </a:solidFill>
              <a:latin typeface="Calibri" panose="020F0502020204030204" pitchFamily="34" charset="0"/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Symbol"/>
              <a:buChar char=""/>
              <a:tabLst>
                <a:tab pos="866140" algn="l"/>
              </a:tabLst>
            </a:pPr>
            <a:r>
              <a:rPr lang="ru-RU" sz="1800" u="sng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Тело функции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 – составной </a:t>
            </a:r>
            <a:r>
              <a:rPr lang="ru-RU" sz="1800" dirty="0" smtClean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оператор</a:t>
            </a:r>
          </a:p>
          <a:p>
            <a:pPr lvl="0" algn="just">
              <a:lnSpc>
                <a:spcPct val="125000"/>
              </a:lnSpc>
              <a:spcAft>
                <a:spcPts val="0"/>
              </a:spcAft>
              <a:tabLst>
                <a:tab pos="866140" algn="l"/>
              </a:tabLst>
            </a:pPr>
            <a:r>
              <a:rPr lang="ru-RU" sz="1800" dirty="0" smtClean="0">
                <a:solidFill>
                  <a:schemeClr val="tx1"/>
                </a:solidFill>
              </a:rPr>
              <a:t>Формальное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ru-RU" sz="1800" u="sng" dirty="0" smtClean="0">
                <a:solidFill>
                  <a:schemeClr val="tx1"/>
                </a:solidFill>
              </a:rPr>
              <a:t>определение</a:t>
            </a:r>
            <a:r>
              <a:rPr lang="ru-RU" sz="1800" dirty="0" smtClean="0">
                <a:solidFill>
                  <a:schemeClr val="tx1"/>
                </a:solidFill>
              </a:rPr>
              <a:t> (</a:t>
            </a:r>
            <a:r>
              <a:rPr lang="ru-RU" sz="1800" u="sng" dirty="0" smtClean="0">
                <a:solidFill>
                  <a:schemeClr val="tx1"/>
                </a:solidFill>
              </a:rPr>
              <a:t>описание</a:t>
            </a:r>
            <a:r>
              <a:rPr lang="ru-RU" sz="1800" dirty="0" smtClean="0">
                <a:solidFill>
                  <a:schemeClr val="tx1"/>
                </a:solidFill>
              </a:rPr>
              <a:t> - синоним) функции:</a:t>
            </a:r>
          </a:p>
          <a:p>
            <a:pPr marL="698500" indent="-698500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003300"/>
                </a:solidFill>
                <a:ea typeface="Calibri"/>
              </a:rPr>
              <a:t>&lt;Описание функции&gt; :=[&lt;Спецификация типа возврата функции&gt;] &lt;Название функции&gt; ([&lt;Список Формальных параметров&gt;]) {&lt;тело функции</a:t>
            </a:r>
            <a:r>
              <a:rPr lang="ru-RU" sz="1800" b="1" dirty="0" smtClean="0">
                <a:solidFill>
                  <a:srgbClr val="003300"/>
                </a:solidFill>
                <a:ea typeface="Calibri"/>
              </a:rPr>
              <a:t>&gt;};</a:t>
            </a:r>
          </a:p>
          <a:p>
            <a:pPr marL="698500" indent="-698500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chemeClr val="tx1"/>
                </a:solidFill>
              </a:rPr>
              <a:t>Простейший </a:t>
            </a:r>
            <a:r>
              <a:rPr lang="ru-RU" sz="1800" u="sng" dirty="0" smtClean="0">
                <a:solidFill>
                  <a:schemeClr val="tx1"/>
                </a:solidFill>
              </a:rPr>
              <a:t>пример описания</a:t>
            </a:r>
            <a:r>
              <a:rPr lang="ru-RU" sz="1800" dirty="0" smtClean="0">
                <a:solidFill>
                  <a:schemeClr val="tx1"/>
                </a:solidFill>
              </a:rPr>
              <a:t>:</a:t>
            </a:r>
          </a:p>
          <a:p>
            <a:pPr marL="698500" indent="-698500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Описание функции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суммирования</a:t>
            </a:r>
          </a:p>
          <a:p>
            <a:pPr marL="698500" indent="-698500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Summa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a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1800" dirty="0">
              <a:latin typeface="Times New Roman"/>
              <a:ea typeface="Calibri"/>
            </a:endParaRPr>
          </a:p>
          <a:p>
            <a:pPr marL="5080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{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return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 (</a:t>
            </a:r>
            <a:r>
              <a:rPr lang="ru-RU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a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 + </a:t>
            </a:r>
            <a:r>
              <a:rPr lang="ru-RU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b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);};</a:t>
            </a:r>
          </a:p>
          <a:p>
            <a:pPr marL="5080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solidFill>
                  <a:schemeClr val="tx1"/>
                </a:solidFill>
                <a:highlight>
                  <a:srgbClr val="FFFFFF"/>
                </a:highlight>
              </a:rPr>
              <a:t>И </a:t>
            </a:r>
            <a:r>
              <a:rPr lang="ru-RU" sz="1800" u="sng" dirty="0" smtClean="0">
                <a:solidFill>
                  <a:schemeClr val="tx1"/>
                </a:solidFill>
                <a:highlight>
                  <a:srgbClr val="FFFFFF"/>
                </a:highlight>
              </a:rPr>
              <a:t>вызовы</a:t>
            </a:r>
            <a:r>
              <a:rPr lang="ru-RU" sz="1800" dirty="0" smtClean="0">
                <a:solidFill>
                  <a:schemeClr val="tx1"/>
                </a:solidFill>
                <a:highlight>
                  <a:srgbClr val="FFFFFF"/>
                </a:highlight>
              </a:rPr>
              <a:t> функции при инициализации и печати:</a:t>
            </a:r>
          </a:p>
          <a:p>
            <a:pPr marL="5080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int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k =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Summa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(1 , 1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);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при инициализации переменной или при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печати</a:t>
            </a:r>
            <a:endParaRPr lang="ru-RU" sz="2800" dirty="0">
              <a:latin typeface="Times New Roman"/>
              <a:ea typeface="Calibri"/>
            </a:endParaRPr>
          </a:p>
          <a:p>
            <a:pPr marL="50800" algn="just">
              <a:lnSpc>
                <a:spcPct val="12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"Результат из функции = %d!\n"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 ,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Summa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(5 , 5) );</a:t>
            </a:r>
            <a:endParaRPr lang="ru-RU" sz="2800" i="1" dirty="0">
              <a:latin typeface="Times New Roman"/>
              <a:ea typeface="Times New Roman"/>
            </a:endParaRPr>
          </a:p>
          <a:p>
            <a:pPr marL="5080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Times New Roman"/>
            </a:endParaRPr>
          </a:p>
          <a:p>
            <a:pPr marL="5080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ru-RU" sz="1800" i="1" dirty="0">
              <a:latin typeface="Times New Roman"/>
              <a:ea typeface="Times New Roman"/>
            </a:endParaRPr>
          </a:p>
          <a:p>
            <a:pPr marL="698500" indent="-698500" algn="just">
              <a:lnSpc>
                <a:spcPct val="115000"/>
              </a:lnSpc>
              <a:spcAft>
                <a:spcPts val="0"/>
              </a:spcAft>
            </a:pPr>
            <a:endParaRPr lang="ru-RU" sz="1800" dirty="0">
              <a:solidFill>
                <a:schemeClr val="tx1"/>
              </a:solidFill>
            </a:endParaRPr>
          </a:p>
          <a:p>
            <a:pPr lvl="0" algn="just">
              <a:lnSpc>
                <a:spcPct val="125000"/>
              </a:lnSpc>
              <a:spcAft>
                <a:spcPts val="0"/>
              </a:spcAft>
              <a:tabLst>
                <a:tab pos="866140" algn="l"/>
              </a:tabLst>
            </a:pP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39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-32378"/>
            <a:ext cx="6192688" cy="653066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Параметры функции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857108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Различают следующие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виды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параметров функций: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Формальные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параметры (задаются при описании функции и используются/доступны только в теле данной функции) и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Фактические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параметры (задаются при вызове функции).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Число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формальных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параметров практически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не ограничивается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однако для функций их число желательно минимизировать, для обозримости.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Число и типы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фактических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параметров должны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соответствовать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формальным параметрам описания (исключение параметры, задаваемые по умолчанию).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Пример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 разными параметрами (формальные 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а, </a:t>
            </a:r>
            <a:r>
              <a:rPr lang="en-US" altLang="ru-RU" sz="1800" b="1" dirty="0" smtClean="0">
                <a:solidFill>
                  <a:srgbClr val="FF0000"/>
                </a:solidFill>
              </a:rPr>
              <a:t>b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err="1" smtClean="0">
                <a:solidFill>
                  <a:srgbClr val="FF0000"/>
                </a:solidFill>
              </a:rPr>
              <a:t>pStr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):</a:t>
            </a:r>
          </a:p>
          <a:p>
            <a:pPr algn="l">
              <a:spcAft>
                <a:spcPts val="0"/>
              </a:spcAft>
            </a:pPr>
            <a:r>
              <a:rPr lang="ru-RU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#</a:t>
            </a:r>
            <a:r>
              <a:rPr lang="ru-RU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include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&lt;</a:t>
            </a:r>
            <a:r>
              <a:rPr lang="ru-RU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stdlib.h</a:t>
            </a:r>
            <a:r>
              <a:rPr lang="ru-RU" sz="14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&gt; …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b="1" dirty="0" err="1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Func</a:t>
            </a:r>
            <a:r>
              <a:rPr lang="ru-RU" sz="16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b="1" dirty="0">
                <a:solidFill>
                  <a:srgbClr val="FF0000"/>
                </a:solidFill>
              </a:rPr>
              <a:t>a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float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</a:t>
            </a:r>
            <a:r>
              <a:rPr lang="ru-RU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const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1600" b="1" dirty="0" err="1">
                <a:solidFill>
                  <a:srgbClr val="FF0000"/>
                </a:solidFill>
              </a:rPr>
              <a:t>pStr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</a:t>
            </a:r>
            <a:r>
              <a:rPr lang="ru-RU" sz="14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целый, веществ. и строка</a:t>
            </a:r>
            <a:endParaRPr lang="ru-RU" sz="1400" dirty="0">
              <a:latin typeface="Times New Roman"/>
              <a:ea typeface="Calibri"/>
            </a:endParaRPr>
          </a:p>
          <a:p>
            <a:pPr marL="488950" algn="l"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{ *</a:t>
            </a:r>
            <a:r>
              <a:rPr lang="en-US" sz="14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r</a:t>
            </a:r>
            <a:r>
              <a:rPr lang="en-US" sz="14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)(</a:t>
            </a:r>
            <a:r>
              <a:rPr lang="en-US" sz="14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a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+ (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r>
              <a:rPr lang="en-US" sz="14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+ </a:t>
            </a:r>
            <a:r>
              <a:rPr lang="en-US" sz="1400" dirty="0" err="1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atoi</a:t>
            </a:r>
            <a:r>
              <a:rPr lang="en-US" sz="14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4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ru-RU" sz="14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)); </a:t>
            </a:r>
            <a:r>
              <a:rPr lang="en-US" sz="14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};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Тело функции</a:t>
            </a:r>
            <a:endParaRPr lang="ru-RU" sz="1400" dirty="0">
              <a:latin typeface="Times New Roman"/>
              <a:ea typeface="Calibri"/>
            </a:endParaRPr>
          </a:p>
          <a:p>
            <a:pPr marL="50800" algn="l">
              <a:lnSpc>
                <a:spcPct val="125000"/>
              </a:lnSpc>
              <a:spcAft>
                <a:spcPts val="0"/>
              </a:spcAft>
            </a:pPr>
            <a:r>
              <a:rPr lang="ru-RU" sz="1800" b="1" u="sng" dirty="0" smtClean="0">
                <a:solidFill>
                  <a:schemeClr val="tx1"/>
                </a:solidFill>
              </a:rPr>
              <a:t>Вызов</a:t>
            </a:r>
            <a:r>
              <a:rPr lang="ru-RU" sz="1800" b="1" dirty="0" smtClean="0">
                <a:solidFill>
                  <a:schemeClr val="tx1"/>
                </a:solidFill>
              </a:rPr>
              <a:t> функции и печать (фактические: </a:t>
            </a:r>
            <a:r>
              <a:rPr lang="en-US" sz="1800" b="1" dirty="0" err="1" smtClean="0">
                <a:solidFill>
                  <a:srgbClr val="0000FF"/>
                </a:solidFill>
              </a:rPr>
              <a:t>a,f</a:t>
            </a:r>
            <a:r>
              <a:rPr lang="en-US" sz="1800" b="1" dirty="0" smtClean="0">
                <a:solidFill>
                  <a:srgbClr val="0000FF"/>
                </a:solidFill>
              </a:rPr>
              <a:t>,</a:t>
            </a:r>
            <a:r>
              <a:rPr lang="ru-RU" sz="1800" b="1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Rez</a:t>
            </a:r>
            <a:r>
              <a:rPr lang="ru-RU" sz="1800" b="1" dirty="0" smtClean="0">
                <a:solidFill>
                  <a:schemeClr val="tx1"/>
                </a:solidFill>
              </a:rPr>
              <a:t>):</a:t>
            </a:r>
            <a:endParaRPr lang="ru-RU" sz="18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float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b="1" dirty="0">
                <a:solidFill>
                  <a:srgbClr val="0000FF"/>
                </a:solidFill>
              </a:rPr>
              <a:t>f</a:t>
            </a:r>
            <a:r>
              <a:rPr lang="ru-RU" sz="18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= 1.0f;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b="1" dirty="0" err="1">
                <a:solidFill>
                  <a:srgbClr val="0000FF"/>
                </a:solidFill>
              </a:rPr>
              <a:t>Rez</a:t>
            </a:r>
            <a:r>
              <a:rPr lang="ru-RU" sz="18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= 0 ,  </a:t>
            </a:r>
            <a:r>
              <a:rPr lang="ru-RU" sz="1800" b="1" dirty="0">
                <a:solidFill>
                  <a:srgbClr val="0000FF"/>
                </a:solidFill>
              </a:rPr>
              <a:t>a</a:t>
            </a:r>
            <a:r>
              <a:rPr lang="ru-RU" sz="18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ru-RU" sz="18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1;</a:t>
            </a:r>
            <a:endParaRPr lang="en-US" sz="1800" dirty="0" smtClean="0">
              <a:solidFill>
                <a:schemeClr val="tx1"/>
              </a:solidFill>
              <a:highlight>
                <a:srgbClr val="FFFFFF"/>
              </a:highlight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Func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(</a:t>
            </a:r>
            <a:r>
              <a:rPr lang="ru-RU" sz="1800" b="1" dirty="0">
                <a:solidFill>
                  <a:srgbClr val="0000FF"/>
                </a:solidFill>
              </a:rPr>
              <a:t>a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, </a:t>
            </a:r>
            <a:r>
              <a:rPr lang="ru-RU" sz="1800" b="1" dirty="0">
                <a:solidFill>
                  <a:srgbClr val="0000FF"/>
                </a:solidFill>
              </a:rPr>
              <a:t>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, &amp;</a:t>
            </a:r>
            <a:r>
              <a:rPr lang="ru-RU" sz="1800" b="1" dirty="0" err="1">
                <a:solidFill>
                  <a:srgbClr val="0000FF"/>
                </a:solidFill>
              </a:rPr>
              <a:t>Rez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"</a:t>
            </a:r>
            <a:r>
              <a:rPr lang="ru-RU" sz="1800" b="1" dirty="0">
                <a:solidFill>
                  <a:srgbClr val="0000FF"/>
                </a:solidFill>
              </a:rPr>
              <a:t>1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"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);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вызов функции</a:t>
            </a:r>
            <a:endParaRPr lang="ru-RU" sz="1800" i="1" dirty="0">
              <a:latin typeface="Times New Roman"/>
              <a:ea typeface="Times New Roman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"Результат из функции 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Func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= %d!\n"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b="1" dirty="0" err="1">
                <a:solidFill>
                  <a:srgbClr val="0000FF"/>
                </a:solidFill>
              </a:rPr>
              <a:t>Rez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 smtClean="0">
                <a:solidFill>
                  <a:schemeClr val="tx1"/>
                </a:solidFill>
              </a:rPr>
              <a:t>Получим</a:t>
            </a:r>
            <a:r>
              <a:rPr lang="ru-RU" sz="1800" b="1" dirty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Результат из функции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Func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= 3!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endParaRPr lang="ru-RU" sz="18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 </a:t>
            </a:r>
            <a:endParaRPr lang="ru-RU" sz="1400" dirty="0">
              <a:latin typeface="Times New Roman"/>
              <a:ea typeface="Calibri"/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Данные в программе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7" y="620688"/>
            <a:ext cx="9108504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800" b="1" u="sng" dirty="0" smtClean="0">
                <a:solidFill>
                  <a:schemeClr val="tx1"/>
                </a:solidFill>
              </a:rPr>
              <a:t>Данные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 в программе могут быть представлены: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800" b="1" u="sng" dirty="0" smtClean="0">
                <a:solidFill>
                  <a:schemeClr val="tx1"/>
                </a:solidFill>
              </a:rPr>
              <a:t>Переменными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8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 программы (изменяемые значения)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800" b="1" u="sng" dirty="0" smtClean="0">
                <a:solidFill>
                  <a:schemeClr val="tx1"/>
                </a:solidFill>
              </a:rPr>
              <a:t>Константами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 программы (</a:t>
            </a:r>
            <a:r>
              <a:rPr lang="ru-RU" altLang="ru-RU" sz="28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 ( неизменяемые </a:t>
            </a:r>
            <a:r>
              <a:rPr lang="ru-RU" altLang="ru-RU" sz="2800" b="1" dirty="0">
                <a:solidFill>
                  <a:schemeClr val="tx1"/>
                </a:solidFill>
              </a:rPr>
              <a:t>значения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chemeClr val="tx1"/>
                </a:solidFill>
              </a:rPr>
              <a:t>Значениями из </a:t>
            </a:r>
            <a:r>
              <a:rPr lang="ru-RU" altLang="ru-RU" sz="2800" b="1" u="sng" dirty="0" smtClean="0">
                <a:solidFill>
                  <a:schemeClr val="tx1"/>
                </a:solidFill>
              </a:rPr>
              <a:t>динамической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 области памяти (ДП -</a:t>
            </a:r>
            <a:r>
              <a:rPr lang="ru-RU" altLang="ru-RU" sz="2800" b="1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),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chemeClr val="tx1"/>
                </a:solidFill>
              </a:rPr>
              <a:t>Вводятся с </a:t>
            </a:r>
            <a:r>
              <a:rPr lang="ru-RU" altLang="ru-RU" sz="2800" b="1" u="sng" dirty="0" smtClean="0">
                <a:solidFill>
                  <a:schemeClr val="tx1"/>
                </a:solidFill>
              </a:rPr>
              <a:t>клавиатуры функциями 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(</a:t>
            </a:r>
            <a:r>
              <a:rPr lang="en-US" altLang="ru-RU" sz="2800" b="1" dirty="0" err="1" smtClean="0">
                <a:solidFill>
                  <a:schemeClr val="tx1"/>
                </a:solidFill>
              </a:rPr>
              <a:t>scanf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 - </a:t>
            </a:r>
            <a:r>
              <a:rPr lang="ru-RU" altLang="ru-RU" sz="2800" b="1" dirty="0" smtClean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chemeClr val="tx1"/>
                </a:solidFill>
              </a:rPr>
              <a:t>Результаты полученные при вызове стандартных и пользовательских </a:t>
            </a:r>
            <a:r>
              <a:rPr lang="ru-RU" altLang="ru-RU" sz="2800" b="1" u="sng" dirty="0" smtClean="0">
                <a:solidFill>
                  <a:schemeClr val="tx1"/>
                </a:solidFill>
              </a:rPr>
              <a:t>функций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 и подпрограмм. </a:t>
            </a:r>
            <a:r>
              <a:rPr lang="en-US" altLang="ru-RU" sz="2800" b="1" dirty="0">
                <a:solidFill>
                  <a:schemeClr val="tx1"/>
                </a:solidFill>
              </a:rPr>
              <a:t>(</a:t>
            </a:r>
            <a:r>
              <a:rPr lang="ru-RU" altLang="ru-RU" sz="28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)</a:t>
            </a:r>
            <a:endParaRPr lang="ru-RU" altLang="ru-RU" sz="28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chemeClr val="tx1"/>
                </a:solidFill>
              </a:rPr>
              <a:t>Считываться из </a:t>
            </a:r>
            <a:r>
              <a:rPr lang="ru-RU" altLang="ru-RU" sz="2800" b="1" u="sng" dirty="0" smtClean="0">
                <a:solidFill>
                  <a:schemeClr val="tx1"/>
                </a:solidFill>
              </a:rPr>
              <a:t>файлов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, доступных программе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8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)</a:t>
            </a:r>
            <a:endParaRPr lang="ru-RU" altLang="ru-RU" sz="28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800" b="1" dirty="0" smtClean="0"/>
          </a:p>
          <a:p>
            <a:pPr algn="l"/>
            <a:endParaRPr lang="ru-RU" altLang="ru-RU" sz="2800" b="1" dirty="0" smtClean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 smtClean="0"/>
          </a:p>
          <a:p>
            <a:pPr algn="l"/>
            <a:endParaRPr lang="ru-RU" altLang="ru-RU" sz="2800" b="1" dirty="0" smtClean="0"/>
          </a:p>
          <a:p>
            <a:endParaRPr lang="ru-RU" altLang="ru-RU" sz="2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99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0"/>
            <a:ext cx="6768752" cy="637576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Прототипы функций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964612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Прототипы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функция задаются для возможности контроля фактических  параметров при вызове функций. В прототипе задается так:</a:t>
            </a:r>
          </a:p>
          <a:p>
            <a:pPr algn="l"/>
            <a:r>
              <a:rPr lang="ru-RU" sz="2000" b="1" dirty="0" smtClean="0">
                <a:solidFill>
                  <a:srgbClr val="003300"/>
                </a:solidFill>
                <a:ea typeface="Calibri"/>
              </a:rPr>
              <a:t>&lt;Прототип функции</a:t>
            </a:r>
            <a:r>
              <a:rPr lang="ru-RU" sz="2000" b="1" dirty="0">
                <a:solidFill>
                  <a:srgbClr val="003300"/>
                </a:solidFill>
                <a:ea typeface="Calibri"/>
              </a:rPr>
              <a:t>&gt; </a:t>
            </a:r>
            <a:r>
              <a:rPr lang="ru-RU" sz="2000" b="1" dirty="0" smtClean="0">
                <a:solidFill>
                  <a:srgbClr val="003300"/>
                </a:solidFill>
                <a:ea typeface="Calibri"/>
              </a:rPr>
              <a:t>:=[&lt;типа </a:t>
            </a:r>
            <a:r>
              <a:rPr lang="ru-RU" sz="2000" b="1" dirty="0">
                <a:solidFill>
                  <a:srgbClr val="003300"/>
                </a:solidFill>
                <a:ea typeface="Calibri"/>
              </a:rPr>
              <a:t>возврата </a:t>
            </a:r>
            <a:r>
              <a:rPr lang="ru-RU" sz="2000" b="1" dirty="0" smtClean="0">
                <a:solidFill>
                  <a:srgbClr val="003300"/>
                </a:solidFill>
                <a:ea typeface="Calibri"/>
              </a:rPr>
              <a:t>&gt;] &lt;Имя функции</a:t>
            </a:r>
            <a:r>
              <a:rPr lang="ru-RU" sz="2000" b="1" dirty="0">
                <a:solidFill>
                  <a:srgbClr val="003300"/>
                </a:solidFill>
                <a:ea typeface="Calibri"/>
              </a:rPr>
              <a:t>&gt; </a:t>
            </a:r>
            <a:r>
              <a:rPr lang="ru-RU" sz="2000" b="1" dirty="0">
                <a:solidFill>
                  <a:srgbClr val="FF0000"/>
                </a:solidFill>
                <a:ea typeface="Calibri"/>
              </a:rPr>
              <a:t>(</a:t>
            </a:r>
            <a:r>
              <a:rPr lang="ru-RU" sz="2000" b="1" dirty="0">
                <a:solidFill>
                  <a:srgbClr val="003300"/>
                </a:solidFill>
                <a:ea typeface="Calibri"/>
              </a:rPr>
              <a:t>[&lt;Список </a:t>
            </a:r>
            <a:r>
              <a:rPr lang="ru-RU" sz="2000" b="1" dirty="0" smtClean="0">
                <a:solidFill>
                  <a:srgbClr val="003300"/>
                </a:solidFill>
                <a:ea typeface="Calibri"/>
              </a:rPr>
              <a:t>типов параметров&gt;]</a:t>
            </a:r>
            <a:r>
              <a:rPr lang="ru-RU" sz="2000" b="1" dirty="0" smtClean="0">
                <a:solidFill>
                  <a:srgbClr val="FF0000"/>
                </a:solidFill>
                <a:ea typeface="Calibri"/>
              </a:rPr>
              <a:t>)</a:t>
            </a:r>
            <a:r>
              <a:rPr lang="ru-RU" sz="2000" b="1" dirty="0" smtClean="0">
                <a:solidFill>
                  <a:srgbClr val="003300"/>
                </a:solidFill>
                <a:ea typeface="Calibri"/>
              </a:rPr>
              <a:t>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Перед первым вызовом функции прототип должен быть уже задан. Это делается в главном модуле или заголовочном файле в начале главного модуля проекта 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Примеры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прототипов функций: </a:t>
            </a: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MinMas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20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20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Min1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2000" dirty="0" err="1" smtClean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Num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endParaRPr lang="ru-RU" sz="2000" b="1" dirty="0" smtClean="0">
              <a:solidFill>
                <a:schemeClr val="tx1"/>
              </a:solidFill>
              <a:highlight>
                <a:srgbClr val="FFFFFF"/>
              </a:highlight>
            </a:endParaRPr>
          </a:p>
          <a:p>
            <a:pPr algn="l"/>
            <a:r>
              <a:rPr lang="ru-RU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SWAP(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20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a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20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000" dirty="0" smtClean="0">
              <a:highlight>
                <a:srgbClr val="FFFFFF"/>
              </a:highlight>
              <a:latin typeface="Times New Roman"/>
              <a:ea typeface="Calibri"/>
            </a:endParaRPr>
          </a:p>
          <a:p>
            <a:pPr algn="l"/>
            <a:r>
              <a:rPr lang="en-US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Summa3 (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a 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b);</a:t>
            </a:r>
            <a:endParaRPr lang="ru-RU" sz="2000" dirty="0">
              <a:latin typeface="Times New Roman"/>
              <a:ea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При задании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прототипа может быть указан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тег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параметра и его значение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по – умолчанию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SWAP(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first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second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теги: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first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second</a:t>
            </a:r>
            <a:endParaRPr lang="ru-RU" sz="2000" dirty="0">
              <a:highlight>
                <a:srgbClr val="FFFFFF"/>
              </a:highlight>
              <a:latin typeface="Times New Roman"/>
              <a:ea typeface="Calibri"/>
            </a:endParaRP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Summa3 (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= 0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2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Умолчание: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0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и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2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u="sng" dirty="0">
                <a:solidFill>
                  <a:schemeClr val="tx1"/>
                </a:solidFill>
              </a:rPr>
              <a:t>Заголовочные</a:t>
            </a:r>
            <a:r>
              <a:rPr lang="ru-RU" sz="2000" b="1" dirty="0">
                <a:solidFill>
                  <a:schemeClr val="tx1"/>
                </a:solidFill>
              </a:rPr>
              <a:t> библиотек содержат прототипы </a:t>
            </a:r>
            <a:r>
              <a:rPr lang="ru-RU" sz="2000" b="1" dirty="0" smtClean="0">
                <a:solidFill>
                  <a:schemeClr val="tx1"/>
                </a:solidFill>
              </a:rPr>
              <a:t> всех своих функций.</a:t>
            </a:r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55120"/>
            <a:ext cx="6768752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Вызов функций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Вызовы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функций имеют вид:</a:t>
            </a:r>
          </a:p>
          <a:p>
            <a:pPr marL="698500" lvl="0" indent="-698500" algn="just">
              <a:lnSpc>
                <a:spcPct val="115000"/>
              </a:lnSpc>
              <a:spcBef>
                <a:spcPts val="0"/>
              </a:spcBef>
            </a:pPr>
            <a:r>
              <a:rPr lang="ru-RU" sz="1800" b="1" dirty="0" smtClean="0">
                <a:solidFill>
                  <a:srgbClr val="003300"/>
                </a:solidFill>
                <a:ea typeface="Calibri"/>
              </a:rPr>
              <a:t>&lt;Вызов функции&gt; ::= &lt;</a:t>
            </a:r>
            <a:r>
              <a:rPr lang="ru-RU" sz="1800" b="1" dirty="0">
                <a:solidFill>
                  <a:srgbClr val="003300"/>
                </a:solidFill>
                <a:ea typeface="Calibri"/>
              </a:rPr>
              <a:t>Название функции&gt; ([&lt;Список </a:t>
            </a:r>
            <a:r>
              <a:rPr lang="ru-RU" sz="1800" b="1" dirty="0" smtClean="0">
                <a:solidFill>
                  <a:srgbClr val="003300"/>
                </a:solidFill>
                <a:ea typeface="Calibri"/>
              </a:rPr>
              <a:t>Фактических параметров функции&gt;]);</a:t>
            </a:r>
            <a:endParaRPr lang="ru-RU" sz="1800" b="1" dirty="0">
              <a:solidFill>
                <a:srgbClr val="003300"/>
              </a:solidFill>
              <a:ea typeface="Calibri"/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Вызовы функции можно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сделать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В любой </a:t>
            </a:r>
            <a:r>
              <a:rPr lang="ru-RU" altLang="ru-RU" sz="2000" b="1" u="sng" dirty="0">
                <a:solidFill>
                  <a:schemeClr val="tx1"/>
                </a:solidFill>
              </a:rPr>
              <a:t>строке</a:t>
            </a:r>
            <a:r>
              <a:rPr lang="ru-RU" altLang="ru-RU" sz="2000" b="1" dirty="0">
                <a:solidFill>
                  <a:schemeClr val="tx1"/>
                </a:solidFill>
              </a:rPr>
              <a:t> программы, если она не возвращает значений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 любом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выражении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, она возвращает значение (в любом операторе, использующем выражения)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 качестве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фактического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параметра вызова другой функции</a:t>
            </a:r>
          </a:p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Примеры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вызовов функций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программе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MaxMas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Mas5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&amp;MaxMas5, &amp;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нет присваивания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выражении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  <a:endParaRPr lang="en-US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MaxMas5 =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MaxMas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Mas5 ,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&amp;MaxMas5, &amp;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NumMax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Оператор присваивания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endParaRPr lang="en-US" altLang="ru-RU" sz="16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 качестве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параметра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"Max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 </a:t>
            </a:r>
            <a:r>
              <a:rPr lang="ru-RU" sz="16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=  %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d 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MaxMas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Mas5 ,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(Mas5)/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), &amp;MaxMas5, &amp;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параметр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функции</a:t>
            </a:r>
            <a:endParaRPr lang="ru-RU" altLang="ru-RU" sz="16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0"/>
            <a:ext cx="6768752" cy="692696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Возврат из функции (</a:t>
            </a:r>
            <a:r>
              <a:rPr lang="en-US" sz="3200" dirty="0" smtClean="0"/>
              <a:t>void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6" y="548680"/>
            <a:ext cx="9108504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Из любой функции должен быть обеспечен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возврат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0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Он выполняется двумя способами: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При выполнении оператора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возврата: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 smtClean="0">
                <a:solidFill>
                  <a:srgbClr val="003300"/>
                </a:solidFill>
                <a:ea typeface="Calibri"/>
              </a:rPr>
              <a:t>&lt;Выражение </a:t>
            </a:r>
            <a:r>
              <a:rPr lang="ru-RU" sz="2000" b="1" dirty="0" smtClean="0">
                <a:solidFill>
                  <a:srgbClr val="FF0000"/>
                </a:solidFill>
                <a:ea typeface="Calibri"/>
              </a:rPr>
              <a:t>типа</a:t>
            </a:r>
            <a:r>
              <a:rPr lang="ru-RU" sz="2000" b="1" dirty="0" smtClean="0">
                <a:solidFill>
                  <a:srgbClr val="003300"/>
                </a:solidFill>
                <a:ea typeface="Calibri"/>
              </a:rPr>
              <a:t> возврата функции&gt; </a:t>
            </a:r>
            <a:r>
              <a:rPr lang="en-US" sz="2000" b="1" dirty="0" smtClean="0">
                <a:solidFill>
                  <a:srgbClr val="FF0000"/>
                </a:solidFill>
                <a:ea typeface="Calibri"/>
              </a:rPr>
              <a:t>;</a:t>
            </a:r>
            <a:endParaRPr lang="ru-RU" sz="2000" b="1" dirty="0" smtClean="0">
              <a:solidFill>
                <a:srgbClr val="FF0000"/>
              </a:solidFill>
              <a:ea typeface="Calibri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chemeClr val="tx1"/>
                </a:solidFill>
              </a:rPr>
              <a:t>При достижении закрывающей операторной скобки ("</a:t>
            </a:r>
            <a:r>
              <a:rPr lang="en-US" sz="2000" b="1" dirty="0" smtClean="0">
                <a:solidFill>
                  <a:srgbClr val="FF0000"/>
                </a:solidFill>
              </a:rPr>
              <a:t>}</a:t>
            </a:r>
            <a:r>
              <a:rPr lang="ru-RU" sz="2000" b="1" dirty="0" smtClean="0">
                <a:solidFill>
                  <a:schemeClr val="tx1"/>
                </a:solidFill>
              </a:rPr>
              <a:t>") тела функции, для функций неопределенного типа.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Выходов из функции с помощью </a:t>
            </a:r>
            <a:r>
              <a:rPr lang="ru-RU" altLang="ru-RU" sz="2000" b="1" dirty="0">
                <a:solidFill>
                  <a:schemeClr val="tx1"/>
                </a:solidFill>
              </a:rPr>
              <a:t>оператора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может </a:t>
            </a:r>
            <a:r>
              <a:rPr lang="ru-RU" sz="2000" b="1" dirty="0" smtClean="0">
                <a:solidFill>
                  <a:schemeClr val="tx1"/>
                </a:solidFill>
              </a:rPr>
              <a:t>быть </a:t>
            </a:r>
            <a:r>
              <a:rPr lang="ru-RU" sz="2000" b="1" u="sng" dirty="0" smtClean="0">
                <a:solidFill>
                  <a:schemeClr val="tx1"/>
                </a:solidFill>
              </a:rPr>
              <a:t>много</a:t>
            </a:r>
            <a:r>
              <a:rPr lang="ru-RU" sz="2000" b="1" dirty="0" smtClean="0">
                <a:solidFill>
                  <a:schemeClr val="tx1"/>
                </a:solidFill>
              </a:rPr>
              <a:t>, в зависимости от алгоритма, реализованного в функции.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1"/>
                </a:solidFill>
              </a:rPr>
              <a:t>Если тип возврата </a:t>
            </a:r>
            <a:r>
              <a:rPr lang="ru-RU" sz="2000" b="1" dirty="0" smtClean="0">
                <a:solidFill>
                  <a:srgbClr val="FF0000"/>
                </a:solidFill>
              </a:rPr>
              <a:t>не определен </a:t>
            </a:r>
            <a:r>
              <a:rPr lang="ru-RU" sz="2000" b="1" dirty="0" smtClean="0">
                <a:solidFill>
                  <a:schemeClr val="tx1"/>
                </a:solidFill>
              </a:rPr>
              <a:t>(задается условный тип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ru-RU" sz="2000" b="1" dirty="0" smtClean="0">
                <a:solidFill>
                  <a:schemeClr val="tx1"/>
                </a:solidFill>
              </a:rPr>
              <a:t> ). оператор возврата </a:t>
            </a:r>
            <a:r>
              <a:rPr lang="ru-RU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должен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быть </a:t>
            </a:r>
            <a:r>
              <a:rPr lang="ru-RU" sz="2000" b="1" dirty="0" smtClean="0">
                <a:solidFill>
                  <a:schemeClr val="tx1"/>
                </a:solidFill>
              </a:rPr>
              <a:t>задан без выражения, например:</a:t>
            </a:r>
          </a:p>
          <a:p>
            <a:pPr algn="l"/>
            <a:r>
              <a:rPr lang="ru-RU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ru-RU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" – обязательна!</a:t>
            </a:r>
            <a:endParaRPr lang="ru-RU" sz="2000" dirty="0" smtClean="0">
              <a:solidFill>
                <a:srgbClr val="0000FF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r>
              <a:rPr lang="ru-RU" sz="2000" b="1" dirty="0">
                <a:solidFill>
                  <a:schemeClr val="tx1"/>
                </a:solidFill>
              </a:rPr>
              <a:t>При выходе </a:t>
            </a:r>
            <a:r>
              <a:rPr lang="ru-RU" sz="2000" b="1" dirty="0" smtClean="0">
                <a:solidFill>
                  <a:schemeClr val="tx1"/>
                </a:solidFill>
              </a:rPr>
              <a:t>по концу составного оператора  через скобку </a:t>
            </a:r>
            <a:r>
              <a:rPr lang="ru-RU" sz="2000" b="1" dirty="0">
                <a:solidFill>
                  <a:schemeClr val="tx1"/>
                </a:solidFill>
              </a:rPr>
              <a:t>("</a:t>
            </a:r>
            <a:r>
              <a:rPr lang="en-US" sz="2000" b="1" dirty="0">
                <a:solidFill>
                  <a:srgbClr val="FF0000"/>
                </a:solidFill>
              </a:rPr>
              <a:t>}</a:t>
            </a:r>
            <a:r>
              <a:rPr lang="ru-RU" sz="2000" b="1" dirty="0">
                <a:solidFill>
                  <a:schemeClr val="tx1"/>
                </a:solidFill>
              </a:rPr>
              <a:t>") </a:t>
            </a:r>
            <a:r>
              <a:rPr lang="ru-RU" sz="2000" b="1" dirty="0" smtClean="0">
                <a:solidFill>
                  <a:schemeClr val="tx1"/>
                </a:solidFill>
              </a:rPr>
              <a:t>, считается, что тип возврата не задан (</a:t>
            </a:r>
            <a:r>
              <a:rPr lang="ru-RU" sz="2000" b="1" dirty="0" err="1" smtClean="0">
                <a:solidFill>
                  <a:schemeClr val="tx1"/>
                </a:solidFill>
              </a:rPr>
              <a:t>по-умолчанию</a:t>
            </a:r>
            <a:r>
              <a:rPr lang="ru-RU" sz="2000" b="1" dirty="0" smtClean="0">
                <a:solidFill>
                  <a:schemeClr val="tx1"/>
                </a:solidFill>
              </a:rPr>
              <a:t> считается </a:t>
            </a:r>
            <a:r>
              <a:rPr lang="en-US" sz="1800" b="1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!</a:t>
            </a:r>
            <a:r>
              <a:rPr lang="ru-RU" sz="2000" b="1" dirty="0" smtClean="0">
                <a:solidFill>
                  <a:schemeClr val="tx1"/>
                </a:solidFill>
              </a:rPr>
              <a:t>). 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Функции типа  </a:t>
            </a: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не может вызываться в выражениях и фактических параметрах. Пример функции типа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Summa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 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 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RezSum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тип возврата не задан</a:t>
            </a:r>
            <a:endParaRPr lang="ru-RU" sz="18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3934"/>
            <a:ext cx="5328592" cy="66876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Тело функции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Тело функции это составной оператор любой сложности(в фигурных скобках –"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{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","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}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")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Иногда используют термин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БЛОК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! Пример:</a:t>
            </a: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Tahoma"/>
                <a:ea typeface="Calibri"/>
              </a:rPr>
              <a:t>void</a:t>
            </a:r>
            <a:r>
              <a:rPr lang="en-US" sz="1600" dirty="0">
                <a:latin typeface="Tahoma"/>
                <a:ea typeface="Calibri"/>
              </a:rPr>
              <a:t> SWAP(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* a, 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* b)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0000"/>
                </a:solidFill>
                <a:latin typeface="Tahoma"/>
                <a:ea typeface="Calibri"/>
              </a:rPr>
              <a:t>{</a:t>
            </a:r>
            <a:endParaRPr lang="ru-RU" sz="1600" b="1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</a:pPr>
            <a:r>
              <a:rPr lang="en-US" sz="1600" dirty="0">
                <a:latin typeface="Tahoma"/>
                <a:ea typeface="Calibri"/>
              </a:rPr>
              <a:t>	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Temp</a:t>
            </a:r>
            <a:r>
              <a:rPr lang="en-US" sz="1600" dirty="0" smtClean="0">
                <a:latin typeface="Tahoma"/>
                <a:ea typeface="Calibri"/>
              </a:rPr>
              <a:t>;</a:t>
            </a:r>
            <a:r>
              <a:rPr lang="ru-RU" sz="1600" dirty="0" smtClean="0"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Тело функции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</a:pPr>
            <a:r>
              <a:rPr lang="en-US" sz="1600" dirty="0">
                <a:latin typeface="Tahoma"/>
                <a:ea typeface="Calibri"/>
              </a:rPr>
              <a:t>	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Temp = *a</a:t>
            </a:r>
            <a:r>
              <a:rPr lang="en-US" sz="1600" dirty="0" smtClean="0">
                <a:solidFill>
                  <a:schemeClr val="tx1"/>
                </a:solidFill>
                <a:latin typeface="Tahoma"/>
                <a:ea typeface="Calibri"/>
              </a:rPr>
              <a:t>;</a:t>
            </a:r>
            <a:r>
              <a:rPr lang="ru-RU" sz="1600" dirty="0" smtClean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Тело функции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	*a = *b</a:t>
            </a:r>
            <a:r>
              <a:rPr lang="en-US" sz="1600" dirty="0" smtClean="0">
                <a:solidFill>
                  <a:schemeClr val="tx1"/>
                </a:solidFill>
                <a:latin typeface="Tahoma"/>
                <a:ea typeface="Calibri"/>
              </a:rPr>
              <a:t>;</a:t>
            </a:r>
            <a:r>
              <a:rPr lang="ru-RU" sz="1600" dirty="0" smtClean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Тело функции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Times New Roman"/>
                <a:ea typeface="Calibri"/>
              </a:rPr>
              <a:t>	*b = Temp</a:t>
            </a:r>
            <a:r>
              <a:rPr lang="en-US" sz="1600" dirty="0" smtClean="0">
                <a:solidFill>
                  <a:schemeClr val="tx1"/>
                </a:solidFill>
                <a:latin typeface="Times New Roman"/>
                <a:ea typeface="Calibri"/>
              </a:rPr>
              <a:t>;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Calibri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Тело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функции</a:t>
            </a:r>
            <a:r>
              <a:rPr lang="en-US" sz="1600" b="1" dirty="0">
                <a:solidFill>
                  <a:srgbClr val="FF0000"/>
                </a:solidFill>
                <a:latin typeface="Tahoma"/>
                <a:ea typeface="Calibri"/>
              </a:rPr>
              <a:t>}</a:t>
            </a:r>
            <a:endParaRPr lang="ru-RU" sz="1800" b="1" dirty="0">
              <a:solidFill>
                <a:srgbClr val="FF0000"/>
              </a:solidFill>
              <a:latin typeface="Tahoma"/>
              <a:ea typeface="Calibri"/>
            </a:endParaRPr>
          </a:p>
          <a:p>
            <a:pPr marL="508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 smtClean="0">
                <a:solidFill>
                  <a:schemeClr val="tx1"/>
                </a:solidFill>
              </a:rPr>
              <a:t>Вызов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функции </a:t>
            </a:r>
            <a:r>
              <a:rPr lang="en-US" sz="2000" b="1" dirty="0">
                <a:solidFill>
                  <a:schemeClr val="tx1"/>
                </a:solidFill>
              </a:rPr>
              <a:t>SWAP:</a:t>
            </a:r>
            <a:endParaRPr lang="ru-RU" sz="2000" b="1" dirty="0">
              <a:solidFill>
                <a:schemeClr val="tx1"/>
              </a:solidFill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//SWAP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функция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Tahoma"/>
                <a:ea typeface="Calibri"/>
              </a:rPr>
              <a:t>void</a:t>
            </a:r>
            <a:r>
              <a:rPr lang="en-US" sz="1600" dirty="0">
                <a:latin typeface="Tahoma"/>
                <a:ea typeface="Calibri"/>
              </a:rPr>
              <a:t> SWAP( 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*, 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*);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Прототип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k1 = 1 , k2 = 2;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Calibri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ahoma"/>
                <a:ea typeface="Calibri"/>
              </a:rPr>
              <a:t>printf</a:t>
            </a:r>
            <a:r>
              <a:rPr lang="en-US" sz="1600" dirty="0">
                <a:latin typeface="Tahoma"/>
                <a:ea typeface="Calibri"/>
              </a:rPr>
              <a:t> (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Calibri"/>
              </a:rPr>
              <a:t>До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Calibri"/>
              </a:rPr>
              <a:t> SWAP  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Calibri"/>
              </a:rPr>
              <a:t>функция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Calibri"/>
              </a:rPr>
              <a:t>  k1 , k2   %d  %d \n"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,k1 , k2);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 SWAP(&amp;k1 , &amp;k2);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4191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После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 SWAP  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функция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  k1 , k2   %d  %d \n"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Times New Roman"/>
              </a:rPr>
              <a:t>,k1 , k2);</a:t>
            </a:r>
            <a:endParaRPr lang="ru-RU" sz="1600" i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50800" algn="l">
              <a:lnSpc>
                <a:spcPct val="125000"/>
              </a:lnSpc>
              <a:spcBef>
                <a:spcPts val="0"/>
              </a:spcBef>
            </a:pPr>
            <a:r>
              <a:rPr lang="ru-RU" sz="2000" b="1" u="sng" dirty="0">
                <a:solidFill>
                  <a:schemeClr val="tx1"/>
                </a:solidFill>
              </a:rPr>
              <a:t>Результат работы фрагмента </a:t>
            </a:r>
            <a:r>
              <a:rPr lang="ru-RU" sz="2000" b="1" u="sng" dirty="0" smtClean="0">
                <a:solidFill>
                  <a:schemeClr val="tx1"/>
                </a:solidFill>
              </a:rPr>
              <a:t>программы:</a:t>
            </a:r>
          </a:p>
          <a:p>
            <a:pPr marL="50800" algn="l">
              <a:spcBef>
                <a:spcPts val="0"/>
              </a:spcBef>
            </a:pP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До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SWAP  функция  k1 , k2   1  </a:t>
            </a: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2</a:t>
            </a:r>
            <a:endParaRPr lang="ru-RU" sz="2800" dirty="0" smtClean="0">
              <a:highlight>
                <a:srgbClr val="FFFFFF"/>
              </a:highlight>
              <a:latin typeface="Times New Roman"/>
              <a:ea typeface="Calibri"/>
            </a:endParaRPr>
          </a:p>
          <a:p>
            <a:pPr marL="50800" algn="l">
              <a:spcBef>
                <a:spcPts val="0"/>
              </a:spcBef>
            </a:pP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После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SWAP  функция  k1 , k2   2  1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0"/>
            <a:ext cx="6768752" cy="548680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Данные в функциях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929116" cy="54013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Данные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, которые можно использовать в функциях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следующие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Формальные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параметры, переданные в функцию.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>
                <a:solidFill>
                  <a:schemeClr val="tx1"/>
                </a:solidFill>
              </a:rPr>
              <a:t>Локальные</a:t>
            </a:r>
            <a:r>
              <a:rPr lang="ru-RU" altLang="ru-RU" sz="2000" b="1" dirty="0">
                <a:solidFill>
                  <a:schemeClr val="tx1"/>
                </a:solidFill>
              </a:rPr>
              <a:t> переменные, описанные в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данной функции</a:t>
            </a:r>
            <a:r>
              <a:rPr lang="ru-RU" altLang="ru-RU" sz="2000" b="1" dirty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Константы допустимых типов.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Глобальные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параметры модулей проекта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>
                <a:solidFill>
                  <a:srgbClr val="FF0000"/>
                </a:solidFill>
              </a:rPr>
              <a:t>Областью </a:t>
            </a:r>
            <a:r>
              <a:rPr lang="ru-RU" altLang="ru-RU" sz="2000" b="1" u="sng" dirty="0" smtClean="0">
                <a:solidFill>
                  <a:srgbClr val="FF0000"/>
                </a:solidFill>
              </a:rPr>
              <a:t>видимости(ОВ)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называется та </a:t>
            </a:r>
            <a:r>
              <a:rPr lang="ru-RU" altLang="ru-RU" sz="2000" b="1" dirty="0">
                <a:solidFill>
                  <a:schemeClr val="tx1"/>
                </a:solidFill>
              </a:rPr>
              <a:t>часть программы, где переменные использовать можно.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При вызове функции с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фактическими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параметрами они подставляются на место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формальных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параметров и могут использоваться в теле функции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ОВ – тело функции.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Локальные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параметры описываются непосредственно в функции и используются для реализации алгоритма, они доступны только в данной функции. ОВ от места их описания до конца блока, в котором они описаны.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Глобальные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параметры, описываются в начале модуля (файла) или в заголовочном файле и доступны во всем модуле (заметьте: </a:t>
            </a:r>
            <a:r>
              <a:rPr lang="en-US" altLang="ru-RU" sz="2000" b="1" dirty="0" smtClean="0">
                <a:solidFill>
                  <a:srgbClr val="0000FF"/>
                </a:solidFill>
              </a:rPr>
              <a:t>extern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5120"/>
            <a:ext cx="7074023" cy="56556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Размещение функций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-36512" y="548680"/>
            <a:ext cx="9180512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 smtClean="0">
                <a:solidFill>
                  <a:schemeClr val="tx1"/>
                </a:solidFill>
              </a:rPr>
              <a:t>Описания Функций в проекте могут быть </a:t>
            </a:r>
            <a:r>
              <a:rPr lang="ru-RU" altLang="ru-RU" sz="2400" b="1" u="sng" dirty="0" smtClean="0">
                <a:solidFill>
                  <a:schemeClr val="tx1"/>
                </a:solidFill>
              </a:rPr>
              <a:t>размещены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:</a:t>
            </a: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этом же программном модуле </a:t>
            </a:r>
            <a:r>
              <a:rPr lang="ru-RU" sz="2400" u="sng" dirty="0">
                <a:solidFill>
                  <a:schemeClr val="tx1"/>
                </a:solidFill>
              </a:rPr>
              <a:t>в его начале </a:t>
            </a:r>
            <a:r>
              <a:rPr lang="ru-RU" sz="2400" dirty="0">
                <a:solidFill>
                  <a:schemeClr val="tx1"/>
                </a:solidFill>
              </a:rPr>
              <a:t>(до </a:t>
            </a:r>
            <a:r>
              <a:rPr lang="en-US" sz="2400" b="1" dirty="0">
                <a:solidFill>
                  <a:schemeClr val="tx1"/>
                </a:solidFill>
              </a:rPr>
              <a:t>main</a:t>
            </a:r>
            <a:r>
              <a:rPr lang="ru-RU" sz="2400" dirty="0">
                <a:solidFill>
                  <a:schemeClr val="tx1"/>
                </a:solidFill>
              </a:rPr>
              <a:t>), в этом случае прототипа функции задавать </a:t>
            </a:r>
            <a:r>
              <a:rPr lang="ru-RU" sz="2400" u="sng" dirty="0">
                <a:solidFill>
                  <a:schemeClr val="tx1"/>
                </a:solidFill>
              </a:rPr>
              <a:t>не надо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  <a:endParaRPr lang="ru-RU" sz="2400" i="1" dirty="0">
              <a:solidFill>
                <a:schemeClr val="tx1"/>
              </a:solidFill>
            </a:endParaRP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этом же программном модуле </a:t>
            </a:r>
            <a:r>
              <a:rPr lang="ru-RU" sz="2400" u="sng" dirty="0">
                <a:solidFill>
                  <a:schemeClr val="tx1"/>
                </a:solidFill>
              </a:rPr>
              <a:t>в его конце </a:t>
            </a:r>
            <a:r>
              <a:rPr lang="ru-RU" sz="2400" dirty="0">
                <a:solidFill>
                  <a:schemeClr val="tx1"/>
                </a:solidFill>
              </a:rPr>
              <a:t>(после </a:t>
            </a:r>
            <a:r>
              <a:rPr lang="en-US" sz="2400" b="1" dirty="0">
                <a:solidFill>
                  <a:schemeClr val="tx1"/>
                </a:solidFill>
              </a:rPr>
              <a:t>main</a:t>
            </a:r>
            <a:r>
              <a:rPr lang="ru-RU" sz="2400" dirty="0">
                <a:solidFill>
                  <a:schemeClr val="tx1"/>
                </a:solidFill>
              </a:rPr>
              <a:t>), в этом случае </a:t>
            </a:r>
            <a:r>
              <a:rPr lang="ru-RU" sz="2400" u="sng" dirty="0">
                <a:solidFill>
                  <a:schemeClr val="tx1"/>
                </a:solidFill>
              </a:rPr>
              <a:t>прототип</a:t>
            </a:r>
            <a:r>
              <a:rPr lang="ru-RU" sz="2400" dirty="0">
                <a:solidFill>
                  <a:schemeClr val="tx1"/>
                </a:solidFill>
              </a:rPr>
              <a:t> функции </a:t>
            </a:r>
            <a:r>
              <a:rPr lang="ru-RU" sz="2400" dirty="0" smtClean="0">
                <a:solidFill>
                  <a:schemeClr val="tx1"/>
                </a:solidFill>
              </a:rPr>
              <a:t>в начале модуля задавать </a:t>
            </a:r>
            <a:r>
              <a:rPr lang="ru-RU" sz="2400" dirty="0">
                <a:solidFill>
                  <a:schemeClr val="tx1"/>
                </a:solidFill>
              </a:rPr>
              <a:t>обязательно.</a:t>
            </a:r>
            <a:endParaRPr lang="ru-RU" sz="2400" i="1" dirty="0">
              <a:solidFill>
                <a:schemeClr val="tx1"/>
              </a:solidFill>
            </a:endParaRP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</a:t>
            </a:r>
            <a:r>
              <a:rPr lang="ru-RU" sz="2400" u="sng" dirty="0">
                <a:solidFill>
                  <a:schemeClr val="tx1"/>
                </a:solidFill>
              </a:rPr>
              <a:t>другом исходном </a:t>
            </a:r>
            <a:r>
              <a:rPr lang="ru-RU" sz="2400" u="sng" dirty="0" smtClean="0">
                <a:solidFill>
                  <a:schemeClr val="tx1"/>
                </a:solidFill>
              </a:rPr>
              <a:t>модуле проекта</a:t>
            </a:r>
            <a:r>
              <a:rPr lang="ru-RU" sz="2400" dirty="0" smtClean="0">
                <a:solidFill>
                  <a:schemeClr val="tx1"/>
                </a:solidFill>
              </a:rPr>
              <a:t>, </a:t>
            </a:r>
            <a:r>
              <a:rPr lang="ru-RU" sz="2400" u="sng" dirty="0">
                <a:solidFill>
                  <a:schemeClr val="tx1"/>
                </a:solidFill>
              </a:rPr>
              <a:t>прототип</a:t>
            </a:r>
            <a:r>
              <a:rPr lang="ru-RU" sz="2400" dirty="0">
                <a:solidFill>
                  <a:schemeClr val="tx1"/>
                </a:solidFill>
              </a:rPr>
              <a:t> должен быть задан обязательно в либо </a:t>
            </a:r>
            <a:r>
              <a:rPr lang="ru-RU" sz="2400" u="sng" dirty="0">
                <a:solidFill>
                  <a:schemeClr val="tx1"/>
                </a:solidFill>
              </a:rPr>
              <a:t>начале</a:t>
            </a:r>
            <a:r>
              <a:rPr lang="ru-RU" sz="2400" dirty="0">
                <a:solidFill>
                  <a:schemeClr val="tx1"/>
                </a:solidFill>
              </a:rPr>
              <a:t> главного модуля или либо в подключаемом к нему заголовочном файле.</a:t>
            </a:r>
            <a:endParaRPr lang="ru-RU" sz="2400" i="1" dirty="0">
              <a:solidFill>
                <a:schemeClr val="tx1"/>
              </a:solidFill>
            </a:endParaRP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</a:t>
            </a:r>
            <a:r>
              <a:rPr lang="ru-RU" sz="2400" dirty="0" smtClean="0">
                <a:solidFill>
                  <a:schemeClr val="tx1"/>
                </a:solidFill>
              </a:rPr>
              <a:t>подключаемом в этот модуль </a:t>
            </a:r>
            <a:r>
              <a:rPr lang="ru-RU" sz="2400" u="sng" dirty="0">
                <a:solidFill>
                  <a:schemeClr val="tx1"/>
                </a:solidFill>
              </a:rPr>
              <a:t>заголовочном</a:t>
            </a:r>
            <a:r>
              <a:rPr lang="ru-RU" sz="2400" dirty="0">
                <a:solidFill>
                  <a:schemeClr val="tx1"/>
                </a:solidFill>
              </a:rPr>
              <a:t> файле, прототипа в этом случае задавать не нужно.</a:t>
            </a:r>
            <a:endParaRPr lang="ru-RU" sz="2400" i="1" dirty="0">
              <a:solidFill>
                <a:schemeClr val="tx1"/>
              </a:solidFill>
            </a:endParaRP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специально </a:t>
            </a:r>
            <a:r>
              <a:rPr lang="ru-RU" sz="2400" dirty="0" smtClean="0">
                <a:solidFill>
                  <a:schemeClr val="tx1"/>
                </a:solidFill>
              </a:rPr>
              <a:t>созданных пользовательских и стандартных библиотеках СИ: </a:t>
            </a:r>
            <a:r>
              <a:rPr lang="ru-RU" sz="2400" dirty="0">
                <a:solidFill>
                  <a:schemeClr val="tx1"/>
                </a:solidFill>
              </a:rPr>
              <a:t>*.</a:t>
            </a:r>
            <a:r>
              <a:rPr lang="en-US" sz="2400" dirty="0">
                <a:solidFill>
                  <a:schemeClr val="tx1"/>
                </a:solidFill>
              </a:rPr>
              <a:t>LIB  </a:t>
            </a:r>
            <a:r>
              <a:rPr lang="ru-RU" sz="2400" dirty="0">
                <a:solidFill>
                  <a:schemeClr val="tx1"/>
                </a:solidFill>
              </a:rPr>
              <a:t>или *.</a:t>
            </a:r>
            <a:r>
              <a:rPr lang="en-US" sz="2400" dirty="0">
                <a:solidFill>
                  <a:schemeClr val="tx1"/>
                </a:solidFill>
              </a:rPr>
              <a:t>DLL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Если описание или прототип функции не </a:t>
            </a:r>
            <a:r>
              <a:rPr lang="ru-RU" sz="2400" u="sng" dirty="0" smtClean="0">
                <a:solidFill>
                  <a:schemeClr val="tx1"/>
                </a:solidFill>
              </a:rPr>
              <a:t>обнаружены</a:t>
            </a:r>
            <a:r>
              <a:rPr lang="ru-RU" sz="2400" dirty="0" smtClean="0">
                <a:solidFill>
                  <a:schemeClr val="tx1"/>
                </a:solidFill>
              </a:rPr>
              <a:t> компилятором и компоновщиком или она переопределена </a:t>
            </a:r>
            <a:r>
              <a:rPr lang="ru-RU" sz="2400" b="1" dirty="0" smtClean="0">
                <a:solidFill>
                  <a:srgbClr val="FF0000"/>
                </a:solidFill>
              </a:rPr>
              <a:t>выдается ошибка</a:t>
            </a:r>
            <a:r>
              <a:rPr lang="ru-RU" sz="2400" dirty="0" smtClean="0">
                <a:solidFill>
                  <a:schemeClr val="tx1"/>
                </a:solidFill>
              </a:rPr>
              <a:t>!!, 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400" b="1" dirty="0" smtClean="0">
              <a:solidFill>
                <a:schemeClr val="tx1"/>
              </a:solidFill>
            </a:endParaRPr>
          </a:p>
          <a:p>
            <a:endParaRPr lang="ru-RU" altLang="ru-RU" sz="24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0"/>
            <a:ext cx="590465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Рекурсивные функции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9074" y="548680"/>
            <a:ext cx="9134926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rgbClr val="FF0000"/>
                </a:solidFill>
              </a:rPr>
              <a:t>Рекурсивной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называется такая функция, которая может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вызывать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саму себя (при этом ошибки не возникает). В рекурсивной функции должно быть предусмотрено завершение (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return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), то есть должна существовать такая ветка в алгоритме, которая не содержит рекурсивного вызова себя. </a:t>
            </a: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Наиболее показательной </a:t>
            </a:r>
            <a:r>
              <a:rPr lang="ru-RU" altLang="ru-RU" sz="2000" b="1" dirty="0">
                <a:solidFill>
                  <a:schemeClr val="tx1"/>
                </a:solidFill>
              </a:rPr>
              <a:t>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вляется </a:t>
            </a:r>
            <a:r>
              <a:rPr lang="ru-RU" altLang="ru-RU" sz="2000" b="1" dirty="0">
                <a:solidFill>
                  <a:schemeClr val="tx1"/>
                </a:solidFill>
              </a:rPr>
              <a:t>ф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ункция вычисления факториала:</a:t>
            </a:r>
          </a:p>
          <a:p>
            <a:pPr algn="l">
              <a:spcBef>
                <a:spcPts val="0"/>
              </a:spcBef>
            </a:pPr>
            <a:r>
              <a:rPr lang="ru-RU" altLang="ru-RU" sz="2800" b="1" dirty="0">
                <a:solidFill>
                  <a:schemeClr val="tx1"/>
                </a:solidFill>
              </a:rPr>
              <a:t>0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! =1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;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  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n! = 1*2*3*4*(n-1)*n;</a:t>
            </a:r>
          </a:p>
          <a:p>
            <a:pPr algn="l">
              <a:spcBef>
                <a:spcPts val="0"/>
              </a:spcBef>
            </a:pPr>
            <a:r>
              <a:rPr lang="ru-RU" altLang="ru-RU" sz="2800" b="1" dirty="0" smtClean="0">
                <a:solidFill>
                  <a:schemeClr val="tx1"/>
                </a:solidFill>
              </a:rPr>
              <a:t>Можно и так: </a:t>
            </a:r>
            <a:r>
              <a:rPr lang="en-US" altLang="ru-RU" sz="2800" b="1" dirty="0">
                <a:solidFill>
                  <a:schemeClr val="tx1"/>
                </a:solidFill>
              </a:rPr>
              <a:t>n! = </a:t>
            </a:r>
            <a:r>
              <a:rPr lang="en-US" altLang="ru-RU" sz="2800" b="1" dirty="0" smtClean="0">
                <a:solidFill>
                  <a:srgbClr val="FF0000"/>
                </a:solidFill>
              </a:rPr>
              <a:t>(n-1)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!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*n 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, </a:t>
            </a: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причем красным помечена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рекурсия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!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endParaRPr lang="ru-RU" altLang="ru-RU" sz="2000" b="1" dirty="0" smtClean="0">
              <a:solidFill>
                <a:srgbClr val="FF0000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Функцию вычисления факториала можно написать так:</a:t>
            </a:r>
          </a:p>
          <a:p>
            <a:pPr algn="l">
              <a:spcBef>
                <a:spcPts val="0"/>
              </a:spcBef>
            </a:pPr>
            <a:r>
              <a:rPr lang="en-US" sz="2000" dirty="0" err="1" smtClean="0">
                <a:solidFill>
                  <a:schemeClr val="tx1"/>
                </a:solidFill>
                <a:latin typeface="Tahoma"/>
                <a:ea typeface="Times New Roman"/>
              </a:rPr>
              <a:t>i</a:t>
            </a:r>
            <a:r>
              <a:rPr lang="ru-RU" sz="2000" dirty="0" err="1">
                <a:solidFill>
                  <a:srgbClr val="0000FF"/>
                </a:solidFill>
                <a:latin typeface="Tahoma"/>
                <a:ea typeface="Times New Roman"/>
              </a:rPr>
              <a:t>nt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ahoma"/>
                <a:ea typeface="Times New Roman"/>
              </a:rPr>
              <a:t>fact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Times New Roman"/>
              </a:rPr>
              <a:t>( </a:t>
            </a:r>
            <a:r>
              <a:rPr lang="ru-RU" sz="2000" dirty="0" err="1">
                <a:solidFill>
                  <a:schemeClr val="tx1"/>
                </a:solidFill>
                <a:latin typeface="Tahoma"/>
                <a:ea typeface="Times New Roman"/>
              </a:rPr>
              <a:t>int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Times New Roman"/>
              </a:rPr>
              <a:t> n</a:t>
            </a:r>
            <a:r>
              <a:rPr lang="ru-RU" sz="2000" dirty="0" smtClean="0">
                <a:solidFill>
                  <a:schemeClr val="tx1"/>
                </a:solidFill>
                <a:latin typeface="Tahoma"/>
                <a:ea typeface="Times New Roman"/>
              </a:rPr>
              <a:t>)</a:t>
            </a:r>
          </a:p>
          <a:p>
            <a:pPr algn="l"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  <a:latin typeface="Tahoma"/>
                <a:ea typeface="Times New Roman"/>
              </a:rPr>
              <a:t>{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	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ahoma"/>
                <a:ea typeface="Times New Roman"/>
              </a:rPr>
              <a:t>rez;</a:t>
            </a:r>
            <a:r>
              <a:rPr lang="en-US" sz="2000" dirty="0" err="1" smtClean="0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en-US" sz="2000" dirty="0" smtClean="0">
                <a:solidFill>
                  <a:srgbClr val="0000FF"/>
                </a:solidFill>
                <a:latin typeface="Tahoma"/>
                <a:ea typeface="Times New Roman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( n == 0 ) </a:t>
            </a:r>
            <a:r>
              <a:rPr lang="ru-RU" sz="2000" dirty="0" smtClean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ahoma"/>
                <a:ea typeface="Times New Roman"/>
              </a:rPr>
              <a:t>    </a:t>
            </a:r>
            <a:endParaRPr lang="ru-RU" sz="2000" dirty="0" smtClean="0">
              <a:solidFill>
                <a:schemeClr val="tx1"/>
              </a:solidFill>
              <a:latin typeface="Tahoma"/>
              <a:ea typeface="Times New Roman"/>
            </a:endParaRPr>
          </a:p>
          <a:p>
            <a:pPr algn="l">
              <a:spcBef>
                <a:spcPts val="0"/>
              </a:spcBef>
            </a:pPr>
            <a:r>
              <a:rPr lang="en-US" sz="2000" dirty="0" smtClean="0">
                <a:solidFill>
                  <a:srgbClr val="0000FF"/>
                </a:solidFill>
                <a:latin typeface="Tahoma"/>
                <a:ea typeface="Times New Roman"/>
              </a:rPr>
              <a:t>return</a:t>
            </a:r>
            <a:r>
              <a:rPr lang="en-US" sz="2000" dirty="0" smtClean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Times New Roman"/>
              </a:rPr>
              <a:t>rez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 = </a:t>
            </a:r>
            <a:r>
              <a:rPr lang="en-US" sz="2000" dirty="0" smtClean="0">
                <a:solidFill>
                  <a:schemeClr val="tx1"/>
                </a:solidFill>
                <a:latin typeface="Tahoma"/>
                <a:ea typeface="Times New Roman"/>
              </a:rPr>
              <a:t>1;</a:t>
            </a:r>
            <a:r>
              <a:rPr lang="en-US" sz="2000" dirty="0" smtClean="0">
                <a:solidFill>
                  <a:srgbClr val="0000FF"/>
                </a:solidFill>
                <a:latin typeface="Tahoma"/>
                <a:ea typeface="Times New Roman"/>
              </a:rPr>
              <a:t>else </a:t>
            </a:r>
            <a:r>
              <a:rPr lang="ru-RU" sz="2000" dirty="0" smtClean="0">
                <a:solidFill>
                  <a:srgbClr val="0000FF"/>
                </a:solidFill>
                <a:latin typeface="Tahoma"/>
                <a:ea typeface="Times New Roman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Tahoma"/>
                <a:ea typeface="Times New Roman"/>
              </a:rPr>
              <a:t>  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return 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Times New Roman"/>
              </a:rPr>
              <a:t>rez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 = n * fact (  n - 1 ) ;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ahoma"/>
                <a:ea typeface="Calibri"/>
              </a:rPr>
              <a:t>};</a:t>
            </a:r>
            <a:endParaRPr lang="ru-RU" sz="2000" dirty="0" smtClean="0">
              <a:solidFill>
                <a:schemeClr val="tx1"/>
              </a:solidFill>
              <a:latin typeface="Tahoma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sz="2000" dirty="0" smtClean="0">
              <a:solidFill>
                <a:schemeClr val="tx1"/>
              </a:solidFill>
              <a:latin typeface="Tahoma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2000" b="1" u="sng" dirty="0" smtClean="0">
                <a:solidFill>
                  <a:schemeClr val="tx1"/>
                </a:solidFill>
              </a:rPr>
              <a:t>Вызов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функции вычисления факториала (</a:t>
            </a:r>
            <a:r>
              <a:rPr lang="en-US" sz="2000" b="1" dirty="0">
                <a:solidFill>
                  <a:srgbClr val="FF0000"/>
                </a:solidFill>
              </a:rPr>
              <a:t>fact</a:t>
            </a:r>
            <a:r>
              <a:rPr lang="ru-RU" sz="2000" b="1" dirty="0">
                <a:solidFill>
                  <a:schemeClr val="tx1"/>
                </a:solidFill>
              </a:rPr>
              <a:t>) из основной </a:t>
            </a:r>
            <a:r>
              <a:rPr lang="ru-RU" sz="2000" b="1" dirty="0" smtClean="0">
                <a:solidFill>
                  <a:schemeClr val="tx1"/>
                </a:solidFill>
              </a:rPr>
              <a:t>программы:</a:t>
            </a:r>
          </a:p>
          <a:p>
            <a:pPr algn="l">
              <a:spcBef>
                <a:spcPts val="0"/>
              </a:spcBef>
            </a:pPr>
            <a:r>
              <a:rPr lang="en-US" sz="2000" dirty="0" err="1" smtClean="0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2000" dirty="0" smtClean="0">
                <a:latin typeface="Tahoma"/>
                <a:ea typeface="Times New Roman"/>
              </a:rPr>
              <a:t> </a:t>
            </a:r>
            <a:r>
              <a:rPr lang="en-US" sz="2000" dirty="0">
                <a:latin typeface="Tahoma"/>
                <a:ea typeface="Times New Roman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"fact 5 =  %d\n"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, fact(5) );</a:t>
            </a:r>
            <a:endParaRPr lang="ru-RU" sz="2000" i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Результат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вызова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рекурсивной функции см. в отладчике(5! =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120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endParaRPr lang="ru-RU" altLang="ru-RU" sz="1000" b="1" dirty="0">
              <a:solidFill>
                <a:schemeClr val="tx1"/>
              </a:solidFill>
            </a:endParaRPr>
          </a:p>
          <a:p>
            <a:pPr algn="l"/>
            <a:r>
              <a:rPr lang="ru-RU" sz="20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fact</a:t>
            </a:r>
            <a:r>
              <a:rPr lang="ru-RU" sz="20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5 = 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120</a:t>
            </a:r>
            <a:endParaRPr lang="ru-RU" altLang="ru-RU" sz="2000" b="1" dirty="0" smtClean="0">
              <a:solidFill>
                <a:srgbClr val="FF0000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0"/>
            <a:ext cx="6768752" cy="637576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Массивы в функциях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4013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Для передачи массива в функцию может быть выбран один из вариантов </a:t>
            </a:r>
            <a:r>
              <a:rPr 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en-US" sz="20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866140" algn="l"/>
              </a:tabLst>
            </a:pPr>
            <a:r>
              <a:rPr lang="ru-RU" sz="2000" b="1" u="sng" dirty="0">
                <a:solidFill>
                  <a:schemeClr val="tx1"/>
                </a:solidFill>
              </a:rPr>
              <a:t>Фиксированное</a:t>
            </a:r>
            <a:r>
              <a:rPr lang="ru-RU" sz="2000" b="1" dirty="0">
                <a:solidFill>
                  <a:schemeClr val="tx1"/>
                </a:solidFill>
              </a:rPr>
              <a:t> число элементов в массиве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(размер массива фиксирован в программе или задан глобальной переменной)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866140" algn="l"/>
              </a:tabLst>
            </a:pPr>
            <a:r>
              <a:rPr lang="ru-RU" sz="2000" b="1" dirty="0">
                <a:solidFill>
                  <a:schemeClr val="tx1"/>
                </a:solidFill>
              </a:rPr>
              <a:t>Через </a:t>
            </a:r>
            <a:r>
              <a:rPr lang="ru-RU" sz="2000" b="1" u="sng" dirty="0">
                <a:solidFill>
                  <a:schemeClr val="tx1"/>
                </a:solidFill>
              </a:rPr>
              <a:t>указатель</a:t>
            </a:r>
            <a:r>
              <a:rPr lang="ru-RU" sz="2000" b="1" dirty="0">
                <a:solidFill>
                  <a:schemeClr val="tx1"/>
                </a:solidFill>
              </a:rPr>
              <a:t> на массив и его </a:t>
            </a:r>
            <a:r>
              <a:rPr lang="ru-RU" sz="2000" b="1" u="sng" dirty="0">
                <a:solidFill>
                  <a:schemeClr val="tx1"/>
                </a:solidFill>
              </a:rPr>
              <a:t>размер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(размер указан отдельным числовым параметром, наиболее </a:t>
            </a:r>
            <a:r>
              <a:rPr lang="ru-RU" sz="2000" b="1" dirty="0" smtClean="0">
                <a:solidFill>
                  <a:schemeClr val="tx1"/>
                </a:solidFill>
              </a:rPr>
              <a:t>приемлемый вариант)</a:t>
            </a:r>
            <a:endParaRPr lang="ru-RU" sz="2000" b="1" dirty="0">
              <a:solidFill>
                <a:schemeClr val="tx1"/>
              </a:solidFill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866140" algn="l"/>
              </a:tabLst>
            </a:pPr>
            <a:r>
              <a:rPr lang="ru-RU" sz="2000" b="1" dirty="0" smtClean="0">
                <a:solidFill>
                  <a:schemeClr val="tx1"/>
                </a:solidFill>
              </a:rPr>
              <a:t>Задание </a:t>
            </a:r>
            <a:r>
              <a:rPr lang="ru-RU" sz="2000" b="1" u="sng" dirty="0">
                <a:solidFill>
                  <a:schemeClr val="tx1"/>
                </a:solidFill>
              </a:rPr>
              <a:t>нулевого</a:t>
            </a:r>
            <a:r>
              <a:rPr lang="ru-RU" sz="2000" b="1" dirty="0">
                <a:solidFill>
                  <a:schemeClr val="tx1"/>
                </a:solidFill>
              </a:rPr>
              <a:t> элемента в конце массива </a:t>
            </a:r>
            <a:r>
              <a:rPr lang="ru-RU" sz="2000" b="1" dirty="0" smtClean="0">
                <a:solidFill>
                  <a:schemeClr val="tx1"/>
                </a:solidFill>
              </a:rPr>
              <a:t>(имеет ограниченное </a:t>
            </a:r>
            <a:r>
              <a:rPr lang="ru-RU" sz="2000" b="1" dirty="0">
                <a:solidFill>
                  <a:schemeClr val="tx1"/>
                </a:solidFill>
              </a:rPr>
              <a:t>применение, из-за возможности нулей в массиве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866140" algn="l"/>
              </a:tabLst>
            </a:pPr>
            <a:r>
              <a:rPr lang="ru-RU" sz="2000" b="1" dirty="0" smtClean="0">
                <a:solidFill>
                  <a:schemeClr val="tx1"/>
                </a:solidFill>
              </a:rPr>
              <a:t>Передача структуры параметров (указатель и  массив в структуре)</a:t>
            </a:r>
            <a:endParaRPr 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Основная проблема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с массивом параметром – Это передача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размера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массива (фиксированное, глобальное, параметр, вычисляемое).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При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формировании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массивов в функциях целесообразно использовать динамическую память, в этом размер может вычисляться в самой функции и проблема его передачи отсутствует.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9601" y="0"/>
            <a:ext cx="5976664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Указатели  и функции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44000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Фактические параметры передаются в функции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по значению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. Поэтому изменить значение переменных внутри функции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невозможно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!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 связи с этим, только при передаче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указателя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на переменную возможно их изменение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Для передачи указателя нужно: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 описании функции для параметра задать тип указателя (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*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 -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задан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формальный </a:t>
            </a:r>
            <a:r>
              <a:rPr lang="ru-RU" altLang="ru-RU" sz="2000" b="1" dirty="0">
                <a:solidFill>
                  <a:schemeClr val="tx1"/>
                </a:solidFill>
              </a:rPr>
              <a:t>параметр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psum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):</a:t>
            </a:r>
            <a:endParaRPr lang="en-US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</a:t>
            </a:r>
            <a:r>
              <a:rPr lang="en-US" sz="2000" dirty="0" err="1" smtClean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psum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){…};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Описание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И при вызове функции применить перед параметром операцию  адресации/именования (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&amp;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- </a:t>
            </a:r>
            <a:r>
              <a:rPr lang="en-US" altLang="ru-RU" sz="2000" b="1" dirty="0">
                <a:solidFill>
                  <a:srgbClr val="FF0000"/>
                </a:solidFill>
              </a:rPr>
              <a:t>-</a:t>
            </a:r>
            <a:r>
              <a:rPr lang="ru-RU" altLang="ru-RU" sz="2000" b="1" dirty="0">
                <a:solidFill>
                  <a:srgbClr val="FF0000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задан</a:t>
            </a:r>
            <a:r>
              <a:rPr lang="ru-RU" altLang="ru-RU" sz="2000" b="1" dirty="0">
                <a:solidFill>
                  <a:srgbClr val="FF0000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формальный параметр </a:t>
            </a:r>
            <a:r>
              <a:rPr lang="en-US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ru-RU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в виде указателя на переменную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[5] = {1,2,3,4,5};</a:t>
            </a:r>
            <a:endParaRPr lang="ru-RU" sz="20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ru-RU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0;</a:t>
            </a:r>
            <a:endParaRPr lang="en-US" alt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 =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Summa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&amp;Sum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Вызов функции</a:t>
            </a:r>
            <a:endParaRPr lang="ru-RU" altLang="ru-RU" sz="2000" dirty="0">
              <a:solidFill>
                <a:srgbClr val="0000FF"/>
              </a:solidFill>
              <a:highlight>
                <a:srgbClr val="FFFFFF"/>
              </a:highlight>
              <a:latin typeface="Consolas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 самой же функции для изменения значения переменной нужно использовать операцию </a:t>
            </a:r>
            <a:r>
              <a:rPr lang="ru-RU" altLang="ru-RU" sz="2000" b="1" dirty="0" err="1" smtClean="0">
                <a:solidFill>
                  <a:schemeClr val="tx1"/>
                </a:solidFill>
              </a:rPr>
              <a:t>разименования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/</a:t>
            </a:r>
            <a:r>
              <a:rPr lang="ru-RU" altLang="ru-RU" sz="2000" b="1" dirty="0" err="1" smtClean="0">
                <a:solidFill>
                  <a:schemeClr val="tx1"/>
                </a:solidFill>
              </a:rPr>
              <a:t>разадресации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*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altLang="ru-RU" sz="2000" b="1" dirty="0" smtClean="0">
                <a:solidFill>
                  <a:srgbClr val="FF0000"/>
                </a:solidFill>
              </a:rPr>
              <a:t>*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psum</a:t>
            </a:r>
            <a:r>
              <a:rPr lang="ru-RU" alt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…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Изменение переменной по указателю в теле функции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5120"/>
            <a:ext cx="7200799" cy="565568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№5 Передача параметров в функции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3293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Важное ПРАВИЛО СИ: ПАРАМЕТРЫ В ФУНЦИИ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ПЕРЕДАЮТСЯ ПО </a:t>
            </a:r>
            <a:r>
              <a:rPr lang="ru-RU" altLang="ru-RU" sz="2000" b="1" u="sng" dirty="0" smtClean="0">
                <a:solidFill>
                  <a:srgbClr val="FF0000"/>
                </a:solidFill>
              </a:rPr>
              <a:t>ЗНАЧЕНИЮ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!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Это означает, что изменить фактический параметр в функции нельзя!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Пример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функции (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- параметр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Попытка изменить параметр ы функции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Summ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а (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ru-RU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(a + b);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попытка изменения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(a + b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};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Проверка изменения :</a:t>
            </a: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s1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0, s2;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s2 =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Summ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а(2,2,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s1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s1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0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s2 = 4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Значение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s2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в операторе присваивания изменилось (4), а значение параметра </a:t>
            </a:r>
            <a:r>
              <a:rPr lang="en-US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s1</a:t>
            </a:r>
            <a:r>
              <a:rPr lang="ru-RU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не изменилось (было 0).</a:t>
            </a:r>
            <a:r>
              <a:rPr lang="ru-RU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Просмотр проводиться в отладчике</a:t>
            </a:r>
            <a:r>
              <a:rPr lang="ru-RU" sz="2000" b="1" dirty="0" smtClean="0">
                <a:solidFill>
                  <a:schemeClr val="tx1"/>
                </a:solidFill>
              </a:rPr>
              <a:t>!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Для изменения параметра в функции нужно передать в функцию его адрес (</a:t>
            </a:r>
            <a:r>
              <a:rPr lang="ru-RU" altLang="ru-RU" sz="2000" b="1" u="sng" dirty="0" smtClean="0">
                <a:solidFill>
                  <a:srgbClr val="FF0000"/>
                </a:solidFill>
              </a:rPr>
              <a:t>указатель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или ссылку на переменную!)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Введение в программирование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156" y="692696"/>
            <a:ext cx="8675687" cy="4680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Задачи дисциплины (</a:t>
            </a:r>
            <a:r>
              <a:rPr lang="ru-RU" altLang="ru-RU" sz="19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Состав дисциплины (</a:t>
            </a:r>
            <a:r>
              <a:rPr lang="ru-RU" altLang="ru-RU" sz="19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Основные понятия (</a:t>
            </a:r>
            <a:r>
              <a:rPr lang="ru-RU" altLang="ru-RU" sz="1900" b="1" dirty="0" smtClean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Модели для программиста (</a:t>
            </a:r>
            <a:r>
              <a:rPr lang="ru-RU" altLang="ru-RU" sz="19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Программа основное (</a:t>
            </a:r>
            <a:r>
              <a:rPr lang="ru-RU" altLang="ru-RU" sz="1900" b="1" dirty="0" smtClean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Пример простой программы на СИ/СИ++ (</a:t>
            </a:r>
            <a:r>
              <a:rPr lang="ru-RU" altLang="ru-RU" sz="1900" b="1" dirty="0" smtClean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Почему С/С++ (</a:t>
            </a:r>
            <a:r>
              <a:rPr lang="ru-RU" altLang="ru-RU" sz="1900" b="1" dirty="0" smtClean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)</a:t>
            </a:r>
            <a:endParaRPr lang="en-US" altLang="ru-RU" sz="19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Языки программирования (</a:t>
            </a:r>
            <a:r>
              <a:rPr lang="ru-RU" altLang="ru-RU" sz="1900" b="1" dirty="0" smtClean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) и системы программирования (</a:t>
            </a:r>
            <a:r>
              <a:rPr lang="ru-RU" altLang="ru-RU" sz="1900" b="1" dirty="0" smtClean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Программы нужны для преобразования информации в самом общем виде (текст, графика, звук, изображение и др.).</a:t>
            </a: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Программы создаются специалистами на основе заданий (ТЗ) и требуют тщательного проектирования,  разработки  и проверки (отладки).</a:t>
            </a: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Значение программ в современном мире трудно переоценить. Они везде используются. Самый общий взгляд на работу программы:</a:t>
            </a:r>
          </a:p>
          <a:p>
            <a:pPr algn="l"/>
            <a:endParaRPr lang="ru-RU" altLang="ru-RU" sz="1900" b="1" dirty="0" smtClean="0"/>
          </a:p>
          <a:p>
            <a:pPr algn="l"/>
            <a:endParaRPr lang="ru-RU" altLang="ru-RU" sz="1900" b="1" dirty="0" smtClean="0"/>
          </a:p>
          <a:p>
            <a:pPr algn="l"/>
            <a:endParaRPr lang="ru-RU" altLang="ru-RU" sz="1900" b="1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altLang="ru-RU" sz="1900" b="1" dirty="0" smtClean="0"/>
          </a:p>
          <a:p>
            <a:pPr algn="l"/>
            <a:endParaRPr lang="ru-RU" altLang="ru-RU" sz="1900" b="1" dirty="0"/>
          </a:p>
          <a:p>
            <a:pPr algn="l"/>
            <a:endParaRPr lang="ru-RU" altLang="ru-RU" sz="1900" b="1" dirty="0" smtClean="0"/>
          </a:p>
          <a:p>
            <a:pPr algn="l"/>
            <a:endParaRPr lang="ru-RU" altLang="ru-RU" sz="1900" b="1" dirty="0" smtClean="0"/>
          </a:p>
          <a:p>
            <a:endParaRPr lang="ru-RU" altLang="ru-RU" sz="1900" b="1" dirty="0" smtClean="0"/>
          </a:p>
        </p:txBody>
      </p:sp>
      <p:grpSp>
        <p:nvGrpSpPr>
          <p:cNvPr id="17" name="Группа 16"/>
          <p:cNvGrpSpPr/>
          <p:nvPr/>
        </p:nvGrpSpPr>
        <p:grpSpPr>
          <a:xfrm>
            <a:off x="467544" y="5509923"/>
            <a:ext cx="7808357" cy="727389"/>
            <a:chOff x="580067" y="4429803"/>
            <a:chExt cx="7808357" cy="72738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580067" y="4437112"/>
              <a:ext cx="2016224" cy="72008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Входные данные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6372200" y="4437112"/>
              <a:ext cx="2016224" cy="72008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Выходные данные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509119" y="4429803"/>
              <a:ext cx="2016224" cy="72008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solidFill>
                    <a:schemeClr val="tx1"/>
                  </a:solidFill>
                </a:rPr>
                <a:t>Программа для компьютера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cxnSp>
          <p:nvCxnSpPr>
            <p:cNvPr id="8" name="Прямая со стрелкой 7"/>
            <p:cNvCxnSpPr>
              <a:stCxn id="3" idx="3"/>
              <a:endCxn id="6" idx="1"/>
            </p:cNvCxnSpPr>
            <p:nvPr/>
          </p:nvCxnSpPr>
          <p:spPr>
            <a:xfrm flipV="1">
              <a:off x="2596291" y="4789843"/>
              <a:ext cx="912828" cy="7309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>
              <a:stCxn id="6" idx="3"/>
              <a:endCxn id="5" idx="1"/>
            </p:cNvCxnSpPr>
            <p:nvPr/>
          </p:nvCxnSpPr>
          <p:spPr>
            <a:xfrm>
              <a:off x="5525343" y="4789843"/>
              <a:ext cx="846857" cy="7309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589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Действия над данными в программе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692696"/>
            <a:ext cx="8675687" cy="56065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 smtClean="0">
                <a:solidFill>
                  <a:schemeClr val="tx1"/>
                </a:solidFill>
              </a:rPr>
              <a:t>Действия над данными  могут выполняться: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u="sng" dirty="0" smtClean="0">
                <a:solidFill>
                  <a:schemeClr val="tx1"/>
                </a:solidFill>
              </a:rPr>
              <a:t>Операторами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программы, главный оператор для вычисления Оператор Присваивания (</a:t>
            </a:r>
            <a:r>
              <a:rPr lang="ru-RU" altLang="ru-RU" sz="24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u="sng" dirty="0" smtClean="0">
                <a:solidFill>
                  <a:schemeClr val="tx1"/>
                </a:solidFill>
              </a:rPr>
              <a:t>Функциями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и процедурами программы, в этом случае данные передаются в процедуру в качестве указателя (</a:t>
            </a:r>
            <a:r>
              <a:rPr lang="ru-RU" altLang="ru-RU" sz="2400" b="1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4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400" b="1" dirty="0" smtClean="0"/>
          </a:p>
          <a:p>
            <a:pPr algn="l"/>
            <a:endParaRPr lang="ru-RU" altLang="ru-RU" sz="2400" b="1" dirty="0"/>
          </a:p>
          <a:p>
            <a:pPr algn="l"/>
            <a:endParaRPr lang="ru-RU" altLang="ru-RU" sz="2400" b="1" dirty="0" smtClean="0"/>
          </a:p>
          <a:p>
            <a:pPr algn="l"/>
            <a:endParaRPr lang="ru-RU" altLang="ru-RU" sz="2400" b="1" dirty="0" smtClean="0"/>
          </a:p>
          <a:p>
            <a:endParaRPr lang="ru-RU" altLang="ru-RU" sz="24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047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7" y="55120"/>
            <a:ext cx="6408712" cy="493560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Указатели на функции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 СИ/СИ++ допускается использовать указатели на функции для обеспечения большей динамики в программе. Покажем на примере: </a:t>
            </a: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08100"/>
                </a:solidFill>
                <a:latin typeface="Tahoma"/>
                <a:ea typeface="Times New Roman"/>
              </a:rPr>
              <a:t>// </a:t>
            </a:r>
            <a:r>
              <a:rPr lang="ru-RU" sz="1600" dirty="0" smtClean="0">
                <a:solidFill>
                  <a:srgbClr val="008100"/>
                </a:solidFill>
                <a:latin typeface="Tahoma"/>
                <a:ea typeface="Times New Roman"/>
              </a:rPr>
              <a:t>Функции для демонстрации  указателя на функции</a:t>
            </a:r>
            <a:endParaRPr lang="ru-RU" sz="1600" dirty="0" smtClean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 smtClean="0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Tahoma"/>
                <a:ea typeface="Times New Roman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Tahoma"/>
                <a:ea typeface="Times New Roman"/>
              </a:rPr>
              <a:t>fun1 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Tahoma"/>
                <a:ea typeface="Times New Roman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Tahoma"/>
                <a:ea typeface="Times New Roman"/>
              </a:rPr>
              <a:t>) { 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return </a:t>
            </a:r>
            <a:r>
              <a:rPr lang="en-US" sz="1600" dirty="0" err="1">
                <a:solidFill>
                  <a:srgbClr val="000000"/>
                </a:solidFill>
                <a:latin typeface="Tahoma"/>
                <a:ea typeface="Times New Roman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Tahoma"/>
                <a:ea typeface="Times New Roman"/>
              </a:rPr>
              <a:t>=5;};</a:t>
            </a:r>
            <a:endParaRPr lang="ru-RU" sz="16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 smtClean="0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Tahoma"/>
                <a:ea typeface="Times New Roman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Tahoma"/>
                <a:ea typeface="Times New Roman"/>
              </a:rPr>
              <a:t>fun2 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Tahoma"/>
                <a:ea typeface="Times New Roman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Tahoma"/>
                <a:ea typeface="Times New Roman"/>
              </a:rPr>
              <a:t>) { 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return </a:t>
            </a:r>
            <a:r>
              <a:rPr lang="en-US" sz="1600" dirty="0" err="1">
                <a:solidFill>
                  <a:srgbClr val="000000"/>
                </a:solidFill>
                <a:latin typeface="Tahoma"/>
                <a:ea typeface="Times New Roman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Tahoma"/>
                <a:ea typeface="Times New Roman"/>
              </a:rPr>
              <a:t>=10;};</a:t>
            </a:r>
            <a:endParaRPr lang="ru-RU" sz="1600" dirty="0">
              <a:latin typeface="Times New Roman"/>
              <a:ea typeface="Calibri"/>
            </a:endParaRPr>
          </a:p>
          <a:p>
            <a:pPr marL="50800" algn="l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tx1"/>
                </a:solidFill>
              </a:rPr>
              <a:t>В </a:t>
            </a:r>
            <a:r>
              <a:rPr lang="ru-RU" sz="2000" b="1" dirty="0">
                <a:solidFill>
                  <a:schemeClr val="tx1"/>
                </a:solidFill>
              </a:rPr>
              <a:t>основной программе, указатель на функцию (</a:t>
            </a:r>
            <a:r>
              <a:rPr lang="ru-RU" sz="2000" b="1" dirty="0" err="1">
                <a:solidFill>
                  <a:srgbClr val="FF0000"/>
                </a:solidFill>
              </a:rPr>
              <a:t>pFun</a:t>
            </a:r>
            <a:r>
              <a:rPr lang="ru-RU" sz="2000" b="1" dirty="0">
                <a:solidFill>
                  <a:schemeClr val="tx1"/>
                </a:solidFill>
              </a:rPr>
              <a:t>) вычисляется динамически:</a:t>
            </a: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ru-RU" sz="17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700" dirty="0">
                <a:latin typeface="Tahoma"/>
                <a:ea typeface="Times New Roman"/>
              </a:rPr>
              <a:t>  </a:t>
            </a:r>
            <a:r>
              <a:rPr lang="ru-RU" sz="1700" dirty="0">
                <a:solidFill>
                  <a:schemeClr val="tx1"/>
                </a:solidFill>
                <a:latin typeface="Tahoma"/>
                <a:ea typeface="Times New Roman"/>
              </a:rPr>
              <a:t>i , j , k =5;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ru-RU" sz="17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700" dirty="0">
                <a:latin typeface="Tahoma"/>
                <a:ea typeface="Times New Roman"/>
              </a:rPr>
              <a:t> (* </a:t>
            </a:r>
            <a:r>
              <a:rPr lang="ru-RU" sz="1700" dirty="0" err="1">
                <a:solidFill>
                  <a:srgbClr val="FF0000"/>
                </a:solidFill>
                <a:latin typeface="Tahoma"/>
                <a:ea typeface="Times New Roman"/>
              </a:rPr>
              <a:t>pFun</a:t>
            </a:r>
            <a:r>
              <a:rPr lang="ru-RU" sz="1700" dirty="0">
                <a:latin typeface="Tahoma"/>
                <a:ea typeface="Times New Roman"/>
              </a:rPr>
              <a:t>) (</a:t>
            </a:r>
            <a:r>
              <a:rPr lang="ru-RU" sz="17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700" dirty="0">
                <a:latin typeface="Tahoma"/>
                <a:ea typeface="Times New Roman"/>
              </a:rPr>
              <a:t>); </a:t>
            </a:r>
            <a:r>
              <a:rPr lang="ru-RU" sz="1700" dirty="0">
                <a:solidFill>
                  <a:srgbClr val="008000"/>
                </a:solidFill>
                <a:latin typeface="Tahoma"/>
                <a:ea typeface="Times New Roman"/>
              </a:rPr>
              <a:t>// указатель на функцию с параметром </a:t>
            </a:r>
            <a:r>
              <a:rPr lang="ru-RU" sz="1700" dirty="0" err="1">
                <a:solidFill>
                  <a:srgbClr val="008000"/>
                </a:solidFill>
                <a:latin typeface="Tahoma"/>
                <a:ea typeface="Times New Roman"/>
              </a:rPr>
              <a:t>int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700" dirty="0" err="1">
                <a:solidFill>
                  <a:srgbClr val="FF0000"/>
                </a:solidFill>
                <a:latin typeface="Tahoma"/>
                <a:ea typeface="Times New Roman"/>
              </a:rPr>
              <a:t>pFun</a:t>
            </a:r>
            <a:r>
              <a:rPr lang="ru-RU" sz="1700" dirty="0">
                <a:latin typeface="Tahoma"/>
                <a:ea typeface="Times New Roman"/>
              </a:rPr>
              <a:t> = </a:t>
            </a:r>
            <a:r>
              <a:rPr lang="ru-RU" sz="1700" dirty="0">
                <a:solidFill>
                  <a:srgbClr val="FF0000"/>
                </a:solidFill>
                <a:latin typeface="Tahoma"/>
                <a:ea typeface="Times New Roman"/>
              </a:rPr>
              <a:t>&amp;</a:t>
            </a:r>
            <a:r>
              <a:rPr lang="en-US" sz="1700" dirty="0">
                <a:solidFill>
                  <a:srgbClr val="FF0000"/>
                </a:solidFill>
                <a:latin typeface="Tahoma"/>
                <a:ea typeface="Times New Roman"/>
              </a:rPr>
              <a:t>fun</a:t>
            </a:r>
            <a:r>
              <a:rPr lang="ru-RU" sz="1700" dirty="0">
                <a:solidFill>
                  <a:srgbClr val="FF0000"/>
                </a:solidFill>
                <a:latin typeface="Tahoma"/>
                <a:ea typeface="Times New Roman"/>
              </a:rPr>
              <a:t>1</a:t>
            </a:r>
            <a:r>
              <a:rPr lang="ru-RU" sz="1700" dirty="0">
                <a:latin typeface="Tahoma"/>
                <a:ea typeface="Times New Roman"/>
              </a:rPr>
              <a:t>; 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700" dirty="0" err="1">
                <a:latin typeface="Tahoma"/>
                <a:ea typeface="Times New Roman"/>
              </a:rPr>
              <a:t>i</a:t>
            </a:r>
            <a:r>
              <a:rPr lang="ru-RU" sz="1700" dirty="0">
                <a:latin typeface="Tahoma"/>
                <a:ea typeface="Times New Roman"/>
              </a:rPr>
              <a:t> = (</a:t>
            </a:r>
            <a:r>
              <a:rPr lang="en-US" sz="1700" dirty="0" err="1">
                <a:solidFill>
                  <a:srgbClr val="FF0000"/>
                </a:solidFill>
                <a:latin typeface="Tahoma"/>
                <a:ea typeface="Times New Roman"/>
              </a:rPr>
              <a:t>pFun</a:t>
            </a:r>
            <a:r>
              <a:rPr lang="ru-RU" sz="1700" dirty="0">
                <a:latin typeface="Tahoma"/>
                <a:ea typeface="Times New Roman"/>
              </a:rPr>
              <a:t>)(</a:t>
            </a:r>
            <a:r>
              <a:rPr lang="en-US" sz="1700" dirty="0">
                <a:latin typeface="Tahoma"/>
                <a:ea typeface="Times New Roman"/>
              </a:rPr>
              <a:t>k</a:t>
            </a:r>
            <a:r>
              <a:rPr lang="ru-RU" sz="1700" dirty="0">
                <a:latin typeface="Tahoma"/>
                <a:ea typeface="Times New Roman"/>
              </a:rPr>
              <a:t>);</a:t>
            </a:r>
            <a:r>
              <a:rPr lang="ru-RU" sz="1700" dirty="0">
                <a:solidFill>
                  <a:srgbClr val="008000"/>
                </a:solidFill>
                <a:latin typeface="Tahoma"/>
                <a:ea typeface="Times New Roman"/>
              </a:rPr>
              <a:t> // выражение одинаковое для вызова функции через указатель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7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700" dirty="0">
                <a:latin typeface="Tahoma"/>
                <a:ea typeface="Times New Roman"/>
              </a:rPr>
              <a:t> (</a:t>
            </a:r>
            <a:r>
              <a:rPr lang="en-US" sz="17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en-US" sz="1700" dirty="0" err="1">
                <a:solidFill>
                  <a:srgbClr val="A31515"/>
                </a:solidFill>
                <a:latin typeface="Tahoma"/>
                <a:ea typeface="Times New Roman"/>
              </a:rPr>
              <a:t>pFun</a:t>
            </a:r>
            <a:r>
              <a:rPr lang="en-US" sz="1700" dirty="0">
                <a:solidFill>
                  <a:srgbClr val="A31515"/>
                </a:solidFill>
                <a:latin typeface="Tahoma"/>
                <a:ea typeface="Times New Roman"/>
              </a:rPr>
              <a:t> = &amp;fun1 =&gt;  %d\n"</a:t>
            </a:r>
            <a:r>
              <a:rPr lang="en-US" sz="1700" dirty="0">
                <a:latin typeface="Tahoma"/>
                <a:ea typeface="Times New Roman"/>
              </a:rPr>
              <a:t> , </a:t>
            </a:r>
            <a:r>
              <a:rPr lang="en-US" sz="1700" dirty="0" err="1">
                <a:latin typeface="Tahoma"/>
                <a:ea typeface="Times New Roman"/>
              </a:rPr>
              <a:t>i</a:t>
            </a:r>
            <a:r>
              <a:rPr lang="en-US" sz="1700" dirty="0">
                <a:latin typeface="Tahoma"/>
                <a:ea typeface="Times New Roman"/>
              </a:rPr>
              <a:t> );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700" dirty="0" err="1">
                <a:solidFill>
                  <a:srgbClr val="FF0000"/>
                </a:solidFill>
                <a:latin typeface="Tahoma"/>
                <a:ea typeface="Times New Roman"/>
              </a:rPr>
              <a:t>pFun</a:t>
            </a:r>
            <a:r>
              <a:rPr lang="ru-RU" sz="1700" dirty="0">
                <a:latin typeface="Tahoma"/>
                <a:ea typeface="Times New Roman"/>
              </a:rPr>
              <a:t> = </a:t>
            </a:r>
            <a:r>
              <a:rPr lang="ru-RU" sz="1700" dirty="0">
                <a:solidFill>
                  <a:srgbClr val="FF0000"/>
                </a:solidFill>
                <a:latin typeface="Tahoma"/>
                <a:ea typeface="Times New Roman"/>
              </a:rPr>
              <a:t>&amp;</a:t>
            </a:r>
            <a:r>
              <a:rPr lang="en-US" sz="1700" dirty="0">
                <a:solidFill>
                  <a:srgbClr val="FF0000"/>
                </a:solidFill>
                <a:latin typeface="Tahoma"/>
                <a:ea typeface="Times New Roman"/>
              </a:rPr>
              <a:t>fun</a:t>
            </a:r>
            <a:r>
              <a:rPr lang="ru-RU" sz="1700" dirty="0">
                <a:solidFill>
                  <a:srgbClr val="FF0000"/>
                </a:solidFill>
                <a:latin typeface="Tahoma"/>
                <a:ea typeface="Times New Roman"/>
              </a:rPr>
              <a:t>2</a:t>
            </a:r>
            <a:r>
              <a:rPr lang="ru-RU" sz="1700" dirty="0">
                <a:latin typeface="Tahoma"/>
                <a:ea typeface="Times New Roman"/>
              </a:rPr>
              <a:t>; </a:t>
            </a:r>
            <a:r>
              <a:rPr lang="ru-RU" sz="1700" dirty="0">
                <a:solidFill>
                  <a:srgbClr val="008000"/>
                </a:solidFill>
                <a:latin typeface="Tahoma"/>
                <a:ea typeface="Times New Roman"/>
              </a:rPr>
              <a:t>//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700" dirty="0">
                <a:latin typeface="Tahoma"/>
                <a:ea typeface="Times New Roman"/>
              </a:rPr>
              <a:t>j</a:t>
            </a:r>
            <a:r>
              <a:rPr lang="ru-RU" sz="1700" dirty="0">
                <a:latin typeface="Tahoma"/>
                <a:ea typeface="Times New Roman"/>
              </a:rPr>
              <a:t> = (</a:t>
            </a:r>
            <a:r>
              <a:rPr lang="en-US" sz="1700" dirty="0" err="1">
                <a:solidFill>
                  <a:srgbClr val="FF0000"/>
                </a:solidFill>
                <a:latin typeface="Tahoma"/>
                <a:ea typeface="Times New Roman"/>
              </a:rPr>
              <a:t>pFun</a:t>
            </a:r>
            <a:r>
              <a:rPr lang="ru-RU" sz="1700" dirty="0">
                <a:latin typeface="Tahoma"/>
                <a:ea typeface="Times New Roman"/>
              </a:rPr>
              <a:t>)(</a:t>
            </a:r>
            <a:r>
              <a:rPr lang="en-US" sz="1700" dirty="0">
                <a:latin typeface="Tahoma"/>
                <a:ea typeface="Times New Roman"/>
              </a:rPr>
              <a:t>k</a:t>
            </a:r>
            <a:r>
              <a:rPr lang="ru-RU" sz="1700" dirty="0">
                <a:latin typeface="Tahoma"/>
                <a:ea typeface="Times New Roman"/>
              </a:rPr>
              <a:t>); </a:t>
            </a:r>
            <a:r>
              <a:rPr lang="ru-RU" sz="1700" dirty="0">
                <a:solidFill>
                  <a:srgbClr val="008000"/>
                </a:solidFill>
                <a:latin typeface="Tahoma"/>
                <a:ea typeface="Times New Roman"/>
              </a:rPr>
              <a:t>// выражение одинаковое для вызова функции через указатель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7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700" dirty="0">
                <a:latin typeface="Tahoma"/>
                <a:ea typeface="Times New Roman"/>
              </a:rPr>
              <a:t> (</a:t>
            </a:r>
            <a:r>
              <a:rPr lang="en-US" sz="17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en-US" sz="1700" dirty="0" err="1">
                <a:solidFill>
                  <a:srgbClr val="A31515"/>
                </a:solidFill>
                <a:latin typeface="Tahoma"/>
                <a:ea typeface="Times New Roman"/>
              </a:rPr>
              <a:t>pFun</a:t>
            </a:r>
            <a:r>
              <a:rPr lang="en-US" sz="1700" dirty="0">
                <a:solidFill>
                  <a:srgbClr val="A31515"/>
                </a:solidFill>
                <a:latin typeface="Tahoma"/>
                <a:ea typeface="Times New Roman"/>
              </a:rPr>
              <a:t> = &amp;fun2 =&gt;  %d\n"</a:t>
            </a:r>
            <a:r>
              <a:rPr lang="en-US" sz="1700" dirty="0">
                <a:latin typeface="Tahoma"/>
                <a:ea typeface="Times New Roman"/>
              </a:rPr>
              <a:t> , j );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ru-RU" sz="1700" dirty="0">
                <a:latin typeface="Tahoma"/>
                <a:ea typeface="Times New Roman"/>
              </a:rPr>
              <a:t>j = </a:t>
            </a:r>
            <a:r>
              <a:rPr lang="ru-RU" sz="1700" dirty="0" err="1">
                <a:solidFill>
                  <a:srgbClr val="FF0000"/>
                </a:solidFill>
                <a:latin typeface="Tahoma"/>
                <a:ea typeface="Times New Roman"/>
              </a:rPr>
              <a:t>pFun</a:t>
            </a:r>
            <a:r>
              <a:rPr lang="ru-RU" sz="1700" dirty="0">
                <a:solidFill>
                  <a:srgbClr val="FF0000"/>
                </a:solidFill>
                <a:latin typeface="Tahoma"/>
                <a:ea typeface="Times New Roman"/>
              </a:rPr>
              <a:t>(k</a:t>
            </a:r>
            <a:r>
              <a:rPr lang="ru-RU" sz="1700" dirty="0">
                <a:latin typeface="Tahoma"/>
                <a:ea typeface="Times New Roman"/>
              </a:rPr>
              <a:t>); </a:t>
            </a:r>
            <a:r>
              <a:rPr lang="ru-RU" sz="1700" dirty="0">
                <a:solidFill>
                  <a:srgbClr val="008000"/>
                </a:solidFill>
                <a:latin typeface="Tahoma"/>
                <a:ea typeface="Times New Roman"/>
              </a:rPr>
              <a:t>// можно и так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7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700" dirty="0">
                <a:latin typeface="Tahoma"/>
                <a:ea typeface="Times New Roman"/>
              </a:rPr>
              <a:t> (</a:t>
            </a:r>
            <a:r>
              <a:rPr lang="en-US" sz="1700" dirty="0">
                <a:solidFill>
                  <a:srgbClr val="A31515"/>
                </a:solidFill>
                <a:latin typeface="Tahoma"/>
                <a:ea typeface="Times New Roman"/>
              </a:rPr>
              <a:t>"j = </a:t>
            </a:r>
            <a:r>
              <a:rPr lang="en-US" sz="1700" dirty="0" err="1">
                <a:solidFill>
                  <a:srgbClr val="A31515"/>
                </a:solidFill>
                <a:latin typeface="Tahoma"/>
                <a:ea typeface="Times New Roman"/>
              </a:rPr>
              <a:t>pFun</a:t>
            </a:r>
            <a:r>
              <a:rPr lang="en-US" sz="1700" dirty="0">
                <a:solidFill>
                  <a:srgbClr val="A31515"/>
                </a:solidFill>
                <a:latin typeface="Tahoma"/>
                <a:ea typeface="Times New Roman"/>
              </a:rPr>
              <a:t>(k) =&gt;  %d\n"</a:t>
            </a:r>
            <a:r>
              <a:rPr lang="en-US" sz="1700" dirty="0">
                <a:latin typeface="Tahoma"/>
                <a:ea typeface="Times New Roman"/>
              </a:rPr>
              <a:t> , j </a:t>
            </a:r>
            <a:r>
              <a:rPr lang="en-US" sz="1700" dirty="0" smtClean="0">
                <a:latin typeface="Tahoma"/>
                <a:ea typeface="Times New Roman"/>
              </a:rPr>
              <a:t>);</a:t>
            </a:r>
            <a:endParaRPr lang="ru-RU" sz="1700" dirty="0">
              <a:latin typeface="Times New Roman"/>
              <a:ea typeface="Times New Roman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tx1"/>
                </a:solidFill>
              </a:rPr>
              <a:t>В </a:t>
            </a:r>
            <a:r>
              <a:rPr lang="ru-RU" sz="2000" b="1" dirty="0">
                <a:solidFill>
                  <a:schemeClr val="tx1"/>
                </a:solidFill>
              </a:rPr>
              <a:t>результате получим:</a:t>
            </a:r>
          </a:p>
          <a:p>
            <a:pPr algn="l">
              <a:spcAft>
                <a:spcPts val="0"/>
              </a:spcAft>
            </a:pPr>
            <a:r>
              <a:rPr lang="ru-RU" sz="16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pFun</a:t>
            </a: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= &amp;fun1 =&gt;  5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pFun</a:t>
            </a:r>
            <a:r>
              <a:rPr lang="en-US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= &amp;fun2 =&gt;  10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j = </a:t>
            </a: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pFun</a:t>
            </a: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(k</a:t>
            </a:r>
            <a:r>
              <a:rPr lang="en-US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) =&gt;  10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altLang="ru-RU" sz="14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056784" cy="54868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ЛР №5 Переменное число параметров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1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-27384"/>
            <a:ext cx="6768752" cy="65491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ЛР №5 *.Библиотеки функций 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1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0"/>
            <a:ext cx="6768752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Встраиваемые функции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Функции, которые включаются в код программы, а не вызываются называются встраиваемыми (спецификатор </a:t>
            </a:r>
            <a:r>
              <a:rPr lang="en-US" sz="2400" dirty="0" smtClean="0">
                <a:solidFill>
                  <a:srgbClr val="0000FF"/>
                </a:solidFill>
                <a:latin typeface="Tahoma"/>
                <a:ea typeface="Times New Roman"/>
              </a:rPr>
              <a:t>inline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Пример функции проверки четности:</a:t>
            </a:r>
          </a:p>
          <a:p>
            <a:pPr marL="419100" algn="l"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//описание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inline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Times New Roman"/>
              </a:rPr>
              <a:t>функции 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inline</a:t>
            </a: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Times New Roman"/>
              </a:rPr>
              <a:t>even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latin typeface="Tahoma"/>
                <a:ea typeface="Times New Roman"/>
              </a:rPr>
              <a:t> x)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/>
            <a:r>
              <a:rPr lang="ru-RU" sz="1600" dirty="0" smtClean="0">
                <a:latin typeface="Tahoma"/>
                <a:ea typeface="Times New Roman"/>
              </a:rPr>
              <a:t>{  </a:t>
            </a:r>
            <a:r>
              <a:rPr lang="ru-RU" sz="1600" dirty="0" err="1">
                <a:solidFill>
                  <a:srgbClr val="0000FF"/>
                </a:solidFill>
                <a:latin typeface="Tahoma"/>
                <a:ea typeface="Times New Roman"/>
              </a:rPr>
              <a:t>return</a:t>
            </a:r>
            <a:r>
              <a:rPr lang="ru-RU" sz="1600" dirty="0">
                <a:latin typeface="Tahoma"/>
                <a:ea typeface="Times New Roman"/>
              </a:rPr>
              <a:t> ! (x%2); } </a:t>
            </a:r>
            <a:r>
              <a:rPr lang="ru-RU" sz="1600" dirty="0" smtClean="0">
                <a:latin typeface="Tahoma"/>
                <a:ea typeface="Times New Roman"/>
              </a:rPr>
              <a:t>;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возврат по модулю 2 четное 1 (истина) нечетное 0 (ложь)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Вызов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inline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функции: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ru-RU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>
              <a:spcBef>
                <a:spcPts val="0"/>
              </a:spcBef>
            </a:pPr>
            <a:r>
              <a:rPr lang="ru-RU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even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(i))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"Число %d является четным\n"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i );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"Число %d является нечетным\n"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i );</a:t>
            </a:r>
          </a:p>
          <a:p>
            <a:pPr algn="l">
              <a:spcBef>
                <a:spcPts val="0"/>
              </a:spcBef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;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even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(i)) 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"Число %d является четным\n"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i );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"Число %d является нечетным\n"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i );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>
              <a:lnSpc>
                <a:spcPct val="12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tx1"/>
                </a:solidFill>
              </a:rPr>
              <a:t>В результате получим:</a:t>
            </a:r>
          </a:p>
          <a:p>
            <a:pPr algn="l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Число 10 является четным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Число 5 является нечетным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0"/>
            <a:ext cx="5688632" cy="548680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Макросы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Макросы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(или макрокоманды) обрабатываются на этапе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компиляции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), преобразуются с помощью параметров и вставляются в программу в виде текста для последующей компиляции. </a:t>
            </a: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Для описания макрокоманд используется директива компилятора СИ/СИ++ </a:t>
            </a:r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define</a:t>
            </a:r>
            <a:r>
              <a:rPr lang="ru-RU" sz="2000" b="1" dirty="0" smtClean="0">
                <a:solidFill>
                  <a:schemeClr val="tx1"/>
                </a:solidFill>
                <a:highlight>
                  <a:srgbClr val="FFFFFF"/>
                </a:highlight>
              </a:rPr>
              <a:t>, 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ли формально: </a:t>
            </a:r>
          </a:p>
          <a:p>
            <a:pPr algn="just">
              <a:spcAft>
                <a:spcPts val="0"/>
              </a:spcAft>
            </a:pPr>
            <a:r>
              <a:rPr lang="ru-RU" sz="1600" dirty="0" smtClean="0">
                <a:solidFill>
                  <a:srgbClr val="0000FF"/>
                </a:solidFill>
                <a:latin typeface="Tahoma"/>
                <a:ea typeface="Calibri"/>
              </a:rPr>
              <a:t>#</a:t>
            </a:r>
            <a:r>
              <a:rPr lang="ru-RU" sz="1600" dirty="0" err="1" smtClean="0">
                <a:solidFill>
                  <a:srgbClr val="0000FF"/>
                </a:solidFill>
                <a:latin typeface="Tahoma"/>
                <a:ea typeface="Calibri"/>
              </a:rPr>
              <a:t>define</a:t>
            </a:r>
            <a:r>
              <a:rPr lang="ru-RU" sz="1600" dirty="0" smtClean="0">
                <a:solidFill>
                  <a:srgbClr val="0000FF"/>
                </a:solidFill>
                <a:latin typeface="Tahoma"/>
                <a:ea typeface="Calibri"/>
              </a:rPr>
              <a:t> </a:t>
            </a:r>
            <a:r>
              <a:rPr lang="ru-RU" sz="16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&lt;имя этапа компиляции&gt; &lt;пробел “ ”&gt; &lt;выражение этапа компиляции&gt;</a:t>
            </a:r>
            <a:endParaRPr lang="ru-RU" sz="1600" dirty="0" smtClean="0">
              <a:latin typeface="Times New Roman"/>
              <a:ea typeface="Calibri"/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Для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макроса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без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параметров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(переменная компиляции), во всей программе выполняется  подстановка ее значения Пример:</a:t>
            </a:r>
          </a:p>
          <a:p>
            <a:pPr algn="l"/>
            <a:r>
              <a:rPr lang="ru-RU" sz="1800" dirty="0" smtClean="0">
                <a:solidFill>
                  <a:srgbClr val="0000FF"/>
                </a:solidFill>
                <a:latin typeface="Tahoma"/>
                <a:ea typeface="Calibri"/>
              </a:rPr>
              <a:t>#</a:t>
            </a:r>
            <a:r>
              <a:rPr lang="ru-RU" sz="1800" dirty="0" err="1" smtClean="0">
                <a:solidFill>
                  <a:srgbClr val="0000FF"/>
                </a:solidFill>
                <a:latin typeface="Tahoma"/>
                <a:ea typeface="Calibri"/>
              </a:rPr>
              <a:t>define</a:t>
            </a:r>
            <a:r>
              <a:rPr lang="ru-RU" sz="1800" dirty="0" smtClean="0">
                <a:latin typeface="Tahoma"/>
                <a:ea typeface="Calibri"/>
              </a:rPr>
              <a:t> </a:t>
            </a:r>
            <a:r>
              <a:rPr lang="ru-RU" sz="1800" dirty="0" smtClean="0">
                <a:solidFill>
                  <a:srgbClr val="FF0000"/>
                </a:solidFill>
                <a:latin typeface="Tahoma"/>
                <a:ea typeface="Calibri"/>
              </a:rPr>
              <a:t>NMAX</a:t>
            </a:r>
            <a:r>
              <a:rPr lang="ru-RU" sz="1800" dirty="0" smtClean="0">
                <a:latin typeface="Tahoma"/>
                <a:ea typeface="Calibri"/>
              </a:rPr>
              <a:t> </a:t>
            </a:r>
            <a:r>
              <a:rPr lang="ru-RU" sz="1800" dirty="0" smtClean="0">
                <a:solidFill>
                  <a:srgbClr val="FF0000"/>
                </a:solidFill>
                <a:latin typeface="Tahoma"/>
                <a:ea typeface="Calibri"/>
              </a:rPr>
              <a:t>10</a:t>
            </a:r>
            <a:r>
              <a:rPr lang="ru-RU" sz="1600" dirty="0" smtClean="0">
                <a:latin typeface="Tahoma"/>
                <a:ea typeface="Calibri"/>
              </a:rPr>
              <a:t>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// Описание переменной этапа компиляции</a:t>
            </a:r>
            <a:endParaRPr lang="ru-RU" sz="1600" dirty="0" smtClean="0">
              <a:latin typeface="Times New Roman"/>
              <a:ea typeface="Calibri"/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Если задаются параметры, то это записывается так:</a:t>
            </a:r>
          </a:p>
          <a:p>
            <a:pPr algn="l"/>
            <a:r>
              <a:rPr lang="ru-RU" sz="1600" dirty="0" smtClean="0">
                <a:solidFill>
                  <a:srgbClr val="0000FF"/>
                </a:solidFill>
                <a:latin typeface="Tahoma"/>
                <a:ea typeface="Calibri"/>
              </a:rPr>
              <a:t>#</a:t>
            </a:r>
            <a:r>
              <a:rPr lang="ru-RU" sz="1600" dirty="0" err="1" smtClean="0">
                <a:solidFill>
                  <a:srgbClr val="0000FF"/>
                </a:solidFill>
                <a:latin typeface="Tahoma"/>
                <a:ea typeface="Calibri"/>
              </a:rPr>
              <a:t>define</a:t>
            </a:r>
            <a:r>
              <a:rPr lang="ru-RU" sz="1600" dirty="0" smtClean="0">
                <a:solidFill>
                  <a:srgbClr val="0000FF"/>
                </a:solidFill>
                <a:latin typeface="Tahoma"/>
                <a:ea typeface="Calibri"/>
              </a:rPr>
              <a:t> </a:t>
            </a:r>
            <a:r>
              <a:rPr lang="ru-RU" sz="16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&lt;имя этапа компиляции&gt;</a:t>
            </a:r>
            <a:r>
              <a:rPr lang="ru-RU" sz="1600" b="1" dirty="0" smtClean="0">
                <a:solidFill>
                  <a:srgbClr val="FF0000"/>
                </a:solidFill>
                <a:latin typeface="Times New Roman"/>
                <a:ea typeface="Calibri"/>
              </a:rPr>
              <a:t>(</a:t>
            </a:r>
            <a:r>
              <a:rPr lang="en-US" sz="16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600" b="1" dirty="0" smtClean="0">
                <a:solidFill>
                  <a:srgbClr val="003300"/>
                </a:solidFill>
                <a:latin typeface="Times New Roman"/>
                <a:ea typeface="Calibri"/>
              </a:rPr>
              <a:t>список параметров макроса","</a:t>
            </a:r>
            <a:r>
              <a:rPr lang="en-US" sz="16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600" b="1" dirty="0" smtClean="0">
                <a:solidFill>
                  <a:srgbClr val="FF0000"/>
                </a:solidFill>
                <a:latin typeface="Times New Roman"/>
                <a:ea typeface="Calibri"/>
              </a:rPr>
              <a:t>)</a:t>
            </a:r>
            <a:r>
              <a:rPr lang="ru-RU" sz="1600" b="1" dirty="0" smtClean="0">
                <a:solidFill>
                  <a:srgbClr val="003300"/>
                </a:solidFill>
                <a:latin typeface="Times New Roman"/>
                <a:ea typeface="Calibri"/>
              </a:rPr>
              <a:t> &lt;пробел “ ”&gt; &lt;выражение этапа компиляции с параметрами&gt;</a:t>
            </a:r>
            <a:endParaRPr lang="ru-RU" sz="1600" dirty="0" smtClean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После настройки параметров текст вставляется в программу. Пример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макроса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с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параметрами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и его использования</a:t>
            </a:r>
          </a:p>
          <a:p>
            <a:pPr algn="l"/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#define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smtClean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a,b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(</a:t>
            </a:r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a+b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Макрос суммы двух параметров</a:t>
            </a:r>
            <a:endParaRPr lang="ru-RU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 = </a:t>
            </a:r>
            <a:r>
              <a:rPr lang="en-US" sz="20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Calibri"/>
              </a:rPr>
              <a:t>2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Calibri"/>
              </a:rPr>
              <a:t>2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получим:  </a:t>
            </a:r>
            <a:r>
              <a:rPr lang="en-US" sz="1600" dirty="0" smtClean="0">
                <a:solidFill>
                  <a:srgbClr val="008000"/>
                </a:solidFill>
                <a:latin typeface="Tahoma"/>
                <a:ea typeface="Calibri"/>
              </a:rPr>
              <a:t>s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= (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Calibri"/>
              </a:rPr>
              <a:t>2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+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Calibri"/>
              </a:rPr>
              <a:t>2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); </a:t>
            </a:r>
            <a:endParaRPr lang="ru-RU" altLang="ru-RU" sz="1600" dirty="0">
              <a:solidFill>
                <a:srgbClr val="008000"/>
              </a:solidFill>
              <a:latin typeface="Tahoma"/>
              <a:ea typeface="Calibri"/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Или другой пример макроса:</a:t>
            </a:r>
          </a:p>
          <a:p>
            <a:pPr algn="l"/>
            <a:r>
              <a:rPr lang="ru-RU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define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max1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a,b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((a&gt;b)?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a:b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Макрос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максимума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их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двух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55120"/>
            <a:ext cx="6768752" cy="79208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ЛР №5 *.Понятие </a:t>
            </a:r>
            <a:r>
              <a:rPr lang="ru-RU" sz="3200" dirty="0" smtClean="0"/>
              <a:t>функции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1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98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0496"/>
            <a:ext cx="6048672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Примеры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5000"/>
              </a:lnSpc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</a:rPr>
              <a:t>Смотрите: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Функции (Продолжение)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. Теория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  <a:hlinkClick r:id="rId7" action="ppaction://hlinksldjump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Простая 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функция суммирования 2-х целых (</a:t>
            </a:r>
            <a:r>
              <a:rPr lang="en-US" sz="2000" b="1" dirty="0">
                <a:solidFill>
                  <a:schemeClr val="tx1"/>
                </a:solidFill>
                <a:ea typeface="Times New Roman"/>
              </a:rPr>
              <a:t>Summa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). 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(</a:t>
            </a:r>
            <a:r>
              <a:rPr lang="ru-RU" sz="2000" b="1" dirty="0" smtClean="0">
                <a:solidFill>
                  <a:srgbClr val="FF0000"/>
                </a:solidFill>
                <a:ea typeface="Times New Roman"/>
                <a:hlinkClick r:id="rId8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Функция максимума в целом массиве (</a:t>
            </a:r>
            <a:r>
              <a:rPr lang="en-US" sz="2000" b="1" dirty="0" err="1">
                <a:solidFill>
                  <a:schemeClr val="tx1"/>
                </a:solidFill>
                <a:ea typeface="Times New Roman"/>
              </a:rPr>
              <a:t>MaxMas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). (</a:t>
            </a:r>
            <a:r>
              <a:rPr lang="ru-RU" sz="2000" b="1" dirty="0" smtClean="0">
                <a:solidFill>
                  <a:srgbClr val="FF0000"/>
                </a:solidFill>
                <a:ea typeface="Times New Roman"/>
                <a:hlinkClick r:id="rId9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Функция с попыткой возврата значений (</a:t>
            </a:r>
            <a:r>
              <a:rPr lang="en-US" sz="2000" b="1" dirty="0" err="1" smtClean="0">
                <a:solidFill>
                  <a:schemeClr val="tx1"/>
                </a:solidFill>
                <a:ea typeface="Times New Roman"/>
              </a:rPr>
              <a:t>Summ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). 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(</a:t>
            </a:r>
            <a:r>
              <a:rPr lang="ru-RU" sz="2000" b="1" dirty="0">
                <a:solidFill>
                  <a:srgbClr val="FF0000"/>
                </a:solidFill>
                <a:ea typeface="Times New Roman"/>
                <a:hlinkClick r:id="rId10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Функция с возвратом указателя (</a:t>
            </a:r>
            <a:r>
              <a:rPr lang="en-US" sz="2000" b="1" dirty="0" err="1" smtClean="0">
                <a:solidFill>
                  <a:schemeClr val="tx1"/>
                </a:solidFill>
                <a:ea typeface="Times New Roman"/>
              </a:rPr>
              <a:t>SumMas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). 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(</a:t>
            </a:r>
            <a:r>
              <a:rPr lang="ru-RU" sz="2000" b="1" dirty="0">
                <a:solidFill>
                  <a:srgbClr val="FF0000"/>
                </a:solidFill>
                <a:ea typeface="Times New Roman"/>
                <a:hlinkClick r:id="rId11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Функция с константным параметром (</a:t>
            </a:r>
            <a:r>
              <a:rPr lang="en-US" sz="2000" b="1" dirty="0" err="1" smtClean="0">
                <a:solidFill>
                  <a:schemeClr val="tx1"/>
                </a:solidFill>
                <a:ea typeface="Times New Roman"/>
              </a:rPr>
              <a:t>Summ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)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Функции с передачей массива в качестве параметра (</a:t>
            </a:r>
            <a:r>
              <a:rPr lang="en-US" sz="2000" b="1" dirty="0" err="1">
                <a:solidFill>
                  <a:schemeClr val="tx1"/>
                </a:solidFill>
                <a:ea typeface="Times New Roman"/>
              </a:rPr>
              <a:t>Summ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51 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) (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Функция с массивом с нулевым элементом(</a:t>
            </a:r>
            <a:r>
              <a:rPr lang="en-US" sz="2000" b="1" dirty="0" err="1">
                <a:solidFill>
                  <a:schemeClr val="tx1"/>
                </a:solidFill>
                <a:ea typeface="Times New Roman"/>
              </a:rPr>
              <a:t>Summ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6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).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(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Рекурсивная функция факториала ( </a:t>
            </a:r>
            <a:r>
              <a:rPr lang="en-US" sz="2000" b="1" dirty="0">
                <a:solidFill>
                  <a:schemeClr val="tx1"/>
                </a:solidFill>
                <a:ea typeface="Times New Roman"/>
              </a:rPr>
              <a:t>fact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).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 (</a:t>
            </a:r>
            <a:r>
              <a:rPr lang="ru-RU" sz="2000" b="1" dirty="0">
                <a:solidFill>
                  <a:srgbClr val="FF0000"/>
                </a:solidFill>
                <a:ea typeface="Times New Roman"/>
                <a:hlinkClick r:id="rId12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Макросы </a:t>
            </a:r>
            <a:r>
              <a:rPr lang="en-US" sz="2000" b="1" dirty="0">
                <a:solidFill>
                  <a:schemeClr val="tx1"/>
                </a:solidFill>
                <a:ea typeface="Times New Roman"/>
              </a:rPr>
              <a:t>(max 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и </a:t>
            </a:r>
            <a:r>
              <a:rPr lang="en-US" sz="2000" b="1" dirty="0">
                <a:solidFill>
                  <a:schemeClr val="tx1"/>
                </a:solidFill>
                <a:ea typeface="Times New Roman"/>
              </a:rPr>
              <a:t>Swap</a:t>
            </a:r>
            <a:r>
              <a:rPr lang="en-US" sz="2000" b="1" dirty="0" smtClean="0">
                <a:solidFill>
                  <a:schemeClr val="tx1"/>
                </a:solidFill>
                <a:ea typeface="Times New Roman"/>
              </a:rPr>
              <a:t>).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(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)</a:t>
            </a:r>
            <a:r>
              <a:rPr lang="en-US" sz="2000" b="1" dirty="0" smtClean="0">
                <a:solidFill>
                  <a:schemeClr val="tx1"/>
                </a:solidFill>
                <a:ea typeface="Times New Roman"/>
              </a:rPr>
              <a:t> (</a:t>
            </a:r>
            <a:r>
              <a:rPr lang="ru-RU" sz="2000" b="1" dirty="0" smtClean="0">
                <a:solidFill>
                  <a:srgbClr val="FF0000"/>
                </a:solidFill>
                <a:ea typeface="Times New Roman"/>
                <a:hlinkClick r:id="rId13" action="ppaction://hlinksldjump"/>
              </a:rPr>
              <a:t>СМ</a:t>
            </a:r>
            <a:r>
              <a:rPr lang="en-US" sz="2000" b="1" dirty="0" smtClean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Пример с распечаткой параметров 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программы и окружения (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) (</a:t>
            </a:r>
            <a:r>
              <a:rPr lang="ru-RU" sz="2000" b="1" dirty="0" smtClean="0">
                <a:solidFill>
                  <a:srgbClr val="FF0000"/>
                </a:solidFill>
                <a:ea typeface="Times New Roman"/>
                <a:hlinkClick r:id="rId14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marL="342900" indent="-342900" algn="just">
              <a:lnSpc>
                <a:spcPct val="125000"/>
              </a:lnSpc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Пример с </a:t>
            </a:r>
            <a:r>
              <a:rPr lang="en-US" sz="2000" b="1" dirty="0">
                <a:solidFill>
                  <a:schemeClr val="tx1"/>
                </a:solidFill>
                <a:ea typeface="Times New Roman"/>
              </a:rPr>
              <a:t>inline 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функцией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.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) 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(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 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(</a:t>
            </a:r>
            <a:r>
              <a:rPr lang="ru-RU" sz="2000" b="1" dirty="0">
                <a:solidFill>
                  <a:srgbClr val="FF0000"/>
                </a:solidFill>
                <a:ea typeface="Times New Roman"/>
                <a:hlinkClick r:id="rId15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marL="342900" indent="-342900" algn="just">
              <a:lnSpc>
                <a:spcPct val="125000"/>
              </a:lnSpc>
              <a:buFont typeface="+mj-lt"/>
              <a:buAutoNum type="arabicPeriod"/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  <a:ea typeface="Times New Roman"/>
              </a:rPr>
              <a:t>Пример с вызовом функции через указатели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.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)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 (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) 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(</a:t>
            </a:r>
            <a:r>
              <a:rPr lang="ru-RU" sz="2000" b="1" dirty="0">
                <a:solidFill>
                  <a:srgbClr val="FF0000"/>
                </a:solidFill>
                <a:ea typeface="Times New Roman"/>
                <a:hlinkClick r:id="rId16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)</a:t>
            </a:r>
            <a:endParaRPr lang="ru-RU" sz="2000" b="1" i="1" dirty="0">
              <a:solidFill>
                <a:schemeClr val="tx1"/>
              </a:solidFill>
              <a:ea typeface="Times New Roman"/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35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 1. Примеры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964612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5000"/>
              </a:lnSpc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</a:rPr>
              <a:t>Смотрите: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Функции (Продолжение)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  <a:hlinkClick r:id="rId6" action="ppaction://hlinksldjump"/>
            </a:endParaRPr>
          </a:p>
          <a:p>
            <a:pPr lvl="0" algn="just">
              <a:lnSpc>
                <a:spcPct val="125000"/>
              </a:lnSpc>
              <a:spcAft>
                <a:spcPts val="0"/>
              </a:spcAft>
              <a:tabLst>
                <a:tab pos="914400" algn="l"/>
              </a:tabLst>
            </a:pP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Простая 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функция суммирования 2-х целых (</a:t>
            </a:r>
            <a:r>
              <a:rPr lang="en-US" sz="2000" b="1" dirty="0">
                <a:solidFill>
                  <a:schemeClr val="tx1"/>
                </a:solidFill>
                <a:ea typeface="Times New Roman"/>
              </a:rPr>
              <a:t>Summa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).</a:t>
            </a:r>
          </a:p>
          <a:p>
            <a:pPr lvl="0" algn="just">
              <a:lnSpc>
                <a:spcPct val="125000"/>
              </a:lnSpc>
              <a:spcAft>
                <a:spcPts val="0"/>
              </a:spcAft>
              <a:tabLst>
                <a:tab pos="914400" algn="l"/>
              </a:tabLst>
            </a:pPr>
            <a:r>
              <a:rPr lang="ru-RU" sz="2000" u="sng" dirty="0" smtClean="0">
                <a:solidFill>
                  <a:schemeClr val="tx1"/>
                </a:solidFill>
                <a:ea typeface="Times New Roman"/>
              </a:rPr>
              <a:t>Описание</a:t>
            </a:r>
            <a:r>
              <a:rPr lang="ru-RU" sz="2000" dirty="0" smtClean="0">
                <a:solidFill>
                  <a:schemeClr val="tx1"/>
                </a:solidFill>
                <a:ea typeface="Times New Roman"/>
              </a:rPr>
              <a:t> функции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: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600" dirty="0">
                <a:latin typeface="Tahoma"/>
                <a:ea typeface="Times New Roman"/>
              </a:rPr>
              <a:t> </a:t>
            </a:r>
            <a:r>
              <a:rPr lang="ru-RU" sz="1600" dirty="0" err="1">
                <a:solidFill>
                  <a:srgbClr val="FF0000"/>
                </a:solidFill>
                <a:latin typeface="Tahoma"/>
                <a:ea typeface="Times New Roman"/>
              </a:rPr>
              <a:t>Summa</a:t>
            </a:r>
            <a:r>
              <a:rPr lang="ru-RU" sz="1600" dirty="0">
                <a:solidFill>
                  <a:srgbClr val="FF0000"/>
                </a:solidFill>
                <a:latin typeface="Tahoma"/>
                <a:ea typeface="Times New Roman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ahoma"/>
                <a:ea typeface="Times New Roman"/>
              </a:rPr>
              <a:t>(</a:t>
            </a:r>
            <a:r>
              <a:rPr lang="ru-RU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600" dirty="0">
                <a:latin typeface="Tahoma"/>
                <a:ea typeface="Times New Roman"/>
              </a:rPr>
              <a:t> </a:t>
            </a:r>
            <a:r>
              <a:rPr lang="ru-RU" sz="1600" dirty="0">
                <a:solidFill>
                  <a:srgbClr val="FF0000"/>
                </a:solidFill>
                <a:latin typeface="Tahoma"/>
                <a:ea typeface="Times New Roman"/>
              </a:rPr>
              <a:t>a</a:t>
            </a:r>
            <a:r>
              <a:rPr lang="ru-RU" sz="1600" dirty="0">
                <a:latin typeface="Tahoma"/>
                <a:ea typeface="Times New Roman"/>
              </a:rPr>
              <a:t> , </a:t>
            </a:r>
            <a:r>
              <a:rPr lang="ru-RU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600" dirty="0">
                <a:latin typeface="Tahoma"/>
                <a:ea typeface="Times New Roman"/>
              </a:rPr>
              <a:t> </a:t>
            </a:r>
            <a:r>
              <a:rPr lang="ru-RU" sz="1600" dirty="0">
                <a:solidFill>
                  <a:srgbClr val="FF0000"/>
                </a:solidFill>
                <a:latin typeface="Tahoma"/>
                <a:ea typeface="Times New Roman"/>
              </a:rPr>
              <a:t>b</a:t>
            </a:r>
            <a:r>
              <a:rPr lang="ru-RU" sz="1600" dirty="0">
                <a:solidFill>
                  <a:schemeClr val="tx1"/>
                </a:solidFill>
                <a:latin typeface="Tahoma"/>
                <a:ea typeface="Times New Roman"/>
              </a:rPr>
              <a:t>)</a:t>
            </a:r>
            <a:r>
              <a:rPr lang="ru-RU" sz="1600" dirty="0">
                <a:latin typeface="Tahoma"/>
                <a:ea typeface="Times New Roman"/>
              </a:rPr>
              <a:t>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формальные параметры функции </a:t>
            </a:r>
            <a:r>
              <a:rPr lang="ru-RU" sz="1600" dirty="0">
                <a:solidFill>
                  <a:srgbClr val="FF0000"/>
                </a:solidFill>
                <a:latin typeface="Tahoma"/>
                <a:ea typeface="Times New Roman"/>
              </a:rPr>
              <a:t>а и b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latin typeface="Tahoma"/>
                <a:ea typeface="Times New Roman"/>
              </a:rPr>
              <a:t>{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Times New Roman"/>
              </a:rPr>
              <a:t>начало функции</a:t>
            </a:r>
            <a:endParaRPr lang="ru-RU" sz="1600" b="1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тело функции – всего один оператор </a:t>
            </a:r>
            <a:r>
              <a:rPr lang="ru-RU" sz="1600" dirty="0" err="1">
                <a:solidFill>
                  <a:srgbClr val="008000"/>
                </a:solidFill>
                <a:latin typeface="Tahoma"/>
                <a:ea typeface="Times New Roman"/>
              </a:rPr>
              <a:t>return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600" dirty="0">
                <a:latin typeface="Tahoma"/>
                <a:ea typeface="Times New Roman"/>
              </a:rPr>
              <a:t>	</a:t>
            </a:r>
            <a:r>
              <a:rPr lang="ru-RU" sz="1600" dirty="0" err="1">
                <a:solidFill>
                  <a:srgbClr val="0000FF"/>
                </a:solidFill>
                <a:latin typeface="Tahoma"/>
                <a:ea typeface="Times New Roman"/>
              </a:rPr>
              <a:t>return</a:t>
            </a:r>
            <a:r>
              <a:rPr lang="ru-RU" sz="1600" dirty="0">
                <a:latin typeface="Tahoma"/>
                <a:ea typeface="Times New Roman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ahoma"/>
                <a:ea typeface="Times New Roman"/>
              </a:rPr>
              <a:t>(a + b); </a:t>
            </a:r>
            <a:r>
              <a:rPr lang="ru-RU" sz="1600" b="1" dirty="0" smtClean="0">
                <a:solidFill>
                  <a:srgbClr val="FF0000"/>
                </a:solidFill>
                <a:latin typeface="Tahoma"/>
                <a:ea typeface="Times New Roman"/>
              </a:rPr>
              <a:t>}</a:t>
            </a:r>
            <a:r>
              <a:rPr lang="ru-RU" sz="1600" dirty="0" smtClean="0">
                <a:solidFill>
                  <a:schemeClr val="tx1"/>
                </a:solidFill>
                <a:latin typeface="Tahoma"/>
                <a:ea typeface="Times New Roman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Times New Roman"/>
              </a:rPr>
              <a:t>конец функции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возвращаемое значение функции типа 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endParaRPr lang="ru-RU" sz="1600" dirty="0">
              <a:solidFill>
                <a:srgbClr val="0000FF"/>
              </a:solidFill>
              <a:latin typeface="Tahoma"/>
              <a:ea typeface="Times New Roman"/>
            </a:endParaRPr>
          </a:p>
          <a:p>
            <a:pPr lvl="0" algn="l"/>
            <a:r>
              <a:rPr lang="ru-RU" sz="2000" u="sng" dirty="0" smtClean="0">
                <a:solidFill>
                  <a:schemeClr val="tx1"/>
                </a:solidFill>
                <a:ea typeface="Times New Roman"/>
              </a:rPr>
              <a:t>Прототип</a:t>
            </a:r>
            <a:r>
              <a:rPr lang="ru-RU" sz="2000" dirty="0" smtClean="0">
                <a:solidFill>
                  <a:schemeClr val="tx1"/>
                </a:solidFill>
                <a:ea typeface="Times New Roman"/>
              </a:rPr>
              <a:t> функции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: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Прототип функции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Times New Roman"/>
              </a:rPr>
              <a:t>Summa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latin typeface="Tahoma"/>
                <a:ea typeface="Times New Roman"/>
              </a:rPr>
              <a:t> a , 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latin typeface="Tahoma"/>
                <a:ea typeface="Times New Roman"/>
              </a:rPr>
              <a:t> b</a:t>
            </a:r>
            <a:r>
              <a:rPr lang="en-US" sz="1600" dirty="0" smtClean="0">
                <a:latin typeface="Tahoma"/>
                <a:ea typeface="Times New Roman"/>
              </a:rPr>
              <a:t>);</a:t>
            </a:r>
            <a:endParaRPr lang="ru-RU" sz="1600" dirty="0">
              <a:latin typeface="Tahoma"/>
              <a:ea typeface="Times New Roman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//вызов функции при инициализации: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 = </a:t>
            </a:r>
            <a:r>
              <a:rPr lang="ru-RU" sz="1600" dirty="0" err="1">
                <a:solidFill>
                  <a:srgbClr val="FF0000"/>
                </a:solidFill>
                <a:latin typeface="Tahoma"/>
                <a:ea typeface="Times New Roman"/>
              </a:rPr>
              <a:t>Summa</a:t>
            </a:r>
            <a:r>
              <a:rPr lang="ru-RU" sz="1600" dirty="0">
                <a:solidFill>
                  <a:srgbClr val="FF0000"/>
                </a:solidFill>
                <a:latin typeface="Tahoma"/>
                <a:ea typeface="Times New Roman"/>
              </a:rPr>
              <a:t>(1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1);</a:t>
            </a:r>
            <a:r>
              <a:rPr lang="ru-RU" sz="1600" dirty="0">
                <a:solidFill>
                  <a:srgbClr val="000000"/>
                </a:solidFill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k=2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sz="2000" u="sng" dirty="0" smtClean="0">
                <a:solidFill>
                  <a:schemeClr val="tx1"/>
                </a:solidFill>
                <a:ea typeface="Times New Roman"/>
              </a:rPr>
              <a:t>Вызов </a:t>
            </a:r>
            <a:r>
              <a:rPr lang="ru-RU" sz="2000" dirty="0" smtClean="0">
                <a:solidFill>
                  <a:schemeClr val="tx1"/>
                </a:solidFill>
                <a:ea typeface="Times New Roman"/>
              </a:rPr>
              <a:t>функции и результат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: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Вызов функции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Times New Roman"/>
              </a:rPr>
              <a:t>при печати в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параметрах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Times New Roman"/>
              </a:rPr>
              <a:t>функции </a:t>
            </a:r>
            <a:r>
              <a:rPr lang="ru-RU" sz="1600" dirty="0" err="1" smtClean="0">
                <a:solidFill>
                  <a:srgbClr val="008000"/>
                </a:solidFill>
                <a:latin typeface="Tahoma"/>
                <a:ea typeface="Times New Roman"/>
              </a:rPr>
              <a:t>printf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ru-RU" sz="1600" dirty="0">
                <a:latin typeface="Tahoma"/>
                <a:ea typeface="Times New Roman"/>
              </a:rPr>
              <a:t> ( 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"Сумма = %d \n"</a:t>
            </a:r>
            <a:r>
              <a:rPr lang="ru-RU" sz="1600" dirty="0">
                <a:latin typeface="Tahoma"/>
                <a:ea typeface="Times New Roman"/>
              </a:rPr>
              <a:t> , </a:t>
            </a:r>
            <a:r>
              <a:rPr lang="ru-RU" sz="1600" dirty="0" err="1">
                <a:solidFill>
                  <a:srgbClr val="FF0000"/>
                </a:solidFill>
                <a:latin typeface="Tahoma"/>
                <a:ea typeface="Times New Roman"/>
              </a:rPr>
              <a:t>Summa</a:t>
            </a:r>
            <a:r>
              <a:rPr lang="ru-RU" sz="1600" dirty="0">
                <a:solidFill>
                  <a:srgbClr val="FF0000"/>
                </a:solidFill>
                <a:latin typeface="Tahoma"/>
                <a:ea typeface="Times New Roman"/>
              </a:rPr>
              <a:t>(12,13</a:t>
            </a:r>
            <a:r>
              <a:rPr lang="ru-RU" sz="1600" dirty="0">
                <a:latin typeface="Tahoma"/>
                <a:ea typeface="Times New Roman"/>
              </a:rPr>
              <a:t>));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фактические параметры константы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2000" u="sng" dirty="0" smtClean="0">
                <a:solidFill>
                  <a:schemeClr val="tx1"/>
                </a:solidFill>
                <a:ea typeface="Times New Roman"/>
              </a:rPr>
              <a:t>Результат</a:t>
            </a:r>
            <a:r>
              <a:rPr lang="ru-RU" sz="1600" u="sng" dirty="0" smtClean="0">
                <a:solidFill>
                  <a:schemeClr val="tx1"/>
                </a:solidFill>
                <a:ea typeface="Times New Roman"/>
              </a:rPr>
              <a:t>:</a:t>
            </a:r>
            <a:endParaRPr lang="ru-RU" altLang="ru-RU" sz="1600" b="1" dirty="0" smtClean="0">
              <a:solidFill>
                <a:schemeClr val="tx1"/>
              </a:solidFill>
            </a:endParaRPr>
          </a:p>
          <a:p>
            <a:pPr algn="l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Сумма = 25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89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8661"/>
            <a:ext cx="6624736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2.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Максимум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5000"/>
              </a:lnSpc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</a:rPr>
              <a:t>Смотрите: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Функции (Продолжение)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. Функция 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 (</a:t>
            </a:r>
            <a:r>
              <a:rPr lang="en-US" sz="2000" b="1" dirty="0" err="1">
                <a:solidFill>
                  <a:schemeClr val="tx1"/>
                </a:solidFill>
                <a:ea typeface="Times New Roman"/>
              </a:rPr>
              <a:t>MaxMas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).</a:t>
            </a:r>
          </a:p>
          <a:p>
            <a:pPr algn="just">
              <a:lnSpc>
                <a:spcPct val="125000"/>
              </a:lnSpc>
              <a:tabLst>
                <a:tab pos="914400" algn="l"/>
              </a:tabLst>
            </a:pPr>
            <a:r>
              <a:rPr lang="ru-RU" sz="1800" u="sng" dirty="0" smtClean="0">
                <a:solidFill>
                  <a:schemeClr val="tx1"/>
                </a:solidFill>
                <a:ea typeface="Times New Roman"/>
              </a:rPr>
              <a:t>Описание</a:t>
            </a:r>
            <a:r>
              <a:rPr lang="ru-RU" sz="1800" dirty="0" smtClean="0">
                <a:solidFill>
                  <a:schemeClr val="tx1"/>
                </a:solidFill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ea typeface="Times New Roman"/>
              </a:rPr>
              <a:t>функции</a:t>
            </a:r>
            <a:r>
              <a:rPr lang="ru-RU" sz="1800" b="1" dirty="0" smtClean="0">
                <a:solidFill>
                  <a:schemeClr val="tx1"/>
                </a:solidFill>
                <a:ea typeface="Times New Roman"/>
              </a:rPr>
              <a:t>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MaxMas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Max1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Num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=0;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[0];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1;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 </a:t>
            </a:r>
            <a:r>
              <a:rPr lang="en-US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&lt;=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])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;}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*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Max1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*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Num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Max1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}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lvl="0" algn="l"/>
            <a:r>
              <a:rPr lang="ru-RU" sz="1800" u="sng" dirty="0" smtClean="0">
                <a:solidFill>
                  <a:schemeClr val="tx1"/>
                </a:solidFill>
                <a:ea typeface="Times New Roman"/>
              </a:rPr>
              <a:t>Прототип</a:t>
            </a:r>
            <a:r>
              <a:rPr lang="ru-RU" sz="1800" dirty="0" smtClean="0">
                <a:solidFill>
                  <a:schemeClr val="tx1"/>
                </a:solidFill>
                <a:ea typeface="Times New Roman"/>
              </a:rPr>
              <a:t> функции</a:t>
            </a:r>
            <a:r>
              <a:rPr lang="ru-RU" sz="1800" b="1" dirty="0" smtClean="0">
                <a:solidFill>
                  <a:schemeClr val="tx1"/>
                </a:solidFill>
                <a:ea typeface="Times New Roman"/>
              </a:rPr>
              <a:t>:</a:t>
            </a:r>
          </a:p>
          <a:p>
            <a:pPr lvl="0" algn="l"/>
            <a:r>
              <a:rPr lang="en-US" sz="16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MaxMas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Max);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u="sng" dirty="0" smtClean="0">
                <a:solidFill>
                  <a:schemeClr val="tx1"/>
                </a:solidFill>
                <a:ea typeface="Times New Roman"/>
              </a:rPr>
              <a:t>Вызов </a:t>
            </a:r>
            <a:r>
              <a:rPr lang="ru-RU" sz="1800" dirty="0">
                <a:solidFill>
                  <a:schemeClr val="tx1"/>
                </a:solidFill>
                <a:ea typeface="Times New Roman"/>
              </a:rPr>
              <a:t>функции и результат</a:t>
            </a:r>
            <a:r>
              <a:rPr lang="ru-RU" sz="1800" b="1" dirty="0">
                <a:solidFill>
                  <a:schemeClr val="tx1"/>
                </a:solidFill>
                <a:ea typeface="Times New Roman"/>
              </a:rPr>
              <a:t>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pt-BR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pt-BR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Mas5[]={1,1,4,1,-2, 30,0, 7};</a:t>
            </a:r>
          </a:p>
          <a:p>
            <a:pPr algn="l"/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NumMax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0</a:t>
            </a:r>
            <a:r>
              <a:rPr lang="en-US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MaxMas5 = 0;</a:t>
            </a:r>
          </a:p>
          <a:p>
            <a:pPr algn="l"/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MaxMas5 =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MaxMas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Mas5 ,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(Mas5)/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), &amp;MaxMas5, &amp;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NumMax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"Max =  %d 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Номер = %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d\n"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MaxMas5,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NumMax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);</a:t>
            </a:r>
          </a:p>
          <a:p>
            <a:pPr algn="l">
              <a:spcBef>
                <a:spcPts val="0"/>
              </a:spcBef>
            </a:pPr>
            <a:r>
              <a:rPr lang="ru-RU" sz="1800" u="sng" dirty="0" smtClean="0">
                <a:solidFill>
                  <a:schemeClr val="tx1"/>
                </a:solidFill>
                <a:ea typeface="Times New Roman"/>
              </a:rPr>
              <a:t>Результат</a:t>
            </a:r>
            <a:r>
              <a:rPr lang="ru-RU" sz="1400" u="sng" dirty="0" smtClean="0">
                <a:solidFill>
                  <a:schemeClr val="tx1"/>
                </a:solidFill>
                <a:ea typeface="Times New Roman"/>
              </a:rPr>
              <a:t>:    </a:t>
            </a:r>
            <a:r>
              <a:rPr lang="ru-RU" sz="2000" b="1" dirty="0" err="1" smtClean="0">
                <a:solidFill>
                  <a:srgbClr val="002060"/>
                </a:solidFill>
                <a:latin typeface="Consolas"/>
                <a:ea typeface="Calibri"/>
              </a:rPr>
              <a:t>Max</a:t>
            </a:r>
            <a:r>
              <a:rPr lang="ru-RU" sz="2000" b="1" dirty="0" smtClean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Consolas"/>
                <a:ea typeface="Calibri"/>
              </a:rPr>
              <a:t>=  30 Номер = 5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sz="1400" u="sng" dirty="0" smtClean="0">
              <a:solidFill>
                <a:schemeClr val="tx1"/>
              </a:solidFill>
              <a:ea typeface="Times New Roman"/>
            </a:endParaRPr>
          </a:p>
          <a:p>
            <a:pPr algn="l">
              <a:spcBef>
                <a:spcPts val="0"/>
              </a:spcBef>
            </a:pPr>
            <a:endParaRPr lang="ru-RU" altLang="ru-RU" sz="14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89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8819" y="2332"/>
            <a:ext cx="7003541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</a:t>
            </a:r>
            <a:r>
              <a:rPr lang="en-US" sz="3200" dirty="0" smtClean="0"/>
              <a:t>3.</a:t>
            </a:r>
            <a:r>
              <a:rPr lang="ru-RU" sz="3200" dirty="0" smtClean="0"/>
              <a:t>Возврат указателя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5000"/>
              </a:lnSpc>
              <a:tabLst>
                <a:tab pos="914400" algn="l"/>
              </a:tabLst>
            </a:pPr>
            <a:r>
              <a:rPr lang="ru-RU" sz="2000" b="1" dirty="0">
                <a:solidFill>
                  <a:schemeClr val="tx1"/>
                </a:solidFill>
              </a:rPr>
              <a:t>Смотрите: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Функции (Продолжение)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.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указателя </a:t>
            </a:r>
            <a:r>
              <a:rPr lang="ru-RU" sz="2000" b="1" dirty="0">
                <a:solidFill>
                  <a:schemeClr val="tx1"/>
                </a:solidFill>
                <a:ea typeface="Times New Roman"/>
              </a:rPr>
              <a:t>(</a:t>
            </a:r>
            <a:r>
              <a:rPr lang="en-US" sz="2000" b="1" dirty="0" err="1" smtClean="0">
                <a:solidFill>
                  <a:schemeClr val="tx1"/>
                </a:solidFill>
                <a:ea typeface="Times New Roman"/>
              </a:rPr>
              <a:t>SumMas</a:t>
            </a:r>
            <a:r>
              <a:rPr lang="ru-RU" sz="2000" b="1" dirty="0" smtClean="0">
                <a:solidFill>
                  <a:schemeClr val="tx1"/>
                </a:solidFill>
                <a:ea typeface="Times New Roman"/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Описание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возврат и сумма в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масиве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SummMas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psum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>
              <a:spcBef>
                <a:spcPts val="0"/>
              </a:spcBef>
            </a:pP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en-US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 = 0 ;</a:t>
            </a:r>
          </a:p>
          <a:p>
            <a:pPr algn="l">
              <a:spcBef>
                <a:spcPts val="0"/>
              </a:spcBef>
            </a:pPr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 = 0 ; i &lt; 5 ; i++ )sum = sum + </a:t>
            </a:r>
            <a:r>
              <a:rPr lang="nn-NO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[i];</a:t>
            </a:r>
          </a:p>
          <a:p>
            <a:pPr algn="l">
              <a:spcBef>
                <a:spcPts val="0"/>
              </a:spcBef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psum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sum ;</a:t>
            </a:r>
          </a:p>
          <a:p>
            <a:pPr algn="l">
              <a:spcBef>
                <a:spcPts val="0"/>
              </a:spcBef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</a:t>
            </a:r>
            <a:r>
              <a:rPr lang="ru-RU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psum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возвращаемое значение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функции через указатель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Вызов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//Возврат указателя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de-DE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de-DE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de-DE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de-DE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[5] = {1,2,3,4,5}; </a:t>
            </a:r>
            <a:r>
              <a:rPr lang="de-DE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0 - 4</a:t>
            </a:r>
            <a:endParaRPr lang="de-DE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en-US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Sum;</a:t>
            </a:r>
          </a:p>
          <a:p>
            <a:pPr algn="l">
              <a:spcBef>
                <a:spcPts val="0"/>
              </a:spcBef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Сумма в массиве ВОЗВРАТ </a:t>
            </a:r>
            <a:r>
              <a:rPr lang="en-US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= %d 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SummMas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&amp;Sum) );</a:t>
            </a:r>
          </a:p>
          <a:p>
            <a:pPr algn="l">
              <a:spcBef>
                <a:spcPts val="0"/>
              </a:spcBef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"Сумма в массиве ПАРАМЕТР 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= %d 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);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Результат: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Сумма в массиве ВОЗВРАТ </a:t>
            </a:r>
            <a:r>
              <a:rPr lang="ru-RU" altLang="ru-RU" sz="20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ru-RU" altLang="ru-RU" sz="20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= 15</a:t>
            </a:r>
          </a:p>
          <a:p>
            <a:pPr algn="l"/>
            <a:r>
              <a:rPr lang="ru-RU" altLang="ru-RU" sz="20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Сумма в массиве ПАРАМЕТР </a:t>
            </a:r>
            <a:r>
              <a:rPr lang="ru-RU" altLang="ru-RU" sz="20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ru-RU" altLang="ru-RU" sz="20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ru-RU" altLang="ru-RU" sz="20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15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89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548679"/>
          </a:xfrm>
        </p:spPr>
        <p:txBody>
          <a:bodyPr>
            <a:noAutofit/>
          </a:bodyPr>
          <a:lstStyle/>
          <a:p>
            <a:r>
              <a:rPr lang="ru-RU" sz="3200" dirty="0"/>
              <a:t>Переменная</a:t>
            </a:r>
            <a:r>
              <a:rPr lang="ru-RU" sz="3200" dirty="0" smtClean="0">
                <a:solidFill>
                  <a:schemeClr val="tx2"/>
                </a:solidFill>
              </a:rPr>
              <a:t> </a:t>
            </a:r>
            <a:r>
              <a:rPr lang="ru-RU" sz="3200" dirty="0" smtClean="0"/>
              <a:t>(имя и тип)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548679"/>
            <a:ext cx="8675687" cy="36388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Переменная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программы – Это основной элемент для хранения данных программы и она располагается в оперативной - ОП памяти(</a:t>
            </a:r>
            <a:r>
              <a:rPr lang="ru-RU" altLang="ru-RU" sz="20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 Значения переменной доступны во время выполнения программы Каждая Переменная имеет уникальное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имя</a:t>
            </a:r>
            <a:r>
              <a:rPr lang="en-US" altLang="ru-RU" sz="2000" b="1" u="sng" dirty="0" smtClean="0">
                <a:solidFill>
                  <a:schemeClr val="tx1"/>
                </a:solidFill>
              </a:rPr>
              <a:t> (</a:t>
            </a:r>
            <a:r>
              <a:rPr lang="ru-RU" altLang="ru-RU" sz="2000" b="1" u="sng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en-US" altLang="ru-RU" sz="2000" b="1" u="sng" dirty="0" smtClean="0">
                <a:solidFill>
                  <a:schemeClr val="tx1"/>
                </a:solidFill>
              </a:rPr>
              <a:t>)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(в данной программе) и заданный при ее описании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тип (</a:t>
            </a:r>
            <a:r>
              <a:rPr lang="ru-RU" altLang="ru-RU" sz="2000" b="1" u="sng" dirty="0" smtClean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)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Аналогом переменной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является вычислительная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строка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обычного калькулятора (Запустить)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Значения переменных используются в операторах и могут быть изменены. Их значения используются во все время работы программы.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Все переменные перед первым использованием должны быть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объявлены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000" b="1" dirty="0" smtClean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</a:t>
            </a:fld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>
            <a:off x="2483768" y="4513613"/>
            <a:ext cx="3244510" cy="1379225"/>
            <a:chOff x="1940567" y="4219052"/>
            <a:chExt cx="3244510" cy="1379225"/>
          </a:xfrm>
        </p:grpSpPr>
        <p:grpSp>
          <p:nvGrpSpPr>
            <p:cNvPr id="5" name="Группа 36"/>
            <p:cNvGrpSpPr>
              <a:grpSpLocks/>
            </p:cNvGrpSpPr>
            <p:nvPr/>
          </p:nvGrpSpPr>
          <p:grpSpPr bwMode="auto">
            <a:xfrm>
              <a:off x="1940567" y="4219052"/>
              <a:ext cx="1368425" cy="1379225"/>
              <a:chOff x="1331640" y="2564408"/>
              <a:chExt cx="1368152" cy="2736304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1331640" y="2564408"/>
                <a:ext cx="1368152" cy="273630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1439567" y="3043079"/>
                <a:ext cx="1152295" cy="417439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 smtClean="0">
                    <a:solidFill>
                      <a:schemeClr val="tx1"/>
                    </a:solidFill>
                  </a:rPr>
                  <a:t>&lt;</a:t>
                </a:r>
                <a:r>
                  <a:rPr lang="ru-RU" sz="1400" dirty="0" smtClean="0">
                    <a:solidFill>
                      <a:schemeClr val="tx1"/>
                    </a:solidFill>
                  </a:rPr>
                  <a:t>Значение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&gt;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" name="Прямоугольник 12"/>
            <p:cNvSpPr/>
            <p:nvPr/>
          </p:nvSpPr>
          <p:spPr bwMode="auto">
            <a:xfrm>
              <a:off x="3812775" y="4270490"/>
              <a:ext cx="1372302" cy="2798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Переменная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4" name="Прямая со стрелкой 13"/>
            <p:cNvCxnSpPr>
              <a:stCxn id="13" idx="1"/>
              <a:endCxn id="7" idx="3"/>
            </p:cNvCxnSpPr>
            <p:nvPr/>
          </p:nvCxnSpPr>
          <p:spPr>
            <a:xfrm flipH="1">
              <a:off x="3201041" y="4410391"/>
              <a:ext cx="611734" cy="15513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6084168" y="4187562"/>
            <a:ext cx="2520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u="sng" dirty="0" smtClean="0"/>
              <a:t>Имя</a:t>
            </a:r>
            <a:r>
              <a:rPr lang="ru-RU" dirty="0" smtClean="0"/>
              <a:t> переменной (Например</a:t>
            </a:r>
            <a:r>
              <a:rPr lang="en-US" dirty="0" smtClean="0"/>
              <a:t> - </a:t>
            </a:r>
            <a:r>
              <a:rPr lang="ru-RU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Var</a:t>
            </a:r>
            <a:r>
              <a:rPr lang="ru-RU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u="sng" dirty="0" smtClean="0"/>
              <a:t>Тип</a:t>
            </a:r>
            <a:r>
              <a:rPr lang="ru-RU" dirty="0" smtClean="0"/>
              <a:t> переменной</a:t>
            </a:r>
            <a:r>
              <a:rPr lang="en-US" dirty="0" smtClean="0"/>
              <a:t> (</a:t>
            </a:r>
            <a:r>
              <a:rPr lang="ru-RU" dirty="0" smtClean="0"/>
              <a:t>Например </a:t>
            </a:r>
            <a:r>
              <a:rPr lang="en-US" dirty="0" smtClean="0">
                <a:solidFill>
                  <a:srgbClr val="0000FF"/>
                </a:solidFill>
              </a:rPr>
              <a:t>int 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Описание переменной на СИ: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Int</a:t>
            </a:r>
            <a:r>
              <a:rPr lang="en-US" dirty="0" smtClean="0"/>
              <a:t> Var;</a:t>
            </a:r>
            <a:endParaRPr lang="ru-RU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456210" y="4141981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</a:t>
            </a:r>
            <a:endParaRPr lang="ru-RU" dirty="0"/>
          </a:p>
        </p:txBody>
      </p:sp>
      <p:cxnSp>
        <p:nvCxnSpPr>
          <p:cNvPr id="15" name="Прямая со стрелкой 14"/>
          <p:cNvCxnSpPr>
            <a:stCxn id="7" idx="2"/>
            <a:endCxn id="17" idx="0"/>
          </p:cNvCxnSpPr>
          <p:nvPr/>
        </p:nvCxnSpPr>
        <p:spPr>
          <a:xfrm>
            <a:off x="3167980" y="4965295"/>
            <a:ext cx="1791659" cy="29748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 bwMode="auto">
          <a:xfrm>
            <a:off x="4190999" y="5262780"/>
            <a:ext cx="1537279" cy="80392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Значение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переменной используется в программе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104112" y="4190550"/>
            <a:ext cx="503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Var</a:t>
            </a:r>
            <a:endParaRPr lang="ru-RU" dirty="0"/>
          </a:p>
        </p:txBody>
      </p:sp>
      <p:cxnSp>
        <p:nvCxnSpPr>
          <p:cNvPr id="22" name="Прямая со стрелкой 21"/>
          <p:cNvCxnSpPr>
            <a:stCxn id="23" idx="3"/>
            <a:endCxn id="7" idx="2"/>
          </p:cNvCxnSpPr>
          <p:nvPr/>
        </p:nvCxnSpPr>
        <p:spPr>
          <a:xfrm flipV="1">
            <a:off x="2280016" y="4965295"/>
            <a:ext cx="887964" cy="17389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 bwMode="auto">
          <a:xfrm>
            <a:off x="255630" y="4704951"/>
            <a:ext cx="2024386" cy="8684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Новое </a:t>
            </a:r>
            <a:r>
              <a:rPr lang="en-US" sz="1400" dirty="0">
                <a:solidFill>
                  <a:schemeClr val="tx1"/>
                </a:solidFill>
              </a:rPr>
              <a:t>&lt;</a:t>
            </a:r>
            <a:r>
              <a:rPr lang="ru-RU" sz="1400" dirty="0" smtClean="0">
                <a:solidFill>
                  <a:schemeClr val="tx1"/>
                </a:solidFill>
              </a:rPr>
              <a:t>Значение</a:t>
            </a:r>
            <a:r>
              <a:rPr lang="en-US" sz="1400" dirty="0" smtClean="0">
                <a:solidFill>
                  <a:schemeClr val="tx1"/>
                </a:solidFill>
              </a:rPr>
              <a:t>&gt;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переменной заносится  </a:t>
            </a:r>
            <a:r>
              <a:rPr lang="ru-RU" sz="1400" dirty="0" smtClean="0">
                <a:solidFill>
                  <a:schemeClr val="tx1"/>
                </a:solidFill>
              </a:rPr>
              <a:t>программе! </a:t>
            </a:r>
            <a:r>
              <a:rPr lang="ru-RU" sz="1400" b="1" dirty="0" smtClean="0">
                <a:solidFill>
                  <a:srgbClr val="0000FF"/>
                </a:solidFill>
              </a:rPr>
              <a:t>ПРИСВАИВАЕТСЯ</a:t>
            </a:r>
            <a:endParaRPr lang="ru-RU" sz="1400" b="1" dirty="0">
              <a:solidFill>
                <a:srgbClr val="0000FF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95536" y="5664741"/>
            <a:ext cx="1555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Var</a:t>
            </a:r>
            <a:r>
              <a:rPr lang="en-US" b="1" dirty="0" smtClean="0"/>
              <a:t> = sin(100);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4261338" y="6116457"/>
            <a:ext cx="13966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00FF"/>
                </a:solidFill>
              </a:rPr>
              <a:t>Summ</a:t>
            </a:r>
            <a:r>
              <a:rPr lang="en-US" b="1" dirty="0" smtClean="0">
                <a:solidFill>
                  <a:srgbClr val="FF0000"/>
                </a:solidFill>
              </a:rPr>
              <a:t> = Var;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2807944" y="5931791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Summ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auto">
          <a:xfrm>
            <a:off x="2627784" y="5517232"/>
            <a:ext cx="1152525" cy="2104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ru-RU" sz="1400" dirty="0" smtClean="0">
                <a:solidFill>
                  <a:schemeClr val="tx1"/>
                </a:solidFill>
              </a:rPr>
              <a:t>Значение</a:t>
            </a:r>
            <a:r>
              <a:rPr lang="en-US" sz="1400" dirty="0" smtClean="0">
                <a:solidFill>
                  <a:schemeClr val="tx1"/>
                </a:solidFill>
              </a:rPr>
              <a:t>&gt;</a:t>
            </a:r>
            <a:endParaRPr lang="ru-RU" sz="1400" dirty="0">
              <a:solidFill>
                <a:schemeClr val="tx1"/>
              </a:solidFill>
            </a:endParaRPr>
          </a:p>
        </p:txBody>
      </p:sp>
      <p:cxnSp>
        <p:nvCxnSpPr>
          <p:cNvPr id="37" name="Прямая со стрелкой 36"/>
          <p:cNvCxnSpPr>
            <a:stCxn id="21" idx="1"/>
            <a:endCxn id="7" idx="0"/>
          </p:cNvCxnSpPr>
          <p:nvPr/>
        </p:nvCxnSpPr>
        <p:spPr>
          <a:xfrm flipH="1">
            <a:off x="3167980" y="4375216"/>
            <a:ext cx="936132" cy="37967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35" idx="0"/>
            <a:endCxn id="36" idx="2"/>
          </p:cNvCxnSpPr>
          <p:nvPr/>
        </p:nvCxnSpPr>
        <p:spPr>
          <a:xfrm flipV="1">
            <a:off x="3204047" y="5727641"/>
            <a:ext cx="0" cy="20415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Стрелка вниз 44"/>
          <p:cNvSpPr/>
          <p:nvPr/>
        </p:nvSpPr>
        <p:spPr>
          <a:xfrm>
            <a:off x="3060031" y="4965295"/>
            <a:ext cx="197952" cy="5519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7" name="Прямая со стрелкой 46"/>
          <p:cNvCxnSpPr>
            <a:stCxn id="32" idx="1"/>
          </p:cNvCxnSpPr>
          <p:nvPr/>
        </p:nvCxnSpPr>
        <p:spPr>
          <a:xfrm flipH="1" flipV="1">
            <a:off x="3204047" y="5241263"/>
            <a:ext cx="1057291" cy="105986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29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Задание Общее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Смотрите: (</a:t>
            </a:r>
            <a:r>
              <a:rPr lang="ru-RU" sz="2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en-US" sz="2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800" b="1" dirty="0" smtClean="0">
                <a:solidFill>
                  <a:schemeClr val="tx1"/>
                </a:solidFill>
              </a:rPr>
              <a:t>) </a:t>
            </a:r>
            <a:r>
              <a:rPr lang="ru-RU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solidFill>
                  <a:schemeClr val="tx1"/>
                </a:solidFill>
                <a:hlinkClick r:id="rId4" action="ppaction://hlinkpres?slideindex=1&amp;slidetitle=Функции (Продолжение)"/>
              </a:rPr>
              <a:t>2016</a:t>
            </a:r>
            <a:r>
              <a:rPr lang="ru-RU" sz="2800" b="1" dirty="0">
                <a:solidFill>
                  <a:schemeClr val="tx1"/>
                </a:solidFill>
              </a:rPr>
              <a:t>)</a:t>
            </a:r>
            <a:r>
              <a:rPr lang="en-US" sz="2800" b="1" dirty="0">
                <a:solidFill>
                  <a:schemeClr val="tx1"/>
                </a:solidFill>
              </a:rPr>
              <a:t> </a:t>
            </a:r>
            <a:r>
              <a:rPr lang="ru-RU" altLang="ru-RU" sz="28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800" b="1" dirty="0">
                <a:solidFill>
                  <a:schemeClr val="tx1"/>
                </a:solidFill>
              </a:rPr>
              <a:t>(</a:t>
            </a:r>
            <a:r>
              <a:rPr lang="en-US" altLang="ru-RU" sz="28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2800" b="1" dirty="0">
                <a:solidFill>
                  <a:schemeClr val="tx1"/>
                </a:solidFill>
              </a:rPr>
              <a:t> –</a:t>
            </a:r>
            <a:r>
              <a:rPr lang="ru-RU" altLang="ru-RU" sz="2800" b="1" dirty="0">
                <a:solidFill>
                  <a:schemeClr val="tx1"/>
                </a:solidFill>
              </a:rPr>
              <a:t>ЛР № 5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)</a:t>
            </a:r>
            <a:endParaRPr lang="ru-RU" altLang="ru-RU" sz="2800" b="1" dirty="0" smtClean="0">
              <a:hlinkClick r:id="rId6" action="ppaction://hlinksldjump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800" b="1" dirty="0" smtClean="0">
                <a:solidFill>
                  <a:schemeClr val="tx1"/>
                </a:solidFill>
              </a:rPr>
              <a:t>Создать макрос (</a:t>
            </a:r>
            <a:r>
              <a:rPr lang="ru-RU" altLang="ru-RU" sz="28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 </a:t>
            </a:r>
            <a:r>
              <a:rPr lang="ru-RU" altLang="ru-RU" sz="2800" b="1" dirty="0">
                <a:solidFill>
                  <a:srgbClr val="0000FF"/>
                </a:solidFill>
              </a:rPr>
              <a:t>5.1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800" b="1" dirty="0" smtClean="0">
                <a:solidFill>
                  <a:schemeClr val="tx1"/>
                </a:solidFill>
              </a:rPr>
              <a:t>Функция </a:t>
            </a:r>
            <a:r>
              <a:rPr lang="ru-RU" altLang="ru-RU" sz="2800" b="1" dirty="0">
                <a:solidFill>
                  <a:schemeClr val="tx1"/>
                </a:solidFill>
              </a:rPr>
              <a:t>суммы 3-х 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чисел </a:t>
            </a:r>
            <a:r>
              <a:rPr lang="ru-RU" altLang="ru-RU" sz="2800" b="1" dirty="0">
                <a:solidFill>
                  <a:schemeClr val="tx1"/>
                </a:solidFill>
              </a:rPr>
              <a:t>(</a:t>
            </a:r>
            <a:r>
              <a:rPr lang="ru-RU" altLang="ru-RU" sz="28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800" b="1" dirty="0" smtClean="0">
                <a:solidFill>
                  <a:srgbClr val="0000FF"/>
                </a:solidFill>
              </a:rPr>
              <a:t>5.2</a:t>
            </a:r>
            <a:endParaRPr lang="ru-RU" altLang="ru-RU" sz="2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800" b="1" dirty="0" smtClean="0">
                <a:solidFill>
                  <a:schemeClr val="tx1"/>
                </a:solidFill>
              </a:rPr>
              <a:t>Функция </a:t>
            </a:r>
            <a:r>
              <a:rPr lang="ru-RU" altLang="ru-RU" sz="2800" b="1" dirty="0">
                <a:solidFill>
                  <a:schemeClr val="tx1"/>
                </a:solidFill>
              </a:rPr>
              <a:t>печати  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массива </a:t>
            </a:r>
            <a:r>
              <a:rPr lang="ru-RU" altLang="ru-RU" sz="2800" b="1" dirty="0">
                <a:solidFill>
                  <a:schemeClr val="tx1"/>
                </a:solidFill>
              </a:rPr>
              <a:t>(</a:t>
            </a:r>
            <a:r>
              <a:rPr lang="ru-RU" altLang="ru-RU" sz="28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800" b="1" dirty="0" smtClean="0">
                <a:solidFill>
                  <a:srgbClr val="0000FF"/>
                </a:solidFill>
              </a:rPr>
              <a:t>5.3</a:t>
            </a:r>
            <a:endParaRPr lang="ru-RU" altLang="ru-RU" sz="2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800" b="1" dirty="0" smtClean="0">
                <a:solidFill>
                  <a:schemeClr val="tx1"/>
                </a:solidFill>
              </a:rPr>
              <a:t>Функция 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Swap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800" b="1" dirty="0">
                <a:solidFill>
                  <a:schemeClr val="tx1"/>
                </a:solidFill>
              </a:rPr>
              <a:t>(</a:t>
            </a:r>
            <a:r>
              <a:rPr lang="ru-RU" altLang="ru-RU" sz="28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800" b="1" dirty="0" smtClean="0">
                <a:solidFill>
                  <a:srgbClr val="0000FF"/>
                </a:solidFill>
              </a:rPr>
              <a:t>5.4</a:t>
            </a:r>
            <a:endParaRPr lang="ru-RU" altLang="ru-RU" sz="2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800" b="1" dirty="0" smtClean="0">
                <a:solidFill>
                  <a:schemeClr val="tx1"/>
                </a:solidFill>
              </a:rPr>
              <a:t>Функция </a:t>
            </a:r>
            <a:r>
              <a:rPr lang="ru-RU" altLang="ru-RU" sz="2800" b="1" dirty="0">
                <a:solidFill>
                  <a:schemeClr val="tx1"/>
                </a:solidFill>
              </a:rPr>
              <a:t>минимума или 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максимума </a:t>
            </a:r>
            <a:r>
              <a:rPr lang="ru-RU" altLang="ru-RU" sz="2800" b="1" dirty="0">
                <a:solidFill>
                  <a:schemeClr val="tx1"/>
                </a:solidFill>
              </a:rPr>
              <a:t>(</a:t>
            </a:r>
            <a:r>
              <a:rPr lang="ru-RU" altLang="ru-RU" sz="28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800" b="1" dirty="0" smtClean="0">
                <a:solidFill>
                  <a:srgbClr val="0000FF"/>
                </a:solidFill>
              </a:rPr>
              <a:t>5.5</a:t>
            </a:r>
            <a:endParaRPr lang="ru-RU" altLang="ru-RU" sz="28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800" b="1" dirty="0" smtClean="0">
                <a:solidFill>
                  <a:schemeClr val="tx1"/>
                </a:solidFill>
              </a:rPr>
              <a:t>Функция </a:t>
            </a:r>
            <a:r>
              <a:rPr lang="ru-RU" altLang="ru-RU" sz="2800" b="1" dirty="0">
                <a:solidFill>
                  <a:schemeClr val="tx1"/>
                </a:solidFill>
              </a:rPr>
              <a:t>сортировки</a:t>
            </a:r>
            <a:r>
              <a:rPr lang="ru-RU" altLang="ru-RU" sz="2800" i="1" dirty="0">
                <a:solidFill>
                  <a:schemeClr val="tx1"/>
                </a:solidFill>
              </a:rPr>
              <a:t> </a:t>
            </a:r>
            <a:r>
              <a:rPr lang="ru-RU" altLang="ru-RU" sz="2800" b="1" dirty="0">
                <a:solidFill>
                  <a:schemeClr val="tx1"/>
                </a:solidFill>
              </a:rPr>
              <a:t>(</a:t>
            </a:r>
            <a:r>
              <a:rPr lang="ru-RU" altLang="ru-RU" sz="28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800" b="1" dirty="0" smtClean="0">
                <a:solidFill>
                  <a:srgbClr val="0000FF"/>
                </a:solidFill>
              </a:rPr>
              <a:t>5.6</a:t>
            </a:r>
            <a:endParaRPr lang="ru-RU" altLang="ru-RU" sz="2800" i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800" b="1" dirty="0" smtClean="0">
                <a:solidFill>
                  <a:schemeClr val="tx1"/>
                </a:solidFill>
              </a:rPr>
              <a:t>Рекурсивная функция </a:t>
            </a:r>
            <a:r>
              <a:rPr lang="ru-RU" altLang="ru-RU" sz="2800" b="1" dirty="0">
                <a:solidFill>
                  <a:schemeClr val="tx1"/>
                </a:solidFill>
              </a:rPr>
              <a:t>(</a:t>
            </a:r>
            <a:r>
              <a:rPr lang="ru-RU" altLang="ru-RU" sz="2800" b="1" dirty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800" b="1" dirty="0" smtClean="0">
                <a:solidFill>
                  <a:srgbClr val="0000FF"/>
                </a:solidFill>
              </a:rPr>
              <a:t>5.7</a:t>
            </a:r>
            <a:endParaRPr lang="ru-RU" altLang="ru-RU" sz="24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400" b="1" dirty="0" smtClean="0"/>
          </a:p>
          <a:p>
            <a:endParaRPr lang="ru-RU" altLang="ru-RU" sz="24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82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Задание </a:t>
            </a:r>
            <a:r>
              <a:rPr lang="ru-RU" sz="3200" b="1" dirty="0" smtClean="0">
                <a:solidFill>
                  <a:srgbClr val="0000FF"/>
                </a:solidFill>
              </a:rPr>
              <a:t>5.1</a:t>
            </a:r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257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Смотрите: (</a:t>
            </a:r>
            <a:r>
              <a:rPr lang="ru-RU" sz="24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 smtClean="0">
                <a:solidFill>
                  <a:schemeClr val="tx1"/>
                </a:solidFill>
              </a:rPr>
              <a:t>)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5.1 </a:t>
            </a:r>
            <a:r>
              <a:rPr lang="ru-RU" altLang="ru-RU" sz="2400" b="1" dirty="0">
                <a:solidFill>
                  <a:schemeClr val="tx1"/>
                </a:solidFill>
              </a:rPr>
              <a:t>Создать</a:t>
            </a:r>
            <a:r>
              <a:rPr lang="ru-RU" altLang="ru-RU" sz="2400" b="1" dirty="0"/>
              <a:t> </a:t>
            </a:r>
            <a:r>
              <a:rPr lang="ru-RU" altLang="ru-RU" sz="2400" b="1" dirty="0">
                <a:solidFill>
                  <a:schemeClr val="tx1"/>
                </a:solidFill>
              </a:rPr>
              <a:t>макрос</a:t>
            </a:r>
          </a:p>
          <a:p>
            <a:pPr lvl="0" algn="l">
              <a:defRPr/>
            </a:pPr>
            <a:r>
              <a:rPr lang="ru-RU" sz="2000" b="1" dirty="0">
                <a:solidFill>
                  <a:srgbClr val="FF0000"/>
                </a:solidFill>
              </a:rPr>
              <a:t>Создать и отладить макрос </a:t>
            </a:r>
            <a:r>
              <a:rPr lang="ru-RU" sz="2000" dirty="0">
                <a:solidFill>
                  <a:prstClr val="black"/>
                </a:solidFill>
              </a:rPr>
              <a:t>вычисления минимума или </a:t>
            </a:r>
            <a:r>
              <a:rPr lang="ru-RU" sz="2000" dirty="0">
                <a:solidFill>
                  <a:srgbClr val="FF0000"/>
                </a:solidFill>
              </a:rPr>
              <a:t>максимума </a:t>
            </a:r>
            <a:r>
              <a:rPr lang="ru-RU" sz="2000" dirty="0">
                <a:solidFill>
                  <a:prstClr val="black"/>
                </a:solidFill>
              </a:rPr>
              <a:t>их 3-х переменных. Задание уточняется </a:t>
            </a:r>
            <a:r>
              <a:rPr lang="ru-RU" sz="2000" dirty="0" smtClean="0">
                <a:solidFill>
                  <a:prstClr val="black"/>
                </a:solidFill>
              </a:rPr>
              <a:t>таблицей вариантов. </a:t>
            </a:r>
            <a:r>
              <a:rPr lang="ru-RU" sz="2000" dirty="0">
                <a:solidFill>
                  <a:prstClr val="black"/>
                </a:solidFill>
              </a:rPr>
              <a:t>Исходные значения задаются в </a:t>
            </a:r>
            <a:r>
              <a:rPr lang="ru-RU" sz="2000" dirty="0" smtClean="0">
                <a:solidFill>
                  <a:prstClr val="black"/>
                </a:solidFill>
              </a:rPr>
              <a:t>программе в виде констант. </a:t>
            </a:r>
            <a:r>
              <a:rPr lang="ru-RU" sz="2000" dirty="0">
                <a:solidFill>
                  <a:prstClr val="black"/>
                </a:solidFill>
              </a:rPr>
              <a:t>Результат вывести на печать.</a:t>
            </a:r>
          </a:p>
          <a:p>
            <a:pPr lvl="0" algn="l">
              <a:defRPr/>
            </a:pPr>
            <a:r>
              <a:rPr lang="ru-RU" sz="2000" u="sng" dirty="0">
                <a:solidFill>
                  <a:prstClr val="black"/>
                </a:solidFill>
              </a:rPr>
              <a:t>// Макрос вычисления максимума их двух переменных</a:t>
            </a:r>
          </a:p>
          <a:p>
            <a:pPr lvl="0" algn="l">
              <a:defRPr/>
            </a:pP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//#</a:t>
            </a:r>
            <a:r>
              <a:rPr lang="ru-RU" sz="2000" dirty="0" err="1">
                <a:solidFill>
                  <a:srgbClr val="008000"/>
                </a:solidFill>
                <a:latin typeface="Tahoma"/>
                <a:ea typeface="Calibri"/>
              </a:rPr>
              <a:t>define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 </a:t>
            </a:r>
            <a:r>
              <a:rPr lang="ru-RU" sz="2000" dirty="0" err="1">
                <a:solidFill>
                  <a:srgbClr val="008000"/>
                </a:solidFill>
                <a:latin typeface="Tahoma"/>
                <a:ea typeface="Calibri"/>
              </a:rPr>
              <a:t>max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(</a:t>
            </a:r>
            <a:r>
              <a:rPr lang="ru-RU" sz="2000" dirty="0" err="1">
                <a:solidFill>
                  <a:srgbClr val="008000"/>
                </a:solidFill>
                <a:latin typeface="Tahoma"/>
                <a:ea typeface="Calibri"/>
              </a:rPr>
              <a:t>a,b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) ((a&gt;b)?</a:t>
            </a:r>
            <a:r>
              <a:rPr lang="ru-RU" sz="2000" dirty="0" err="1">
                <a:solidFill>
                  <a:srgbClr val="008000"/>
                </a:solidFill>
                <a:latin typeface="Tahoma"/>
                <a:ea typeface="Calibri"/>
              </a:rPr>
              <a:t>a:b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)  </a:t>
            </a:r>
          </a:p>
          <a:p>
            <a:pPr lvl="0" algn="l">
              <a:defRPr/>
            </a:pPr>
            <a:r>
              <a:rPr lang="ru-RU" sz="2000" u="sng" dirty="0">
                <a:solidFill>
                  <a:prstClr val="black"/>
                </a:solidFill>
              </a:rPr>
              <a:t>Макрос вычисления максимума их ТРЕХ переменных</a:t>
            </a:r>
          </a:p>
          <a:p>
            <a:pPr lvl="0" algn="l">
              <a:defRPr/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#define </a:t>
            </a:r>
            <a:r>
              <a:rPr lang="en-US" sz="2000" b="1" dirty="0">
                <a:solidFill>
                  <a:srgbClr val="FF0000"/>
                </a:solidFill>
              </a:rPr>
              <a:t>max3(</a:t>
            </a:r>
            <a:r>
              <a:rPr lang="en-US" sz="2000" b="1" dirty="0" err="1">
                <a:solidFill>
                  <a:srgbClr val="FF0000"/>
                </a:solidFill>
              </a:rPr>
              <a:t>a,b,c</a:t>
            </a:r>
            <a:r>
              <a:rPr lang="en-US" sz="2000" b="1" dirty="0">
                <a:solidFill>
                  <a:srgbClr val="FF0000"/>
                </a:solidFill>
              </a:rPr>
              <a:t>) </a:t>
            </a:r>
            <a:r>
              <a:rPr lang="en-US" sz="2000" dirty="0">
                <a:solidFill>
                  <a:prstClr val="black"/>
                </a:solidFill>
              </a:rPr>
              <a:t>((a&gt;b)?((a&gt;c)?a:((b&gt;c)?b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: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c)):((b&gt;c)?b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:</a:t>
            </a:r>
            <a:r>
              <a:rPr lang="ru-RU" sz="2000" dirty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c</a:t>
            </a:r>
            <a:r>
              <a:rPr lang="en-US" sz="2000" dirty="0" smtClean="0">
                <a:solidFill>
                  <a:prstClr val="black"/>
                </a:solidFill>
              </a:rPr>
              <a:t>))</a:t>
            </a:r>
            <a:endParaRPr lang="ru-RU" sz="2000" dirty="0" smtClean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en-US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err="1" smtClean="0">
                <a:solidFill>
                  <a:prstClr val="black"/>
                </a:solidFill>
              </a:rPr>
              <a:t>imax</a:t>
            </a: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>
                <a:solidFill>
                  <a:prstClr val="black"/>
                </a:solidFill>
              </a:rPr>
              <a:t>= </a:t>
            </a:r>
            <a:r>
              <a:rPr lang="ru-RU" sz="2000" b="1" dirty="0">
                <a:solidFill>
                  <a:srgbClr val="FF0000"/>
                </a:solidFill>
              </a:rPr>
              <a:t>max3(5, 2, 10)</a:t>
            </a:r>
            <a:r>
              <a:rPr lang="ru-RU" sz="2000" dirty="0">
                <a:solidFill>
                  <a:prstClr val="black"/>
                </a:solidFill>
              </a:rPr>
              <a:t>;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// Макровызов </a:t>
            </a:r>
            <a:r>
              <a:rPr lang="ru-RU" sz="2000" b="1" dirty="0">
                <a:solidFill>
                  <a:srgbClr val="FF0000"/>
                </a:solidFill>
                <a:latin typeface="Tahoma"/>
                <a:ea typeface="Calibri"/>
              </a:rPr>
              <a:t>max3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 с тремя </a:t>
            </a:r>
            <a:r>
              <a:rPr lang="ru-RU" sz="2000" dirty="0" smtClean="0">
                <a:solidFill>
                  <a:srgbClr val="008000"/>
                </a:solidFill>
                <a:latin typeface="Tahoma"/>
                <a:ea typeface="Calibri"/>
              </a:rPr>
              <a:t>переменными</a:t>
            </a:r>
            <a:endParaRPr lang="en-US" sz="2000" dirty="0" smtClean="0">
              <a:solidFill>
                <a:srgbClr val="008000"/>
              </a:solidFill>
              <a:latin typeface="Tahoma"/>
              <a:ea typeface="Calibri"/>
            </a:endParaRPr>
          </a:p>
          <a:p>
            <a:pPr algn="l">
              <a:defRPr/>
            </a:pPr>
            <a:r>
              <a:rPr lang="ru-RU" sz="2000" u="sng" dirty="0">
                <a:solidFill>
                  <a:prstClr val="black"/>
                </a:solidFill>
              </a:rPr>
              <a:t>Выполним макрос в виде параметра:</a:t>
            </a:r>
          </a:p>
          <a:p>
            <a:pPr lvl="0" algn="l">
              <a:defRPr/>
            </a:pPr>
            <a:r>
              <a:rPr lang="ru-RU" sz="2000" dirty="0" smtClean="0">
                <a:solidFill>
                  <a:prstClr val="black"/>
                </a:solidFill>
              </a:rPr>
              <a:t> </a:t>
            </a:r>
            <a:r>
              <a:rPr lang="ru-RU" sz="2000" dirty="0" err="1">
                <a:solidFill>
                  <a:prstClr val="black"/>
                </a:solidFill>
              </a:rPr>
              <a:t>printf</a:t>
            </a:r>
            <a:r>
              <a:rPr lang="ru-RU" sz="2000" dirty="0">
                <a:solidFill>
                  <a:prstClr val="black"/>
                </a:solidFill>
              </a:rPr>
              <a:t> ("</a:t>
            </a:r>
            <a:r>
              <a:rPr lang="ru-RU" sz="2000" b="1" dirty="0">
                <a:solidFill>
                  <a:srgbClr val="C00000"/>
                </a:solidFill>
              </a:rPr>
              <a:t>Максимум из трех  = %d \n</a:t>
            </a:r>
            <a:r>
              <a:rPr lang="ru-RU" sz="2000" dirty="0">
                <a:solidFill>
                  <a:prstClr val="black"/>
                </a:solidFill>
              </a:rPr>
              <a:t>",</a:t>
            </a:r>
            <a:r>
              <a:rPr lang="ru-RU" sz="2000" dirty="0" err="1">
                <a:solidFill>
                  <a:prstClr val="black"/>
                </a:solidFill>
              </a:rPr>
              <a:t>imax</a:t>
            </a:r>
            <a:r>
              <a:rPr lang="ru-RU" sz="2000" dirty="0">
                <a:solidFill>
                  <a:prstClr val="black"/>
                </a:solidFill>
              </a:rPr>
              <a:t>);</a:t>
            </a:r>
          </a:p>
          <a:p>
            <a:pPr lvl="0" algn="l">
              <a:defRPr/>
            </a:pPr>
            <a:r>
              <a:rPr lang="ru-RU" sz="2000" u="sng" dirty="0">
                <a:solidFill>
                  <a:prstClr val="black"/>
                </a:solidFill>
              </a:rPr>
              <a:t>Получим Результат</a:t>
            </a:r>
            <a:r>
              <a:rPr lang="ru-RU" sz="2000" u="sng" dirty="0" smtClean="0">
                <a:solidFill>
                  <a:prstClr val="black"/>
                </a:solidFill>
              </a:rPr>
              <a:t>:</a:t>
            </a:r>
          </a:p>
          <a:p>
            <a:pPr lvl="0" algn="l">
              <a:spcBef>
                <a:spcPts val="0"/>
              </a:spcBef>
              <a:defRPr/>
            </a:pP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Максимум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из трех  = 10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96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8819" y="18661"/>
            <a:ext cx="7075549" cy="674035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Задание </a:t>
            </a:r>
            <a:r>
              <a:rPr lang="ru-RU" sz="3200" b="1" dirty="0" smtClean="0">
                <a:solidFill>
                  <a:srgbClr val="0000FF"/>
                </a:solidFill>
              </a:rPr>
              <a:t>5.2</a:t>
            </a:r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257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Смотрите: (</a:t>
            </a:r>
            <a:r>
              <a:rPr lang="ru-RU" sz="24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 smtClean="0">
                <a:solidFill>
                  <a:schemeClr val="tx1"/>
                </a:solidFill>
              </a:rPr>
              <a:t>)</a:t>
            </a:r>
            <a:r>
              <a:rPr lang="ru-RU" sz="2400" b="1" dirty="0" smtClean="0">
                <a:solidFill>
                  <a:schemeClr val="tx1"/>
                </a:solidFill>
              </a:rPr>
              <a:t>.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5.2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Функция суммы 3-х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чисел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Прототип и описание функции:</a:t>
            </a:r>
          </a:p>
          <a:p>
            <a:pPr algn="l"/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Прототип функции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Summa3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c,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psum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Описание функции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Summa3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a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c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psum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){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*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psum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(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a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c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Тело функции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*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psum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;};</a:t>
            </a:r>
            <a:endParaRPr lang="ru-RU" sz="1800" dirty="0">
              <a:latin typeface="Times New Roman"/>
              <a:ea typeface="Calibri"/>
            </a:endParaRPr>
          </a:p>
          <a:p>
            <a:pPr algn="l"/>
            <a:r>
              <a:rPr lang="ru-RU" altLang="ru-RU" sz="2400" b="1" dirty="0" smtClean="0">
                <a:solidFill>
                  <a:schemeClr val="tx1"/>
                </a:solidFill>
              </a:rPr>
              <a:t>Вызов функции: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algn="l">
              <a:spcAft>
                <a:spcPts val="0"/>
              </a:spcAft>
            </a:pPr>
            <a:r>
              <a:rPr lang="en-US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Sum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Summa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3(2 , 3, 5 , &amp;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Вызов с указателем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"Сумма параметр из функции  %d 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,SUM 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"Сумма при возврате из функции  %d 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Результат работы функции (выполнить по шагам в отладчике):</a:t>
            </a:r>
            <a:endParaRPr lang="ru-RU" altLang="ru-RU" sz="2000" b="1" dirty="0" smtClean="0"/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Сумма параметр из функций  10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Сумма при возврате из функции  </a:t>
            </a: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10</a:t>
            </a:r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80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4624"/>
            <a:ext cx="705678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Задание </a:t>
            </a:r>
            <a:r>
              <a:rPr lang="ru-RU" sz="3200" b="1" dirty="0" smtClean="0">
                <a:solidFill>
                  <a:srgbClr val="0000FF"/>
                </a:solidFill>
              </a:rPr>
              <a:t>5.3</a:t>
            </a:r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Смотрите: 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 smtClean="0">
                <a:solidFill>
                  <a:schemeClr val="tx1"/>
                </a:solidFill>
              </a:rPr>
              <a:t>)</a:t>
            </a:r>
            <a:r>
              <a:rPr lang="ru-RU" sz="2000" b="1" dirty="0" smtClean="0">
                <a:solidFill>
                  <a:schemeClr val="tx1"/>
                </a:solidFill>
              </a:rPr>
              <a:t>.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5.3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Функция печати 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массива</a:t>
            </a:r>
          </a:p>
          <a:p>
            <a:pPr algn="l"/>
            <a:r>
              <a:rPr lang="ru-RU" altLang="ru-RU" sz="16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 и прототип:</a:t>
            </a:r>
            <a:endParaRPr lang="ru-RU" altLang="ru-RU" sz="1600" b="1" dirty="0">
              <a:solidFill>
                <a:schemeClr val="tx1"/>
              </a:solidFill>
            </a:endParaRPr>
          </a:p>
          <a:p>
            <a:pPr algn="l"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Описание Функции Печати массива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=0 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&lt;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Элемент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[%d]  = %d  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  );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};};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 smtClean="0"/>
              <a:t>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Прототип функции печати массива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1600" b="1" u="sng" dirty="0" smtClean="0">
                <a:solidFill>
                  <a:schemeClr val="tx1"/>
                </a:solidFill>
              </a:rPr>
              <a:t>Вызов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 в программе :</a:t>
            </a:r>
            <a:endParaRPr lang="ru-RU" altLang="ru-RU" sz="1600" b="1" dirty="0">
              <a:solidFill>
                <a:schemeClr val="tx1"/>
              </a:solidFill>
            </a:endParaRPr>
          </a:p>
          <a:p>
            <a:pPr algn="l"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Вызов в программе 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iMas3[] = {1,2,3,4,5};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(iMas3 ,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(iMas3)/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)));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1600" b="1" u="sng" dirty="0" smtClean="0">
                <a:solidFill>
                  <a:schemeClr val="tx1"/>
                </a:solidFill>
              </a:rPr>
              <a:t>Результат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 работы:</a:t>
            </a:r>
            <a:endParaRPr lang="ru-RU" altLang="ru-RU" sz="16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Элемент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[0]  = 1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Элемент [1]  = 2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Элемент [2]  = 3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Элемент [3]  = 4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Элемент [4]  = 5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altLang="ru-RU" sz="16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80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Задание </a:t>
            </a:r>
            <a:r>
              <a:rPr lang="ru-RU" sz="3200" b="1" dirty="0">
                <a:solidFill>
                  <a:srgbClr val="0000FF"/>
                </a:solidFill>
                <a:latin typeface="+mn-lt"/>
                <a:ea typeface="+mn-ea"/>
                <a:cs typeface="+mn-cs"/>
              </a:rPr>
              <a:t>5.4</a:t>
            </a:r>
            <a:endParaRPr lang="ru-RU" sz="2400" b="1" dirty="0">
              <a:solidFill>
                <a:srgbClr val="0000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Смотрите: 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 smtClean="0">
                <a:solidFill>
                  <a:schemeClr val="tx1"/>
                </a:solidFill>
              </a:rPr>
              <a:t>)</a:t>
            </a:r>
            <a:r>
              <a:rPr lang="ru-RU" sz="2000" b="1" dirty="0" smtClean="0">
                <a:solidFill>
                  <a:schemeClr val="tx1"/>
                </a:solidFill>
              </a:rPr>
              <a:t>.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5.4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Функция </a:t>
            </a:r>
            <a:r>
              <a:rPr lang="en-US" altLang="ru-RU" sz="2000" b="1" dirty="0">
                <a:solidFill>
                  <a:schemeClr val="tx1"/>
                </a:solidFill>
              </a:rPr>
              <a:t>Swap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и прототип: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SWAP(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Прототип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Функции</a:t>
            </a:r>
            <a:endParaRPr lang="ru-RU" sz="1600" dirty="0" smtClean="0">
              <a:highlight>
                <a:srgbClr val="FFFFFF"/>
              </a:highlight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Описание Функции обмена значениями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SWAP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в модуле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second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.</a:t>
            </a:r>
            <a:r>
              <a:rPr lang="en-US" sz="1600" dirty="0" err="1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cpp</a:t>
            </a:r>
            <a:endParaRPr lang="ru-RU" sz="16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SWAP(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a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Temp;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Temp = *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a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*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a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*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*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Temp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</a:t>
            </a:r>
            <a:endParaRPr lang="ru-RU" sz="1800" dirty="0">
              <a:latin typeface="Times New Roman"/>
              <a:ea typeface="Calibri"/>
            </a:endParaRPr>
          </a:p>
          <a:p>
            <a:pPr algn="l"/>
            <a:r>
              <a:rPr lang="ru-RU" altLang="ru-RU" sz="1600" b="1" dirty="0" smtClean="0">
                <a:solidFill>
                  <a:schemeClr val="tx1"/>
                </a:solidFill>
              </a:rPr>
              <a:t>Вызов функции обмена:</a:t>
            </a:r>
          </a:p>
          <a:p>
            <a:pPr algn="l"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SWAP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функция ВЫЗОВ функции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SWAP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k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1 = 1 ,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2 = 2;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k1 = 1 , k2 = 2;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"До SWAP  функции  k1= %d, k2 = %d 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,k1 , k2);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SWAP(&amp;k1 , &amp;k2);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ВЫЗОВ функции обмена SWAP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"После SWAP  функции  k1= %d, k2 = %d 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,k1 , k2);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1600" b="1" dirty="0" smtClean="0">
                <a:solidFill>
                  <a:schemeClr val="tx1"/>
                </a:solidFill>
              </a:rPr>
              <a:t>Результат:</a:t>
            </a:r>
          </a:p>
          <a:p>
            <a:pPr algn="l"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До 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SWAP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  функции  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k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1= 1, 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k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2 = 2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После 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SWAP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  функции  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k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1= 2, 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k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2 = </a:t>
            </a:r>
            <a:r>
              <a:rPr lang="ru-RU" sz="1600" b="1" dirty="0" smtClean="0">
                <a:solidFill>
                  <a:srgbClr val="002060"/>
                </a:solidFill>
                <a:latin typeface="Consolas"/>
                <a:ea typeface="Calibri"/>
              </a:rPr>
              <a:t>1</a:t>
            </a:r>
            <a:endParaRPr lang="ru-RU" altLang="ru-RU" sz="24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80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Задание </a:t>
            </a:r>
            <a:r>
              <a:rPr lang="ru-RU" sz="3200" b="1" dirty="0" smtClean="0">
                <a:solidFill>
                  <a:srgbClr val="0000FF"/>
                </a:solidFill>
              </a:rPr>
              <a:t>5.5</a:t>
            </a:r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7" y="692696"/>
            <a:ext cx="867568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Смотрите: 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 smtClean="0">
                <a:solidFill>
                  <a:schemeClr val="tx1"/>
                </a:solidFill>
              </a:rPr>
              <a:t>)</a:t>
            </a:r>
            <a:r>
              <a:rPr lang="ru-RU" sz="2000" b="1" dirty="0" smtClean="0">
                <a:solidFill>
                  <a:schemeClr val="tx1"/>
                </a:solidFill>
              </a:rPr>
              <a:t>.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5.5 </a:t>
            </a:r>
            <a:r>
              <a:rPr lang="ru-RU" altLang="ru-RU" sz="2000" b="1" dirty="0">
                <a:solidFill>
                  <a:schemeClr val="tx1"/>
                </a:solidFill>
              </a:rPr>
              <a:t>Функция минимума или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максимума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. Описание: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MaxMas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Max1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Num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	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=0;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[0];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1;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	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&lt;=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])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	{	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;}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*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Max1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*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Num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Max1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};</a:t>
            </a:r>
            <a:endParaRPr lang="ru-RU" sz="2400" dirty="0">
              <a:latin typeface="Times New Roman"/>
              <a:ea typeface="Calibri"/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Прототип</a:t>
            </a:r>
            <a:r>
              <a:rPr lang="ru-RU" altLang="ru-RU" sz="1600" b="1" dirty="0" smtClean="0"/>
              <a:t>:</a:t>
            </a:r>
          </a:p>
          <a:p>
            <a:pPr algn="l"/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MaxMas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Max,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Num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altLang="ru-RU" sz="1600" b="1" dirty="0" smtClean="0"/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Вызов и результат: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Mas5[]={1,1,4,1,-2, 30,0, 7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</a:t>
            </a:r>
            <a:r>
              <a:rPr lang="ru-RU" sz="16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…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MaxMas5 = 0; </a:t>
            </a:r>
            <a:r>
              <a:rPr lang="ru-RU" sz="16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…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MaxMas5 = 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MaxMas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Mas5 ,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(Mas5)/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), &amp;MaxMas5, &amp;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"Max =  %d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Номер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= %d\n"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MaxMas5,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altLang="ru-RU" sz="2000" b="1" dirty="0">
                <a:solidFill>
                  <a:schemeClr val="tx1"/>
                </a:solidFill>
              </a:rPr>
              <a:t>Р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езультат:</a:t>
            </a:r>
            <a:endParaRPr lang="ru-RU" sz="2000" b="1" dirty="0">
              <a:solidFill>
                <a:schemeClr val="tx1"/>
              </a:solidFill>
            </a:endParaRPr>
          </a:p>
          <a:p>
            <a:pPr algn="l">
              <a:spcAft>
                <a:spcPts val="0"/>
              </a:spcAft>
            </a:pP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Max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 =  30 Номер = 5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80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0496"/>
            <a:ext cx="6048672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Задание </a:t>
            </a:r>
            <a:r>
              <a:rPr lang="ru-RU" sz="3200" b="1" dirty="0" smtClean="0">
                <a:solidFill>
                  <a:srgbClr val="0000FF"/>
                </a:solidFill>
              </a:rPr>
              <a:t>5.6</a:t>
            </a:r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964612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Смотрите: 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 smtClean="0">
                <a:solidFill>
                  <a:schemeClr val="tx1"/>
                </a:solidFill>
              </a:rPr>
              <a:t>).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5.6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Функция сортировки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использует функцию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SWAP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SortMas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 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Flag;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k= 0  ; k&lt;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- 1 ;k++ 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 	Flag = 0;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 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- k - 1 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	if (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] &gt;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[ i+1] )  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возрастание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] &lt;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i+1] ) 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убывание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{ SWAP( &amp;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], &amp;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iMas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i+1] ); Flag = 1;} };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(Flag == 0)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break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};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0; };	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Вызов функции сортировки и распечатка массива </a:t>
            </a:r>
            <a:r>
              <a:rPr lang="ru-RU" altLang="ru-RU" sz="2000" b="1" dirty="0">
                <a:solidFill>
                  <a:schemeClr val="tx1"/>
                </a:solidFill>
              </a:rPr>
              <a:t>Блок схема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Вызов функции сортировки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pt-BR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pt-BR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Mas6[]={5,0, 3,10,1}; </a:t>
            </a:r>
            <a:r>
              <a:rPr lang="pt-BR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SortMas</a:t>
            </a:r>
            <a:endParaRPr lang="pt-BR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"ДО сортировки функция!\n"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);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(Mas6 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(Mas6)/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));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SortMas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(Mas6 , 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(Mas6)/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"После сортировки функция!\n"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);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(Mas6 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(Mas6)/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));</a:t>
            </a:r>
            <a:endParaRPr lang="ru-RU" altLang="ru-RU" sz="1600" b="1" dirty="0" smtClean="0"/>
          </a:p>
          <a:p>
            <a:pPr algn="l"/>
            <a:endParaRPr lang="ru-RU" altLang="ru-RU" sz="16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80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0496"/>
            <a:ext cx="6048672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Задание </a:t>
            </a:r>
            <a:r>
              <a:rPr lang="ru-RU" sz="3200" b="1" dirty="0" smtClean="0">
                <a:solidFill>
                  <a:srgbClr val="0000FF"/>
                </a:solidFill>
              </a:rPr>
              <a:t>5.6 </a:t>
            </a:r>
            <a:r>
              <a:rPr lang="ru-RU" sz="2800" dirty="0" smtClean="0"/>
              <a:t>Блок-схема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964612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Смотрите: (</a:t>
            </a:r>
            <a:r>
              <a:rPr lang="ru-RU" sz="2000" b="1" dirty="0" smtClean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en-US" sz="2000" b="1" dirty="0" smtClean="0">
                <a:solidFill>
                  <a:schemeClr val="tx1"/>
                </a:solidFill>
              </a:rPr>
              <a:t>). 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5.6</a:t>
            </a:r>
            <a:endParaRPr lang="ru-RU" altLang="ru-RU" sz="16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217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7277043"/>
              </p:ext>
            </p:extLst>
          </p:nvPr>
        </p:nvGraphicFramePr>
        <p:xfrm>
          <a:off x="1043608" y="1124744"/>
          <a:ext cx="5761037" cy="51487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57" name="Visio" r:id="rId5" imgW="4676812" imgH="4092660" progId="Visio.Drawing.11">
                  <p:embed/>
                </p:oleObj>
              </mc:Choice>
              <mc:Fallback>
                <p:oleObj name="Visio" r:id="rId5" imgW="4676812" imgH="4092660" progId="Visio.Drawing.11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124744"/>
                        <a:ext cx="5761037" cy="51487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7503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Задание </a:t>
            </a:r>
            <a:r>
              <a:rPr lang="ru-RU" sz="3200" b="1" dirty="0" smtClean="0">
                <a:solidFill>
                  <a:srgbClr val="0000FF"/>
                </a:solidFill>
              </a:rPr>
              <a:t>5.7</a:t>
            </a:r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Смотрите: (</a:t>
            </a:r>
            <a:r>
              <a:rPr lang="ru-RU" sz="24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endParaRPr lang="ru-RU" altLang="ru-RU" sz="2400" b="1" dirty="0" smtClean="0">
              <a:hlinkClick r:id="rId4" action="ppaction://hlinksldjump"/>
            </a:endParaRPr>
          </a:p>
          <a:p>
            <a:pPr algn="l"/>
            <a:r>
              <a:rPr lang="ru-RU" altLang="ru-RU" sz="2400" b="1" dirty="0">
                <a:solidFill>
                  <a:srgbClr val="0000FF"/>
                </a:solidFill>
              </a:rPr>
              <a:t>5.7</a:t>
            </a:r>
            <a:r>
              <a:rPr lang="ru-RU" altLang="ru-RU" sz="2400" b="1" dirty="0">
                <a:solidFill>
                  <a:schemeClr val="tx1"/>
                </a:solidFill>
              </a:rPr>
              <a:t> Рекурсивная 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функция (</a:t>
            </a:r>
            <a:r>
              <a:rPr lang="ru-RU" altLang="ru-RU" sz="2400" b="1" dirty="0" smtClean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)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80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16632"/>
            <a:ext cx="5688632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Теория Общий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Структуры 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  <a:hlinkClick r:id="rId4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6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Проблемы хранения и обработки данных 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Понятие структуры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000" b="1" baseline="-25000" dirty="0" smtClean="0">
                <a:solidFill>
                  <a:srgbClr val="FF0000"/>
                </a:solidFill>
                <a:hlinkClick r:id="rId7" action="ppaction://hlinksldjump"/>
              </a:rPr>
              <a:t>1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, </a:t>
            </a:r>
            <a:r>
              <a:rPr lang="ru-RU" altLang="ru-RU" sz="2000" b="1" dirty="0" smtClean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2000" b="1" baseline="-25000" dirty="0" smtClean="0">
                <a:solidFill>
                  <a:srgbClr val="FF0000"/>
                </a:solidFill>
                <a:hlinkClick r:id="rId8" action="ppaction://hlinksldjump"/>
              </a:rPr>
              <a:t>2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Описания и </a:t>
            </a:r>
            <a:r>
              <a:rPr lang="ru-RU" altLang="ru-RU" sz="2000" b="1" dirty="0">
                <a:solidFill>
                  <a:schemeClr val="tx1"/>
                </a:solidFill>
              </a:rPr>
              <a:t>инициализация структур (</a:t>
            </a:r>
            <a:r>
              <a:rPr lang="ru-RU" altLang="ru-RU" sz="20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Заполнение структур (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rand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Работа с полями структур. Квалифицированная ссылка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Структуры и функции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Параметры и типы возврата</a:t>
            </a:r>
            <a:r>
              <a:rPr lang="ru-RU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Указатели на структуры, доступ к полям через </a:t>
            </a:r>
            <a:r>
              <a:rPr lang="ru-RU" altLang="ru-RU" sz="2000" b="1" dirty="0">
                <a:solidFill>
                  <a:schemeClr val="tx1"/>
                </a:solidFill>
              </a:rPr>
              <a:t>указатель. (</a:t>
            </a:r>
            <a:r>
              <a:rPr lang="ru-RU" altLang="ru-RU" sz="20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Массивы структур и работа с </a:t>
            </a:r>
            <a:r>
              <a:rPr lang="ru-RU" altLang="ru-RU" sz="2000" b="1" dirty="0">
                <a:solidFill>
                  <a:schemeClr val="tx1"/>
                </a:solidFill>
              </a:rPr>
              <a:t>ними. (</a:t>
            </a:r>
            <a:r>
              <a:rPr lang="ru-RU" altLang="ru-RU" sz="2000" b="1" dirty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Сортировка массива 4.5 (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Вложенные структуры, сложная квалификация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Локальные структуры (</a:t>
            </a:r>
            <a:r>
              <a:rPr lang="ru-RU" altLang="ru-RU" sz="2000" b="1" dirty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Рекурсивные структуры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16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Динамические структуры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rgbClr val="FF0000"/>
                </a:solidFill>
                <a:hlinkClick r:id="rId17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 Заполнение структур (</a:t>
            </a:r>
            <a:r>
              <a:rPr lang="en-US" altLang="ru-RU" sz="2000" b="1" dirty="0">
                <a:solidFill>
                  <a:schemeClr val="tx1"/>
                </a:solidFill>
              </a:rPr>
              <a:t>rand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18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Перечисления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19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и союзы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rgbClr val="FF0000"/>
                </a:solidFill>
                <a:hlinkClick r:id="rId20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Примеры из МУ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21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), Контрольные задания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2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>
                <a:solidFill>
                  <a:schemeClr val="tx1"/>
                </a:solidFill>
              </a:rPr>
              <a:t>Структуры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и массивы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23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), структуры и </a:t>
            </a:r>
            <a:r>
              <a:rPr lang="ru-RU" altLang="ru-RU" sz="2000" b="1" dirty="0">
                <a:solidFill>
                  <a:schemeClr val="tx1"/>
                </a:solidFill>
              </a:rPr>
              <a:t>классы (</a:t>
            </a:r>
            <a:r>
              <a:rPr lang="ru-RU" altLang="ru-RU" sz="2000" b="1" dirty="0">
                <a:solidFill>
                  <a:srgbClr val="FF0000"/>
                </a:solidFill>
                <a:hlinkClick r:id="rId24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Специальные указатели на поля структур.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rgbClr val="FF0000"/>
                </a:solidFill>
                <a:hlinkClick r:id="rId25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266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620688"/>
          </a:xfrm>
        </p:spPr>
        <p:txBody>
          <a:bodyPr>
            <a:noAutofit/>
          </a:bodyPr>
          <a:lstStyle/>
          <a:p>
            <a:r>
              <a:rPr lang="ru-RU" altLang="ru-RU" sz="3200" dirty="0" smtClean="0">
                <a:solidFill>
                  <a:srgbClr val="FF0000"/>
                </a:solidFill>
              </a:rPr>
              <a:t>Имена</a:t>
            </a:r>
            <a:r>
              <a:rPr lang="ru-RU" altLang="ru-RU" sz="3200" dirty="0" smtClean="0"/>
              <a:t> переменных в СИ/СИ++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60809" y="496144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100" b="1" u="sng" dirty="0" smtClean="0">
                <a:solidFill>
                  <a:schemeClr val="tx1"/>
                </a:solidFill>
              </a:rPr>
              <a:t>Имена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переменных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в СИ/СИ++ задаются так: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Из латинских букв и цифр (</a:t>
            </a:r>
            <a:r>
              <a:rPr lang="en-US" altLang="ru-RU" sz="2100" b="1" dirty="0" smtClean="0">
                <a:solidFill>
                  <a:schemeClr val="tx1"/>
                </a:solidFill>
              </a:rPr>
              <a:t>“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_</a:t>
            </a:r>
            <a:r>
              <a:rPr lang="en-US" altLang="ru-RU" sz="2100" b="1" dirty="0" smtClean="0">
                <a:solidFill>
                  <a:schemeClr val="tx1"/>
                </a:solidFill>
              </a:rPr>
              <a:t>” –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подчеркивание тоже считается буквой),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u="sng" dirty="0" smtClean="0">
                <a:solidFill>
                  <a:schemeClr val="tx1"/>
                </a:solidFill>
              </a:rPr>
              <a:t>Имена начинаются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только буквой (однако, лучше </a:t>
            </a:r>
            <a:r>
              <a:rPr lang="en-US" altLang="ru-RU" sz="2100" b="1" dirty="0">
                <a:solidFill>
                  <a:schemeClr val="tx1"/>
                </a:solidFill>
              </a:rPr>
              <a:t>“</a:t>
            </a:r>
            <a:r>
              <a:rPr lang="ru-RU" altLang="ru-RU" sz="2100" b="1" dirty="0">
                <a:solidFill>
                  <a:schemeClr val="tx1"/>
                </a:solidFill>
              </a:rPr>
              <a:t>_</a:t>
            </a:r>
            <a:r>
              <a:rPr lang="en-US" altLang="ru-RU" sz="2100" b="1" dirty="0" smtClean="0">
                <a:solidFill>
                  <a:schemeClr val="tx1"/>
                </a:solidFill>
              </a:rPr>
              <a:t>”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не использовать в начале - библиотеки)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Должны быть 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понятны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(не надо таких  А1, </a:t>
            </a:r>
            <a:r>
              <a:rPr lang="en-US" altLang="ru-RU" sz="2100" b="1" dirty="0" smtClean="0">
                <a:solidFill>
                  <a:schemeClr val="tx1"/>
                </a:solidFill>
              </a:rPr>
              <a:t>N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3</a:t>
            </a:r>
            <a:r>
              <a:rPr lang="en-US" altLang="ru-RU" sz="2100" b="1" dirty="0" smtClean="0">
                <a:solidFill>
                  <a:schemeClr val="tx1"/>
                </a:solidFill>
              </a:rPr>
              <a:t>!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</a:t>
            </a:r>
            <a:endParaRPr lang="en-US" altLang="ru-RU" sz="21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u="sng" dirty="0" smtClean="0">
                <a:solidFill>
                  <a:schemeClr val="tx1"/>
                </a:solidFill>
              </a:rPr>
              <a:t>Строчные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и 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прописные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различаются (</a:t>
            </a:r>
            <a:r>
              <a:rPr lang="en-US" altLang="ru-RU" sz="2100" b="1" dirty="0" smtClean="0">
                <a:solidFill>
                  <a:srgbClr val="FF0000"/>
                </a:solidFill>
              </a:rPr>
              <a:t>var</a:t>
            </a:r>
            <a:r>
              <a:rPr lang="en-US" altLang="ru-RU" sz="21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и </a:t>
            </a:r>
            <a:r>
              <a:rPr lang="en-US" altLang="ru-RU" sz="2100" b="1" dirty="0">
                <a:solidFill>
                  <a:srgbClr val="FF0000"/>
                </a:solidFill>
              </a:rPr>
              <a:t>VAR</a:t>
            </a:r>
            <a:r>
              <a:rPr lang="en-US" altLang="ru-RU" sz="21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100" b="1" dirty="0" smtClean="0">
                <a:solidFill>
                  <a:schemeClr val="tx1"/>
                </a:solidFill>
              </a:rPr>
              <a:t>-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разные)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Не должны 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превышать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31 символ (стандарт СИ).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Должны быть 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понятны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и легко запоминаться(</a:t>
            </a:r>
            <a:r>
              <a:rPr lang="en-US" altLang="ru-RU" sz="2100" b="1" dirty="0" smtClean="0">
                <a:solidFill>
                  <a:schemeClr val="tx1"/>
                </a:solidFill>
              </a:rPr>
              <a:t>NB: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венгерская нотация - </a:t>
            </a:r>
            <a:r>
              <a:rPr lang="en-US" altLang="ru-RU" sz="2100" b="1" dirty="0" err="1" smtClean="0">
                <a:solidFill>
                  <a:schemeClr val="tx1"/>
                </a:solidFill>
              </a:rPr>
              <a:t>Count</a:t>
            </a:r>
            <a:r>
              <a:rPr lang="en-US" altLang="ru-RU" sz="2100" b="1" dirty="0" err="1">
                <a:solidFill>
                  <a:schemeClr val="tx1"/>
                </a:solidFill>
              </a:rPr>
              <a:t>A</a:t>
            </a:r>
            <a:r>
              <a:rPr lang="en-US" altLang="ru-RU" sz="2100" b="1" dirty="0" err="1" smtClean="0">
                <a:solidFill>
                  <a:schemeClr val="tx1"/>
                </a:solidFill>
              </a:rPr>
              <a:t>nd</a:t>
            </a:r>
            <a:r>
              <a:rPr lang="en-US" altLang="ru-RU" sz="2100" b="1" dirty="0" err="1">
                <a:solidFill>
                  <a:schemeClr val="tx1"/>
                </a:solidFill>
              </a:rPr>
              <a:t>P</a:t>
            </a:r>
            <a:r>
              <a:rPr lang="en-US" altLang="ru-RU" sz="2100" b="1" dirty="0" err="1" smtClean="0">
                <a:solidFill>
                  <a:schemeClr val="tx1"/>
                </a:solidFill>
              </a:rPr>
              <a:t>rint</a:t>
            </a:r>
            <a:r>
              <a:rPr lang="en-US" altLang="ru-RU" sz="2100" b="1" dirty="0" err="1">
                <a:solidFill>
                  <a:schemeClr val="tx1"/>
                </a:solidFill>
              </a:rPr>
              <a:t>F</a:t>
            </a:r>
            <a:r>
              <a:rPr lang="en-US" altLang="ru-RU" sz="2100" b="1" dirty="0" err="1" smtClean="0">
                <a:solidFill>
                  <a:schemeClr val="tx1"/>
                </a:solidFill>
              </a:rPr>
              <a:t>lag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Имена должны быть 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уникальными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в программе и не пересекаться со стандартными именами.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Не желательно 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делать их длинными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, так как они используются в выражениях и операторах (Например : </a:t>
            </a:r>
            <a:r>
              <a:rPr lang="en-US" altLang="ru-RU" sz="2100" b="1" dirty="0" err="1" smtClean="0">
                <a:solidFill>
                  <a:schemeClr val="tx1"/>
                </a:solidFill>
              </a:rPr>
              <a:t>SumNegArray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Иногда </a:t>
            </a:r>
            <a:r>
              <a:rPr lang="ru-RU" altLang="ru-RU" sz="2100" b="1" dirty="0">
                <a:solidFill>
                  <a:schemeClr val="tx1"/>
                </a:solidFill>
              </a:rPr>
              <a:t>для имен используется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термин 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Идентификатор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u="sng" dirty="0" smtClean="0">
                <a:solidFill>
                  <a:schemeClr val="tx1"/>
                </a:solidFill>
              </a:rPr>
              <a:t>ПРИМЕРЫ</a:t>
            </a:r>
            <a:r>
              <a:rPr lang="en-US" altLang="ru-RU" sz="2100" b="1" u="sng" dirty="0" smtClean="0">
                <a:solidFill>
                  <a:schemeClr val="tx1"/>
                </a:solidFill>
              </a:rPr>
              <a:t> 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имен : </a:t>
            </a:r>
            <a:r>
              <a:rPr lang="en-US" altLang="ru-RU" sz="2100" b="1" u="sng" dirty="0" smtClean="0">
                <a:solidFill>
                  <a:srgbClr val="FF0000"/>
                </a:solidFill>
              </a:rPr>
              <a:t>Counter, Array, List, </a:t>
            </a:r>
            <a:r>
              <a:rPr lang="ru-RU" altLang="ru-RU" sz="2100" b="1" u="sng" dirty="0" smtClean="0">
                <a:solidFill>
                  <a:srgbClr val="FF0000"/>
                </a:solidFill>
              </a:rPr>
              <a:t> </a:t>
            </a:r>
            <a:r>
              <a:rPr lang="en-US" altLang="ru-RU" sz="2100" b="1" u="sng" dirty="0" smtClean="0">
                <a:solidFill>
                  <a:srgbClr val="FF0000"/>
                </a:solidFill>
              </a:rPr>
              <a:t>i, </a:t>
            </a:r>
            <a:r>
              <a:rPr lang="ru-RU" altLang="ru-RU" sz="2100" b="1" u="sng" dirty="0" smtClean="0">
                <a:solidFill>
                  <a:srgbClr val="FF0000"/>
                </a:solidFill>
              </a:rPr>
              <a:t> </a:t>
            </a:r>
            <a:r>
              <a:rPr lang="en-US" altLang="ru-RU" sz="2100" b="1" u="sng" dirty="0" smtClean="0">
                <a:solidFill>
                  <a:srgbClr val="FF0000"/>
                </a:solidFill>
              </a:rPr>
              <a:t>j, Summa</a:t>
            </a:r>
            <a:r>
              <a:rPr lang="en-US" altLang="ru-RU" sz="2100" b="1" u="sng" dirty="0" smtClean="0"/>
              <a:t>.</a:t>
            </a:r>
            <a:endParaRPr lang="en-US" altLang="ru-RU" sz="2100" b="1" u="sng" dirty="0"/>
          </a:p>
          <a:p>
            <a:pPr algn="l"/>
            <a:endParaRPr lang="en-US" altLang="ru-RU" sz="2100" b="1" dirty="0" smtClean="0"/>
          </a:p>
          <a:p>
            <a:pPr algn="l"/>
            <a:endParaRPr lang="ru-RU" altLang="ru-RU" sz="2100" b="1" dirty="0" smtClean="0"/>
          </a:p>
          <a:p>
            <a:pPr algn="l"/>
            <a:endParaRPr lang="ru-RU" altLang="ru-RU" sz="2100" b="1" dirty="0" smtClean="0"/>
          </a:p>
          <a:p>
            <a:endParaRPr lang="ru-RU" altLang="ru-RU" sz="21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9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0"/>
            <a:ext cx="6912767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</a:t>
            </a:r>
            <a:r>
              <a:rPr lang="en-US" sz="3200" dirty="0" smtClean="0"/>
              <a:t>1.</a:t>
            </a:r>
            <a:r>
              <a:rPr lang="ru-RU" sz="3200" dirty="0" smtClean="0"/>
              <a:t>Проблемы хранения данных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 smtClean="0">
                <a:solidFill>
                  <a:srgbClr val="FF0000"/>
                </a:solidFill>
              </a:rPr>
              <a:t>Структуры</a:t>
            </a:r>
            <a:r>
              <a:rPr lang="ru-RU" sz="2400" b="1" dirty="0" smtClean="0">
                <a:solidFill>
                  <a:schemeClr val="tx1"/>
                </a:solidFill>
              </a:rPr>
              <a:t> (</a:t>
            </a:r>
            <a:r>
              <a:rPr lang="ru-RU" sz="24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(</a:t>
            </a:r>
            <a:r>
              <a:rPr lang="ru-RU" sz="24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5</a:t>
            </a:r>
            <a:r>
              <a:rPr lang="en-US" altLang="ru-RU" sz="2400" b="1" dirty="0" smtClean="0">
                <a:solidFill>
                  <a:schemeClr val="tx1"/>
                </a:solidFill>
              </a:rPr>
              <a:t>)</a:t>
            </a:r>
            <a:endParaRPr lang="ru-RU" altLang="ru-RU" sz="24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400" b="1" u="sng" dirty="0" smtClean="0">
                <a:solidFill>
                  <a:schemeClr val="tx1"/>
                </a:solidFill>
              </a:rPr>
              <a:t>Проблемы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хранения и обработки данных  в ИС </a:t>
            </a: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 smtClean="0">
                <a:solidFill>
                  <a:schemeClr val="tx1"/>
                </a:solidFill>
              </a:rPr>
              <a:t>)</a:t>
            </a:r>
            <a:r>
              <a:rPr lang="ru-RU" sz="2400" b="1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Для решения задач автоматизации необходимо </a:t>
            </a:r>
            <a:r>
              <a:rPr lang="ru-RU" sz="2400" b="1" u="sng" dirty="0" smtClean="0">
                <a:solidFill>
                  <a:schemeClr val="tx1"/>
                </a:solidFill>
              </a:rPr>
              <a:t>совместно</a:t>
            </a:r>
            <a:r>
              <a:rPr lang="ru-RU" sz="2400" b="1" dirty="0" smtClean="0">
                <a:solidFill>
                  <a:schemeClr val="tx1"/>
                </a:solidFill>
              </a:rPr>
              <a:t>, а не в виде группы переменных, </a:t>
            </a:r>
            <a:r>
              <a:rPr lang="ru-RU" sz="2400" b="1" u="sng" dirty="0" smtClean="0">
                <a:solidFill>
                  <a:schemeClr val="tx1"/>
                </a:solidFill>
              </a:rPr>
              <a:t>хранить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u="sng" dirty="0" smtClean="0">
                <a:solidFill>
                  <a:schemeClr val="tx1"/>
                </a:solidFill>
              </a:rPr>
              <a:t>разнотипные</a:t>
            </a:r>
            <a:r>
              <a:rPr lang="ru-RU" sz="2400" b="1" dirty="0" smtClean="0">
                <a:solidFill>
                  <a:schemeClr val="tx1"/>
                </a:solidFill>
              </a:rPr>
              <a:t> данные для программы (например: о человеке, устройстве, организации и т.д.)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b="1" u="sng" dirty="0" smtClean="0">
                <a:solidFill>
                  <a:schemeClr val="tx1"/>
                </a:solidFill>
              </a:rPr>
              <a:t>По-другому</a:t>
            </a:r>
            <a:r>
              <a:rPr lang="ru-RU" sz="2400" b="1" dirty="0" smtClean="0">
                <a:solidFill>
                  <a:schemeClr val="tx1"/>
                </a:solidFill>
              </a:rPr>
              <a:t>: трудно для хранения использовать множество разнотипных переменных с разными именами.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chemeClr val="tx1"/>
                </a:solidFill>
              </a:rPr>
              <a:t>Для </a:t>
            </a:r>
            <a:r>
              <a:rPr lang="ru-RU" altLang="ru-RU" sz="2400" b="1" u="sng" dirty="0" smtClean="0">
                <a:solidFill>
                  <a:schemeClr val="tx1"/>
                </a:solidFill>
              </a:rPr>
              <a:t>наглядности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применения групп данных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chemeClr val="tx1"/>
                </a:solidFill>
              </a:rPr>
              <a:t>Для использования данных </a:t>
            </a:r>
            <a:r>
              <a:rPr lang="ru-RU" altLang="ru-RU" sz="2400" b="1" u="sng" dirty="0" smtClean="0">
                <a:solidFill>
                  <a:schemeClr val="tx1"/>
                </a:solidFill>
              </a:rPr>
              <a:t>разными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процедурами, моделями, подсистемами и частями проекта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u="sng" dirty="0" smtClean="0">
                <a:solidFill>
                  <a:schemeClr val="tx1"/>
                </a:solidFill>
              </a:rPr>
              <a:t>Массивы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не подходят для этого, так как они хранят </a:t>
            </a:r>
            <a:r>
              <a:rPr lang="ru-RU" altLang="ru-RU" sz="2400" b="1" u="sng" dirty="0" smtClean="0">
                <a:solidFill>
                  <a:schemeClr val="tx1"/>
                </a:solidFill>
              </a:rPr>
              <a:t>однотипные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данные.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chemeClr val="tx1"/>
                </a:solidFill>
              </a:rPr>
              <a:t>Структуры данных позволяют </a:t>
            </a:r>
            <a:r>
              <a:rPr lang="ru-RU" altLang="ru-RU" sz="2400" b="1" u="sng" dirty="0" smtClean="0">
                <a:solidFill>
                  <a:srgbClr val="FF0000"/>
                </a:solidFill>
              </a:rPr>
              <a:t>избавиться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от этих проблем.</a:t>
            </a: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52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16632"/>
            <a:ext cx="6048672" cy="648072"/>
          </a:xfrm>
        </p:spPr>
        <p:txBody>
          <a:bodyPr>
            <a:noAutofit/>
          </a:bodyPr>
          <a:lstStyle/>
          <a:p>
            <a:r>
              <a:rPr lang="ru-RU" sz="3600" dirty="0" smtClean="0"/>
              <a:t>ЛР №6 </a:t>
            </a:r>
            <a:r>
              <a:rPr lang="en-US" sz="3600" dirty="0" smtClean="0"/>
              <a:t>2.</a:t>
            </a:r>
            <a:r>
              <a:rPr lang="ru-RU" sz="3600" dirty="0" smtClean="0"/>
              <a:t>Понятие структуры</a:t>
            </a:r>
            <a:endParaRPr lang="ru-RU" sz="36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>Структуры</a:t>
            </a:r>
            <a:r>
              <a:rPr lang="ru-RU" sz="2000" b="1" dirty="0" smtClean="0">
                <a:solidFill>
                  <a:schemeClr val="tx1"/>
                </a:solidFill>
              </a:rPr>
              <a:t> 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5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Понятие структуры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000" b="1" baseline="-25000" dirty="0" smtClean="0">
                <a:solidFill>
                  <a:srgbClr val="FF0000"/>
                </a:solidFill>
                <a:hlinkClick r:id="rId7" action="ppaction://hlinksldjump"/>
              </a:rPr>
              <a:t>1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 </a:t>
            </a:r>
          </a:p>
          <a:p>
            <a:pPr algn="l"/>
            <a:r>
              <a:rPr lang="ru-RU" altLang="ru-RU" sz="2200" b="1" u="sng" dirty="0" smtClean="0">
                <a:solidFill>
                  <a:schemeClr val="tx1"/>
                </a:solidFill>
              </a:rPr>
              <a:t>Структура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– это специальный механизм языка, позволяющий совместно использовать разнотипные данные для работы в программе с реальными предметами и явлениями предметной области программ.</a:t>
            </a: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Для работы со структурами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нужно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Выполнить описание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шаблона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структуры (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структуры) (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Выполнить описание структурных конкретных переменных на основе шаблона структуры (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Использовать в операторах программы (вычисления, фактические и формальные параметры функций) структурные переменные в виде квалифицированной ссылки (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на поля конкретной структурной переменной.</a:t>
            </a: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63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0754"/>
            <a:ext cx="5688632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</a:t>
            </a:r>
            <a:r>
              <a:rPr lang="en-US" sz="3200" dirty="0" smtClean="0"/>
              <a:t>3.</a:t>
            </a:r>
            <a:r>
              <a:rPr lang="ru-RU" sz="3200" dirty="0" smtClean="0"/>
              <a:t>Описание структур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64612" cy="6048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>Структуры</a:t>
            </a:r>
            <a:r>
              <a:rPr lang="ru-RU" sz="2000" b="1" dirty="0" smtClean="0">
                <a:solidFill>
                  <a:schemeClr val="tx1"/>
                </a:solidFill>
              </a:rPr>
              <a:t> 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Описания и </a:t>
            </a:r>
            <a:r>
              <a:rPr lang="ru-RU" altLang="ru-RU" sz="2000" b="1" dirty="0">
                <a:solidFill>
                  <a:schemeClr val="tx1"/>
                </a:solidFill>
              </a:rPr>
              <a:t>инициализация структур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Формально шаблон структуры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описывается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так: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dirty="0" err="1">
                <a:solidFill>
                  <a:srgbClr val="003300"/>
                </a:solidFill>
                <a:latin typeface="Times New Roman"/>
                <a:ea typeface="Calibri"/>
              </a:rPr>
              <a:t>struct</a:t>
            </a:r>
            <a:r>
              <a:rPr lang="en-US" sz="20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ru-RU" sz="2000" b="1" dirty="0">
                <a:solidFill>
                  <a:srgbClr val="003300"/>
                </a:solidFill>
                <a:latin typeface="Times New Roman"/>
                <a:ea typeface="Calibri"/>
              </a:rPr>
              <a:t>&lt;имя структуры&gt; 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Calibri"/>
              </a:rPr>
              <a:t>{</a:t>
            </a:r>
            <a:endParaRPr lang="ru-RU" sz="2000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003300"/>
                </a:solidFill>
                <a:latin typeface="Times New Roman"/>
                <a:ea typeface="Calibri"/>
              </a:rPr>
              <a:t>&lt;описание поля 1 структуры&gt;;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003300"/>
                </a:solidFill>
                <a:latin typeface="Times New Roman"/>
                <a:ea typeface="Calibri"/>
              </a:rPr>
              <a:t>…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003300"/>
                </a:solidFill>
                <a:latin typeface="Times New Roman"/>
                <a:ea typeface="Calibri"/>
              </a:rPr>
              <a:t>&lt;описание поля </a:t>
            </a:r>
            <a:r>
              <a:rPr lang="en-US" sz="2000" b="1" dirty="0">
                <a:solidFill>
                  <a:srgbClr val="003300"/>
                </a:solidFill>
                <a:latin typeface="Times New Roman"/>
                <a:ea typeface="Calibri"/>
              </a:rPr>
              <a:t>N </a:t>
            </a:r>
            <a:r>
              <a:rPr lang="ru-RU" sz="2000" b="1" dirty="0">
                <a:solidFill>
                  <a:srgbClr val="003300"/>
                </a:solidFill>
                <a:latin typeface="Times New Roman"/>
                <a:ea typeface="Calibri"/>
              </a:rPr>
              <a:t>структуры&gt;;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/>
                <a:ea typeface="Calibri"/>
              </a:rPr>
              <a:t>}</a:t>
            </a:r>
            <a:r>
              <a:rPr lang="ru-RU" sz="2000" b="1" dirty="0">
                <a:solidFill>
                  <a:srgbClr val="003300"/>
                </a:solidFill>
                <a:latin typeface="Times New Roman"/>
                <a:ea typeface="Calibri"/>
              </a:rPr>
              <a:t> [&lt;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Calibri"/>
              </a:rPr>
              <a:t>список описаний конкретных структурных переменных</a:t>
            </a:r>
            <a:r>
              <a:rPr lang="ru-RU" sz="2000" b="1" dirty="0">
                <a:solidFill>
                  <a:srgbClr val="003300"/>
                </a:solidFill>
                <a:latin typeface="Times New Roman"/>
                <a:ea typeface="Calibri"/>
              </a:rPr>
              <a:t>&gt;]</a:t>
            </a:r>
            <a:r>
              <a:rPr lang="ru-RU" sz="2000" b="1" dirty="0" smtClean="0">
                <a:solidFill>
                  <a:srgbClr val="003300"/>
                </a:solidFill>
                <a:latin typeface="Times New Roman"/>
                <a:ea typeface="Calibri"/>
              </a:rPr>
              <a:t>;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Причем описание поля структуры это любое описание доступное в СИ/СИ++, за исключением описаний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этой же структурной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переменной (указатель допустим!). Число полей в структуре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не ограничивается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(!).</a:t>
            </a:r>
            <a:endParaRPr lang="ru-RU" altLang="ru-RU" sz="2000" b="1" dirty="0">
              <a:solidFill>
                <a:srgbClr val="FF0000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tx1"/>
                </a:solidFill>
              </a:rPr>
              <a:t>Пример </a:t>
            </a:r>
            <a:r>
              <a:rPr lang="ru-RU" sz="2000" b="1" u="sng" dirty="0" smtClean="0">
                <a:solidFill>
                  <a:schemeClr val="tx1"/>
                </a:solidFill>
              </a:rPr>
              <a:t>описания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структуры типа </a:t>
            </a:r>
            <a:r>
              <a:rPr lang="en-US" sz="2000" b="1" dirty="0" smtClean="0">
                <a:solidFill>
                  <a:schemeClr val="tx1"/>
                </a:solidFill>
              </a:rPr>
              <a:t>Student</a:t>
            </a:r>
            <a:r>
              <a:rPr lang="ru-RU" sz="2000" b="1" dirty="0" smtClean="0">
                <a:solidFill>
                  <a:schemeClr val="tx1"/>
                </a:solidFill>
              </a:rPr>
              <a:t>:</a:t>
            </a:r>
            <a:endParaRPr lang="ru-RU" sz="2000" b="1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Student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Tahoma"/>
                <a:ea typeface="Calibri"/>
              </a:rPr>
              <a:t>{</a:t>
            </a:r>
            <a:endParaRPr lang="ru-RU" sz="2000" b="1" dirty="0">
              <a:solidFill>
                <a:srgbClr val="FF0000"/>
              </a:solidFill>
              <a:latin typeface="Tahoma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latin typeface="Tahoma"/>
                <a:ea typeface="Calibri"/>
              </a:rPr>
              <a:t>  char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Name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[14];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Фамилия студента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FF"/>
                </a:solidFill>
                <a:latin typeface="Tahoma"/>
                <a:ea typeface="Calibri"/>
              </a:rPr>
              <a:t>  </a:t>
            </a:r>
            <a:r>
              <a:rPr lang="en-US" sz="18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Calibri"/>
              </a:rPr>
              <a:t>kurs</a:t>
            </a:r>
            <a:r>
              <a:rPr lang="ru-RU" sz="1800" dirty="0"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Курс обучения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latin typeface="Tahoma"/>
                <a:ea typeface="Calibri"/>
              </a:rPr>
              <a:t> 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Student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*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Calibri"/>
              </a:rPr>
              <a:t>pStud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Указатель на другого  студента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FF"/>
                </a:solidFill>
                <a:latin typeface="Tahoma"/>
                <a:ea typeface="Calibri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Tahoma"/>
                <a:ea typeface="Calibri"/>
              </a:rPr>
              <a:t>bool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pol</a:t>
            </a:r>
            <a:r>
              <a:rPr lang="en-US" sz="1800" dirty="0">
                <a:latin typeface="Tahoma"/>
                <a:ea typeface="Calibri"/>
              </a:rPr>
              <a:t>; 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Пол студента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Calibri"/>
              </a:rPr>
              <a:t>: true - women, false - men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latin typeface="Tahoma"/>
                <a:ea typeface="Calibri"/>
              </a:rPr>
              <a:t>  </a:t>
            </a: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float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Stipen</a:t>
            </a:r>
            <a:r>
              <a:rPr lang="ru-RU" sz="1800" dirty="0" smtClean="0">
                <a:latin typeface="Tahoma"/>
                <a:ea typeface="Calibri"/>
              </a:rPr>
              <a:t>;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Размер стипендии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2000" dirty="0">
                <a:latin typeface="Tahoma"/>
                <a:ea typeface="Calibri"/>
              </a:rPr>
              <a:t>} 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Student1, Group31[30] </a:t>
            </a:r>
            <a:r>
              <a:rPr lang="en-US" sz="2000" b="1" dirty="0">
                <a:solidFill>
                  <a:srgbClr val="FF0000"/>
                </a:solidFill>
                <a:latin typeface="Tahoma"/>
                <a:ea typeface="Calibri"/>
              </a:rPr>
              <a:t>}</a:t>
            </a:r>
            <a:r>
              <a:rPr lang="ru-RU" sz="2000" dirty="0" smtClean="0">
                <a:latin typeface="Tahoma"/>
                <a:ea typeface="Calibri"/>
              </a:rPr>
              <a:t>;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// Необязательное описание переменных</a:t>
            </a:r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63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17378" y="0"/>
            <a:ext cx="5688632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3.Примеры структур 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57" y="476672"/>
            <a:ext cx="9144000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6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.Примеры описаний: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rgbClr val="FF0000"/>
                </a:solidFill>
                <a:latin typeface="Tahoma"/>
                <a:ea typeface="Calibri"/>
              </a:rPr>
              <a:t>Complex</a:t>
            </a:r>
            <a:r>
              <a:rPr lang="ru-RU" sz="1800" dirty="0">
                <a:latin typeface="Tahoma"/>
                <a:ea typeface="Calibri"/>
              </a:rPr>
              <a:t> {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Структура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 - комплексная переменная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double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latin typeface="Tahoma"/>
                <a:ea typeface="Calibri"/>
              </a:rPr>
              <a:t>re</a:t>
            </a:r>
            <a:r>
              <a:rPr lang="ru-RU" sz="1800" dirty="0">
                <a:latin typeface="Tahoma"/>
                <a:ea typeface="Calibri"/>
              </a:rPr>
              <a:t>; 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действительная часть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1800" dirty="0">
                <a:solidFill>
                  <a:srgbClr val="0000FF"/>
                </a:solidFill>
                <a:latin typeface="Tahoma"/>
                <a:ea typeface="Calibri"/>
              </a:rPr>
              <a:t>double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 err="1">
                <a:latin typeface="Tahoma"/>
                <a:ea typeface="Calibri"/>
              </a:rPr>
              <a:t>im</a:t>
            </a:r>
            <a:r>
              <a:rPr lang="ru-RU" sz="1800" dirty="0">
                <a:latin typeface="Tahoma"/>
                <a:ea typeface="Calibri"/>
              </a:rPr>
              <a:t>; </a:t>
            </a:r>
            <a:r>
              <a:rPr lang="ru-RU" sz="1800" dirty="0" smtClean="0">
                <a:latin typeface="Tahoma"/>
                <a:ea typeface="Calibri"/>
              </a:rPr>
              <a:t>};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мнимая часть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en-US" sz="1800" dirty="0" smtClean="0"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Date</a:t>
            </a:r>
            <a:r>
              <a:rPr lang="ru-RU" sz="1800" dirty="0">
                <a:latin typeface="Tahoma"/>
                <a:ea typeface="Calibri"/>
              </a:rPr>
              <a:t> {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Структура - 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дата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800" dirty="0">
                <a:latin typeface="Tahoma"/>
                <a:ea typeface="Calibri"/>
              </a:rPr>
              <a:t> day; 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День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Calibri"/>
              </a:rPr>
              <a:t> 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18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800" dirty="0">
                <a:latin typeface="Tahoma"/>
                <a:ea typeface="Calibri"/>
              </a:rPr>
              <a:t> month; </a:t>
            </a:r>
            <a:r>
              <a:rPr lang="en-US" sz="1800" dirty="0" smtClean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месяц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18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800" dirty="0">
                <a:latin typeface="Tahoma"/>
                <a:ea typeface="Calibri"/>
              </a:rPr>
              <a:t> year</a:t>
            </a:r>
            <a:r>
              <a:rPr lang="ru-RU" sz="1800" dirty="0">
                <a:latin typeface="Tahoma"/>
                <a:ea typeface="Calibri"/>
              </a:rPr>
              <a:t>; };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Год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en-US" sz="1800" dirty="0" smtClean="0"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Person</a:t>
            </a:r>
            <a:r>
              <a:rPr lang="ru-RU" sz="1800" dirty="0">
                <a:latin typeface="Tahoma"/>
                <a:ea typeface="Calibri"/>
              </a:rPr>
              <a:t> {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Структура - 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Персона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char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latin typeface="Tahoma"/>
                <a:ea typeface="Calibri"/>
              </a:rPr>
              <a:t>name</a:t>
            </a:r>
            <a:r>
              <a:rPr lang="ru-RU" sz="1800" dirty="0">
                <a:latin typeface="Tahoma"/>
                <a:ea typeface="Calibri"/>
              </a:rPr>
              <a:t>[50];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FF0000"/>
                </a:solidFill>
                <a:latin typeface="Tahoma"/>
                <a:ea typeface="Calibri"/>
              </a:rPr>
              <a:t>Date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latin typeface="Tahoma"/>
                <a:ea typeface="Calibri"/>
              </a:rPr>
              <a:t>birthdate</a:t>
            </a:r>
            <a:r>
              <a:rPr lang="ru-RU" sz="1800" dirty="0"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структурная переменная дата рождения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double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latin typeface="Tahoma"/>
                <a:ea typeface="Calibri"/>
              </a:rPr>
              <a:t>salary</a:t>
            </a:r>
            <a:r>
              <a:rPr lang="ru-RU" sz="1800" dirty="0">
                <a:latin typeface="Tahoma"/>
                <a:ea typeface="Calibri"/>
              </a:rPr>
              <a:t>; </a:t>
            </a:r>
            <a:r>
              <a:rPr lang="ru-RU" sz="1800" dirty="0" smtClean="0">
                <a:latin typeface="Tahoma"/>
                <a:ea typeface="Calibri"/>
              </a:rPr>
              <a:t>};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Оклад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rgbClr val="FF0000"/>
                </a:solidFill>
                <a:latin typeface="Tahoma"/>
                <a:ea typeface="Calibri"/>
              </a:rPr>
              <a:t>Student</a:t>
            </a:r>
            <a:r>
              <a:rPr lang="ru-RU" sz="1800" dirty="0">
                <a:latin typeface="Tahoma"/>
                <a:ea typeface="Calibri"/>
              </a:rPr>
              <a:t> S333;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Описание без инициализации полей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FF0000"/>
                </a:solidFill>
                <a:latin typeface="Tahoma"/>
                <a:ea typeface="Calibri"/>
              </a:rPr>
              <a:t>Student</a:t>
            </a:r>
            <a:r>
              <a:rPr lang="ru-RU" sz="1800" dirty="0">
                <a:latin typeface="Tahoma"/>
                <a:ea typeface="Calibri"/>
              </a:rPr>
              <a:t> S1 = {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"Петров"</a:t>
            </a:r>
            <a:r>
              <a:rPr lang="ru-RU" sz="1800" dirty="0">
                <a:latin typeface="Tahoma"/>
                <a:ea typeface="Calibri"/>
              </a:rPr>
              <a:t> , 1 , </a:t>
            </a: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false</a:t>
            </a:r>
            <a:r>
              <a:rPr lang="ru-RU" sz="1800" dirty="0">
                <a:latin typeface="Tahoma"/>
                <a:ea typeface="Calibri"/>
              </a:rPr>
              <a:t> , 1500.0f };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 smtClean="0">
                <a:solidFill>
                  <a:srgbClr val="FF0000"/>
                </a:solidFill>
                <a:latin typeface="Tahoma"/>
                <a:ea typeface="Calibri"/>
              </a:rPr>
              <a:t>инициализация полей структуры 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FF0000"/>
                </a:solidFill>
                <a:latin typeface="Tahoma"/>
                <a:ea typeface="Calibri"/>
              </a:rPr>
              <a:t>Student</a:t>
            </a:r>
            <a:r>
              <a:rPr lang="ru-RU" sz="1800" dirty="0" smtClean="0">
                <a:solidFill>
                  <a:srgbClr val="FF0000"/>
                </a:solidFill>
                <a:latin typeface="Tahoma"/>
                <a:ea typeface="Calibri"/>
              </a:rPr>
              <a:t> </a:t>
            </a:r>
            <a:r>
              <a:rPr lang="ru-RU" sz="1800" dirty="0" err="1">
                <a:latin typeface="Tahoma"/>
                <a:ea typeface="Calibri"/>
              </a:rPr>
              <a:t>Group</a:t>
            </a:r>
            <a:r>
              <a:rPr lang="ru-RU" sz="1800" dirty="0">
                <a:latin typeface="Tahoma"/>
                <a:ea typeface="Calibri"/>
              </a:rPr>
              <a:t>[30];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Массив структур 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FF0000"/>
                </a:solidFill>
                <a:latin typeface="Tahoma"/>
                <a:ea typeface="Calibri"/>
              </a:rPr>
              <a:t>Complex</a:t>
            </a:r>
            <a:r>
              <a:rPr lang="en-US" sz="2000" dirty="0" smtClean="0">
                <a:latin typeface="Tahoma"/>
                <a:ea typeface="Calibri"/>
              </a:rPr>
              <a:t> </a:t>
            </a:r>
            <a:r>
              <a:rPr lang="en-US" sz="2000" dirty="0">
                <a:latin typeface="Tahoma"/>
                <a:ea typeface="Calibri"/>
              </a:rPr>
              <a:t>z</a:t>
            </a:r>
            <a:r>
              <a:rPr lang="ru-RU" sz="2000" dirty="0">
                <a:latin typeface="Tahoma"/>
                <a:ea typeface="Calibri"/>
              </a:rPr>
              <a:t>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Date</a:t>
            </a:r>
            <a:r>
              <a:rPr lang="en-US" sz="2000" dirty="0">
                <a:latin typeface="Tahoma"/>
                <a:ea typeface="Calibri"/>
              </a:rPr>
              <a:t> d</a:t>
            </a:r>
            <a:r>
              <a:rPr lang="ru-RU" sz="2000" dirty="0">
                <a:latin typeface="Tahoma"/>
                <a:ea typeface="Calibri"/>
              </a:rPr>
              <a:t>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Person</a:t>
            </a:r>
            <a:r>
              <a:rPr lang="en-US" sz="2000" dirty="0">
                <a:latin typeface="Tahoma"/>
                <a:ea typeface="Calibri"/>
              </a:rPr>
              <a:t> p</a:t>
            </a:r>
            <a:r>
              <a:rPr lang="ru-RU" sz="2000" dirty="0">
                <a:latin typeface="Tahoma"/>
                <a:ea typeface="Calibri"/>
              </a:rPr>
              <a:t>;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63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16632"/>
            <a:ext cx="6480720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</a:t>
            </a:r>
            <a:r>
              <a:rPr lang="ru-RU" sz="3200" dirty="0" smtClean="0">
                <a:solidFill>
                  <a:srgbClr val="FF0000"/>
                </a:solidFill>
              </a:rPr>
              <a:t>4.</a:t>
            </a:r>
            <a:r>
              <a:rPr lang="ru-RU" sz="3200" dirty="0" smtClean="0"/>
              <a:t>Работа с полями структур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44000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200" b="1" dirty="0" smtClean="0">
                <a:solidFill>
                  <a:schemeClr val="tx1"/>
                </a:solidFill>
              </a:rPr>
              <a:t>Поля структур. (</a:t>
            </a:r>
            <a:r>
              <a:rPr lang="ru-RU" sz="22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200" b="1" dirty="0">
                <a:solidFill>
                  <a:schemeClr val="tx1"/>
                </a:solidFill>
              </a:rPr>
              <a:t>, </a:t>
            </a:r>
            <a:r>
              <a:rPr lang="en-US" sz="22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200" b="1" dirty="0">
                <a:solidFill>
                  <a:schemeClr val="tx1"/>
                </a:solidFill>
              </a:rPr>
              <a:t>)</a:t>
            </a:r>
            <a:r>
              <a:rPr lang="ru-RU" sz="2200" b="1" dirty="0">
                <a:solidFill>
                  <a:schemeClr val="tx1"/>
                </a:solidFill>
              </a:rPr>
              <a:t> (</a:t>
            </a:r>
            <a:r>
              <a:rPr lang="ru-RU" sz="22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200" b="1" dirty="0">
                <a:solidFill>
                  <a:schemeClr val="tx1"/>
                </a:solidFill>
              </a:rPr>
              <a:t>)</a:t>
            </a:r>
            <a:r>
              <a:rPr lang="en-US" sz="2200" b="1" dirty="0">
                <a:solidFill>
                  <a:schemeClr val="tx1"/>
                </a:solidFill>
              </a:rPr>
              <a:t> </a:t>
            </a:r>
            <a:r>
              <a:rPr lang="ru-RU" altLang="ru-RU" sz="22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200" b="1" dirty="0">
                <a:solidFill>
                  <a:schemeClr val="tx1"/>
                </a:solidFill>
              </a:rPr>
              <a:t>(</a:t>
            </a:r>
            <a:r>
              <a:rPr lang="en-US" altLang="ru-RU" sz="22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200" b="1" dirty="0">
                <a:solidFill>
                  <a:schemeClr val="tx1"/>
                </a:solidFill>
              </a:rPr>
              <a:t> –</a:t>
            </a:r>
            <a:r>
              <a:rPr lang="ru-RU" altLang="ru-RU" sz="2200" b="1" dirty="0">
                <a:solidFill>
                  <a:schemeClr val="tx1"/>
                </a:solidFill>
              </a:rPr>
              <a:t>ЛР №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6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Для работы с полями используется конструкция квалифицированной ссылки. Формально это выглядит так: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altLang="ru-RU" sz="2200" b="1" dirty="0" smtClean="0">
                <a:solidFill>
                  <a:schemeClr val="tx1"/>
                </a:solidFill>
              </a:rPr>
              <a:t> </a:t>
            </a:r>
            <a:r>
              <a:rPr lang="ru-RU" sz="2200" b="1" dirty="0">
                <a:solidFill>
                  <a:srgbClr val="003300"/>
                </a:solidFill>
                <a:latin typeface="Times New Roman"/>
                <a:ea typeface="Calibri"/>
              </a:rPr>
              <a:t>&lt;имя структурной переменной&gt;</a:t>
            </a:r>
            <a:r>
              <a:rPr lang="ru-RU" sz="2200" b="1" dirty="0">
                <a:solidFill>
                  <a:srgbClr val="FF0000"/>
                </a:solidFill>
                <a:latin typeface="Times New Roman"/>
                <a:ea typeface="Calibri"/>
              </a:rPr>
              <a:t>.</a:t>
            </a:r>
            <a:r>
              <a:rPr lang="ru-RU" sz="2200" b="1" dirty="0">
                <a:solidFill>
                  <a:srgbClr val="003300"/>
                </a:solidFill>
                <a:latin typeface="Times New Roman"/>
                <a:ea typeface="Calibri"/>
              </a:rPr>
              <a:t>&lt;имя поля структуры&gt;</a:t>
            </a:r>
            <a:endParaRPr lang="ru-RU" sz="2200" dirty="0">
              <a:latin typeface="Times New Roman"/>
              <a:ea typeface="Calibri"/>
            </a:endParaRP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Например, для структурных переменных:</a:t>
            </a:r>
          </a:p>
          <a:p>
            <a:pPr algn="l">
              <a:spcBef>
                <a:spcPts val="0"/>
              </a:spcBef>
            </a:pPr>
            <a:r>
              <a:rPr lang="ru-RU" sz="2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struct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2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S333;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Описание без инициализации полей</a:t>
            </a:r>
            <a:endParaRPr lang="ru-RU" sz="2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ru-RU" sz="22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S1 = {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"Петров"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1 , </a:t>
            </a:r>
            <a:r>
              <a:rPr lang="ru-RU" sz="2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false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1500.0f };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Описание и заполнение</a:t>
            </a:r>
            <a:endParaRPr lang="ru-RU" sz="2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en-US" sz="22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Group</a:t>
            </a:r>
            <a:r>
              <a:rPr lang="ru-RU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en-US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[30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]; </a:t>
            </a:r>
            <a:r>
              <a:rPr lang="en-US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Массив структур </a:t>
            </a:r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Работа с полями выглядит так:</a:t>
            </a:r>
          </a:p>
          <a:p>
            <a:pPr algn="l"/>
            <a:r>
              <a:rPr lang="ru-RU" sz="22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S1.kurs</a:t>
            </a:r>
            <a:r>
              <a:rPr lang="ru-RU" sz="22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2; 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Для поля </a:t>
            </a:r>
            <a:r>
              <a:rPr lang="ru-RU" sz="22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kurs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структуры S1</a:t>
            </a:r>
            <a:endParaRPr lang="ru-RU" sz="2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2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Group5 </a:t>
            </a:r>
            <a:r>
              <a:rPr lang="ru-RU" sz="22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[4].</a:t>
            </a:r>
            <a:r>
              <a:rPr lang="ru-RU" sz="22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kurs</a:t>
            </a:r>
            <a:r>
              <a:rPr lang="ru-RU" sz="22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= 3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Для поля </a:t>
            </a:r>
            <a:r>
              <a:rPr lang="ru-RU" sz="22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kurs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2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4-го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элемента массива структур  </a:t>
            </a:r>
            <a:r>
              <a:rPr lang="ru-RU" sz="22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Group5</a:t>
            </a:r>
          </a:p>
          <a:p>
            <a:pPr algn="l"/>
            <a:r>
              <a:rPr lang="ru-RU" altLang="ru-RU" sz="2200" b="1" dirty="0" smtClean="0">
                <a:solidFill>
                  <a:srgbClr val="FF0000"/>
                </a:solidFill>
              </a:rPr>
              <a:t>ПО СУТИ: ОТДЕЛЬНОЕ ПОЛЕ СТРУКТУРНОЙ ПЕРЕМЕННОЙ РАССМАТРИВАЕТСЯ КАК ПРОСТАЯ ПЕРЕМЕННАЯ!!!</a:t>
            </a:r>
            <a:endParaRPr lang="ru-RU" altLang="ru-RU" sz="2200" b="1" dirty="0">
              <a:solidFill>
                <a:srgbClr val="FF0000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67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0"/>
            <a:ext cx="5688632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</a:t>
            </a:r>
            <a:r>
              <a:rPr lang="ru-RU" altLang="ru-RU" sz="3200" dirty="0"/>
              <a:t>Структуры и </a:t>
            </a:r>
            <a:r>
              <a:rPr lang="ru-RU" altLang="ru-RU" sz="3200" dirty="0" smtClean="0"/>
              <a:t>функции</a:t>
            </a:r>
            <a:r>
              <a:rPr lang="en-US" altLang="ru-RU" sz="3200" dirty="0" smtClean="0"/>
              <a:t>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.Структуры и функции . 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При работе с функциями возможны случаи (прототипы):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Структура передается в функцию:</a:t>
            </a:r>
          </a:p>
          <a:p>
            <a:pPr marL="450215" indent="450215" algn="l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PrintKurs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20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Функция возвращает структуру:</a:t>
            </a:r>
          </a:p>
          <a:p>
            <a:pPr marL="450215" indent="450215" algn="l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Kurs10 (</a:t>
            </a:r>
            <a:r>
              <a:rPr lang="ru-RU" sz="20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Указатель на структуру передается в функцию:</a:t>
            </a:r>
          </a:p>
          <a:p>
            <a:pPr marL="450215" indent="450215" algn="l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ChangeStudKurs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NewKurs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Функция возвращает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указатель на структуру (статика)</a:t>
            </a:r>
          </a:p>
          <a:p>
            <a:pPr marL="449580"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20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StudPerevod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ru-RU" sz="20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Функция возвращает указатель на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структуру(динамика). Нужно потом освобождать память (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free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</a:p>
          <a:p>
            <a:pPr marL="450215" indent="450215" algn="l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0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New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0"/>
            <a:ext cx="5688632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</a:t>
            </a:r>
            <a:r>
              <a:rPr lang="ru-RU" altLang="ru-RU" sz="3200" dirty="0"/>
              <a:t>Структуры и </a:t>
            </a:r>
            <a:r>
              <a:rPr lang="ru-RU" altLang="ru-RU" sz="3200" dirty="0" smtClean="0"/>
              <a:t>функции</a:t>
            </a:r>
            <a:r>
              <a:rPr lang="en-US" altLang="ru-RU" sz="3200" dirty="0" smtClean="0"/>
              <a:t> 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 smtClean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5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6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7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.Структуры и функции . 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Примеры использования структур  в качестве параметров и возврата:</a:t>
            </a:r>
          </a:p>
          <a:p>
            <a:pPr indent="450215" algn="l">
              <a:spcBef>
                <a:spcPts val="0"/>
              </a:spcBef>
            </a:pPr>
            <a:r>
              <a:rPr lang="ru-RU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S1;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S1.kurs 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 2;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PrintKurs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(S1);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поля вне функции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S1.kurs = %d\n"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S1.kurs);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Kurs10(S1);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поля вне функции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S1.kurs = %d\n"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S1.kurs);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ru-RU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S0;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S0 = </a:t>
            </a:r>
            <a:r>
              <a:rPr lang="ru-RU" sz="14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Kurs10(S1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Присваивание структур!!!  Kurs10 - возвращает структуру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"Печать поля вне функции S0.kurs = %d\n"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S0.kurs);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S5 = {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Иванов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,2 ,&amp;S0 , 2000.0f };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Параметр указатель на структуру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"Печать до функции </a:t>
            </a:r>
            <a:r>
              <a:rPr lang="ru-RU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ChangeStudKurs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S.kurs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= %d\n"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S5.kurs);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4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ChangeStudKurs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(&amp;S5, 1);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после функции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ChangeStudKurs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S.kurs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= %d\n"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S5.kurs);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Возврат указатель на </a:t>
            </a:r>
            <a:r>
              <a:rPr lang="ru-RU" sz="14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структуру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"Печать до функции </a:t>
            </a:r>
            <a:r>
              <a:rPr lang="ru-RU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StudPerevod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S.kurs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= %d\n"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S5.kurs);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Вызов </a:t>
            </a:r>
            <a:r>
              <a:rPr lang="ru-RU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функци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возвращающей структуру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"Печать после функции </a:t>
            </a:r>
            <a:r>
              <a:rPr lang="ru-RU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StudPerevod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S.kurs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= %d\n"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(</a:t>
            </a:r>
            <a:r>
              <a:rPr lang="ru-RU" sz="14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StudPerevod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(&amp;S5))-&gt;</a:t>
            </a: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ru-RU" sz="1400" dirty="0" err="1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* </a:t>
            </a: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pStud</a:t>
            </a:r>
            <a:r>
              <a:rPr lang="ru-RU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ru-RU" sz="14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"Печать после функции </a:t>
            </a:r>
            <a:r>
              <a:rPr lang="ru-RU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StudNew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S.kurs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= %d\n"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(</a:t>
            </a: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pStud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 </a:t>
            </a:r>
            <a:r>
              <a:rPr lang="ru-RU" sz="14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StudNew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())-&gt;</a:t>
            </a: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400" dirty="0">
              <a:latin typeface="Times New Roman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ru-RU" sz="14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free</a:t>
            </a:r>
            <a:r>
              <a:rPr lang="ru-RU" sz="14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pStud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400" dirty="0">
              <a:latin typeface="Times New Roman"/>
              <a:ea typeface="Calibri"/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Результаты(</a:t>
            </a:r>
            <a:r>
              <a:rPr lang="en-US" sz="20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28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16632"/>
            <a:ext cx="6696744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8.Указатели на структуры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2000" b="1" dirty="0" smtClean="0">
                <a:solidFill>
                  <a:schemeClr val="tx1"/>
                </a:solidFill>
              </a:rPr>
              <a:t>Структуры 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Указатели на структуры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): Указатель на структуры описывается так:</a:t>
            </a:r>
          </a:p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имя 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структуры *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Имя указателя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[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= &lt;инициализация&gt;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]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;</a:t>
            </a:r>
            <a:endParaRPr lang="ru-RU" sz="18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Примеры описаний указателей:</a:t>
            </a: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Пусть есть Структура:</a:t>
            </a:r>
          </a:p>
          <a:p>
            <a:pPr marL="908050" indent="-9080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Person </a:t>
            </a:r>
            <a:r>
              <a:rPr lang="en-US" sz="1800" dirty="0">
                <a:latin typeface="Tahoma"/>
                <a:ea typeface="Calibri"/>
              </a:rPr>
              <a:t>{ 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Персона</a:t>
            </a:r>
            <a:endParaRPr lang="ru-RU" sz="1800" dirty="0">
              <a:latin typeface="Times New Roman"/>
              <a:ea typeface="Calibri"/>
            </a:endParaRPr>
          </a:p>
          <a:p>
            <a:pPr marL="908050" indent="-9080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latin typeface="Tahoma"/>
                <a:ea typeface="Calibri"/>
              </a:rPr>
              <a:t>char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name[50];</a:t>
            </a:r>
            <a:endParaRPr lang="ru-RU" sz="1800" dirty="0">
              <a:solidFill>
                <a:schemeClr val="tx1"/>
              </a:solidFill>
              <a:latin typeface="Tahoma"/>
              <a:ea typeface="Calibri"/>
            </a:endParaRPr>
          </a:p>
          <a:p>
            <a:pPr marL="908050" indent="-9080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Date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birthdate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структурная переменная дата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рождения</a:t>
            </a:r>
            <a:endParaRPr lang="ru-RU" sz="1800" dirty="0">
              <a:latin typeface="Times New Roman"/>
              <a:ea typeface="Calibri"/>
            </a:endParaRPr>
          </a:p>
          <a:p>
            <a:pPr marL="908050" indent="-908050" algn="l">
              <a:lnSpc>
                <a:spcPct val="115000"/>
              </a:lnSpc>
              <a:spcBef>
                <a:spcPts val="0"/>
              </a:spcBef>
            </a:pPr>
            <a:r>
              <a:rPr lang="en-US" sz="1800" dirty="0">
                <a:solidFill>
                  <a:srgbClr val="0000FF"/>
                </a:solidFill>
                <a:latin typeface="Tahoma"/>
                <a:ea typeface="Calibri"/>
              </a:rPr>
              <a:t>double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salary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; };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// Оклад</a:t>
            </a:r>
          </a:p>
          <a:p>
            <a:pPr marL="908050" indent="-908050" algn="l">
              <a:lnSpc>
                <a:spcPct val="115000"/>
              </a:lnSpc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указатели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на структуру:</a:t>
            </a:r>
          </a:p>
          <a:p>
            <a:pPr algn="l">
              <a:spcBef>
                <a:spcPts val="0"/>
              </a:spcBef>
            </a:pPr>
            <a:r>
              <a:rPr lang="en-US" sz="1800" dirty="0" err="1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Person</a:t>
            </a:r>
            <a:r>
              <a:rPr lang="ru-RU" sz="1800" dirty="0" smtClean="0">
                <a:solidFill>
                  <a:srgbClr val="FF0000"/>
                </a:solidFill>
                <a:latin typeface="Tahoma"/>
                <a:ea typeface="Calibri"/>
              </a:rPr>
              <a:t> * </a:t>
            </a:r>
            <a:r>
              <a:rPr lang="en-US" sz="1800" dirty="0" err="1" smtClean="0">
                <a:solidFill>
                  <a:srgbClr val="FF0000"/>
                </a:solidFill>
                <a:latin typeface="Tahoma"/>
                <a:ea typeface="Calibri"/>
              </a:rPr>
              <a:t>pPerson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;</a:t>
            </a:r>
            <a:r>
              <a:rPr lang="ru-RU" sz="1800" dirty="0" smtClean="0">
                <a:solidFill>
                  <a:srgbClr val="FF0000"/>
                </a:solidFill>
                <a:latin typeface="Tahoma"/>
                <a:ea typeface="Calibri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или без ключевого слова </a:t>
            </a:r>
            <a:r>
              <a:rPr lang="en-US" sz="1800" dirty="0" err="1" smtClean="0">
                <a:solidFill>
                  <a:srgbClr val="008000"/>
                </a:solidFill>
                <a:latin typeface="Tahoma"/>
                <a:ea typeface="Calibri"/>
              </a:rPr>
              <a:t>struct</a:t>
            </a:r>
            <a:endParaRPr lang="ru-RU" sz="1800" dirty="0" smtClean="0">
              <a:solidFill>
                <a:srgbClr val="008000"/>
              </a:solidFill>
              <a:latin typeface="Tahoma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Person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 * </a:t>
            </a:r>
            <a:r>
              <a:rPr lang="en-US" sz="1800" dirty="0" err="1" smtClean="0">
                <a:solidFill>
                  <a:srgbClr val="FF0000"/>
                </a:solidFill>
                <a:latin typeface="Tahoma"/>
                <a:ea typeface="Calibri"/>
              </a:rPr>
              <a:t>pP</a:t>
            </a:r>
            <a:r>
              <a:rPr lang="ru-RU" sz="1800" dirty="0" smtClean="0">
                <a:solidFill>
                  <a:srgbClr val="FF0000"/>
                </a:solidFill>
                <a:latin typeface="Tahoma"/>
                <a:ea typeface="Calibri"/>
              </a:rPr>
              <a:t>1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ahoma"/>
                <a:ea typeface="Calibri"/>
              </a:rPr>
              <a:t>;</a:t>
            </a:r>
          </a:p>
          <a:p>
            <a:pPr algn="l"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Person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ea typeface="Calibri"/>
              </a:rPr>
              <a:t>P1=</a:t>
            </a:r>
            <a:r>
              <a:rPr lang="ru-RU" sz="1800" dirty="0">
                <a:latin typeface="Tahoma"/>
                <a:ea typeface="Calibri"/>
              </a:rPr>
              <a:t> {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"Сидоров"</a:t>
            </a:r>
            <a:r>
              <a:rPr lang="ru-RU" sz="1800" dirty="0">
                <a:latin typeface="Tahoma"/>
                <a:ea typeface="Calibri"/>
              </a:rPr>
              <a:t>, {10, 3, 1978}, 1500.48 </a:t>
            </a:r>
            <a:r>
              <a:rPr lang="ru-RU" sz="1800" dirty="0" smtClean="0">
                <a:latin typeface="Tahoma"/>
                <a:ea typeface="Calibri"/>
              </a:rPr>
              <a:t>};</a:t>
            </a:r>
            <a:r>
              <a:rPr lang="en-US" sz="1800" dirty="0" smtClean="0">
                <a:latin typeface="Tahoma"/>
                <a:ea typeface="Calibri"/>
              </a:rPr>
              <a:t> </a:t>
            </a:r>
            <a:endParaRPr lang="ru-RU" sz="1800" dirty="0">
              <a:solidFill>
                <a:schemeClr val="tx1"/>
              </a:solidFill>
              <a:latin typeface="Tahoma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Вычисления указателя:</a:t>
            </a:r>
          </a:p>
          <a:p>
            <a:pPr algn="l">
              <a:spcBef>
                <a:spcPts val="0"/>
              </a:spcBef>
            </a:pPr>
            <a:r>
              <a:rPr lang="en-US" sz="1800" dirty="0" err="1">
                <a:solidFill>
                  <a:srgbClr val="FF0000"/>
                </a:solidFill>
                <a:latin typeface="Tahoma"/>
                <a:ea typeface="Calibri"/>
              </a:rPr>
              <a:t>pPerson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ea typeface="Calibri"/>
              </a:rPr>
              <a:t>=  &amp;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 P1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ea typeface="Calibri"/>
              </a:rPr>
              <a:t> ; 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Структурная переменная</a:t>
            </a:r>
          </a:p>
          <a:p>
            <a:pPr algn="l">
              <a:spcBef>
                <a:spcPts val="0"/>
              </a:spcBef>
            </a:pPr>
            <a:r>
              <a:rPr lang="ru-RU" altLang="ru-RU" sz="2000" b="1" dirty="0">
                <a:solidFill>
                  <a:schemeClr val="tx1"/>
                </a:solidFill>
              </a:rPr>
              <a:t>Использование указателя:</a:t>
            </a:r>
          </a:p>
          <a:p>
            <a:pPr algn="l">
              <a:spcBef>
                <a:spcPts val="0"/>
              </a:spcBef>
            </a:pPr>
            <a:r>
              <a:rPr lang="en-US" sz="1800" dirty="0" err="1" smtClean="0">
                <a:solidFill>
                  <a:srgbClr val="FF0000"/>
                </a:solidFill>
                <a:latin typeface="Tahoma"/>
                <a:ea typeface="Calibri"/>
              </a:rPr>
              <a:t>pPerson</a:t>
            </a:r>
            <a:r>
              <a:rPr lang="ru-RU" sz="1800" dirty="0" smtClean="0">
                <a:solidFill>
                  <a:srgbClr val="FF0000"/>
                </a:solidFill>
                <a:latin typeface="Tahoma"/>
                <a:ea typeface="Calibri"/>
              </a:rPr>
              <a:t>-</a:t>
            </a:r>
            <a:r>
              <a:rPr lang="en-US" sz="1800" dirty="0" smtClean="0">
                <a:solidFill>
                  <a:srgbClr val="FF0000"/>
                </a:solidFill>
                <a:latin typeface="Tahoma"/>
                <a:ea typeface="Calibri"/>
              </a:rPr>
              <a:t>&gt;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ea typeface="Calibri"/>
              </a:rPr>
              <a:t>salary = 2000.0;</a:t>
            </a:r>
          </a:p>
          <a:p>
            <a:pPr algn="l">
              <a:spcBef>
                <a:spcPts val="0"/>
              </a:spcBef>
            </a:pPr>
            <a:r>
              <a:rPr lang="en-US" sz="1800" dirty="0" err="1" smtClean="0">
                <a:solidFill>
                  <a:schemeClr val="tx1"/>
                </a:solidFill>
                <a:latin typeface="Tahoma"/>
                <a:ea typeface="Calibri"/>
              </a:rPr>
              <a:t>strcpy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ea typeface="Calibri"/>
              </a:rPr>
              <a:t>(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Calibri"/>
              </a:rPr>
              <a:t>pPerson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-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&gt;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ea typeface="Calibri"/>
              </a:rPr>
              <a:t>name , </a:t>
            </a:r>
            <a:r>
              <a:rPr lang="ru-RU" sz="1800" dirty="0" smtClean="0">
                <a:solidFill>
                  <a:srgbClr val="A31515"/>
                </a:solidFill>
                <a:latin typeface="Tahoma"/>
                <a:ea typeface="Calibri"/>
              </a:rPr>
              <a:t>"Иванов"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ea typeface="Calibri"/>
              </a:rPr>
              <a:t> );</a:t>
            </a:r>
            <a:endParaRPr lang="ru-RU" sz="1800" dirty="0">
              <a:solidFill>
                <a:srgbClr val="008000"/>
              </a:solidFill>
              <a:latin typeface="Tahoma"/>
              <a:ea typeface="Calibri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-99392"/>
            <a:ext cx="5688632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6.Вложенные структуры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Структуры 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Вложенные структуры.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Вложенные </a:t>
            </a:r>
            <a:r>
              <a:rPr lang="ru-RU" sz="2000" b="1" dirty="0">
                <a:solidFill>
                  <a:schemeClr val="tx1"/>
                </a:solidFill>
              </a:rPr>
              <a:t>структуры: одни структуры описываются и используются </a:t>
            </a:r>
            <a:r>
              <a:rPr lang="ru-RU" sz="2000" b="1" u="sng" dirty="0">
                <a:solidFill>
                  <a:schemeClr val="tx1"/>
                </a:solidFill>
              </a:rPr>
              <a:t>внутри друг</a:t>
            </a:r>
            <a:r>
              <a:rPr lang="ru-RU" sz="2000" b="1" dirty="0">
                <a:solidFill>
                  <a:schemeClr val="tx1"/>
                </a:solidFill>
              </a:rPr>
              <a:t>их (см. локальные структуры</a:t>
            </a:r>
            <a:r>
              <a:rPr lang="ru-RU" sz="20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Вложенные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структуры </a:t>
            </a:r>
            <a:r>
              <a:rPr lang="en-US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B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вложена в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А</a:t>
            </a: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struct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A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{</a:t>
            </a: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struct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B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{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k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;};</a:t>
            </a:r>
          </a:p>
          <a:p>
            <a:pPr algn="l"/>
            <a:r>
              <a:rPr lang="ru-RU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B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b1;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описание структурных переменных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А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а1;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//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ОШИБКА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! ШАБЛОН СТРУКТУРЫ </a:t>
            </a:r>
            <a:r>
              <a:rPr lang="ru-RU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НЕДОСТУПЕН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!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A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pA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};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ПРАВИЛЬНО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! 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Задан </a:t>
            </a:r>
            <a:r>
              <a:rPr lang="ru-RU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УКАЗАТЕЛЬ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НА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СТРУКТУРУ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Вложенные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структуры описание переменных и работа с ними.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Вложенные структуры</a:t>
            </a:r>
            <a:endParaRPr lang="ru-RU" sz="19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9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A</a:t>
            </a:r>
            <a:r>
              <a:rPr lang="ru-RU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a1, c1;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Описание переменных</a:t>
            </a:r>
            <a:endParaRPr lang="ru-RU" sz="19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a1.b1.k = 5;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k</a:t>
            </a:r>
            <a:r>
              <a:rPr 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- </a:t>
            </a:r>
            <a:r>
              <a:rPr lang="ru-RU" sz="19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Поле из вложенной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структуры</a:t>
            </a:r>
            <a:endParaRPr lang="ru-RU" sz="19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a1.pA=&amp;c1; </a:t>
            </a:r>
            <a:r>
              <a:rPr lang="en-US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Задание </a:t>
            </a:r>
            <a:r>
              <a:rPr lang="ru-RU" sz="19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указателя на свою структуру</a:t>
            </a:r>
            <a:endParaRPr lang="ru-RU" sz="1900" b="1" dirty="0" smtClean="0">
              <a:solidFill>
                <a:srgbClr val="FF0000"/>
              </a:solidFill>
            </a:endParaRP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72915" y="-3031"/>
            <a:ext cx="5688632" cy="551711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Массивы структур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>Структуры</a:t>
            </a:r>
            <a:r>
              <a:rPr lang="ru-RU" sz="2000" b="1" dirty="0" smtClean="0">
                <a:solidFill>
                  <a:schemeClr val="tx1"/>
                </a:solidFill>
              </a:rPr>
              <a:t> 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Массивы структур описываются как обычные массивы, но задается тип структурной переменной: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Массивы структур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P1= {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Сидоров"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{10, 3, 1978}, 1500.48 }; </a:t>
            </a:r>
          </a:p>
          <a:p>
            <a:pPr algn="l">
              <a:spcBef>
                <a:spcPts val="0"/>
              </a:spcBef>
            </a:pP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[30];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Работа </a:t>
            </a:r>
            <a:r>
              <a:rPr lang="ru-RU" altLang="ru-RU" sz="2000" b="1" dirty="0">
                <a:solidFill>
                  <a:schemeClr val="tx1"/>
                </a:solidFill>
              </a:rPr>
              <a:t>с элементами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и </a:t>
            </a:r>
            <a:r>
              <a:rPr lang="ru-RU" altLang="ru-RU" sz="2000" b="1" dirty="0">
                <a:solidFill>
                  <a:schemeClr val="tx1"/>
                </a:solidFill>
              </a:rPr>
              <a:t>полями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массива структур: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Присваивание одной структуры 2-му элементу массива 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[3] = P1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endParaRPr lang="en-US" sz="18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b="1" dirty="0">
                <a:solidFill>
                  <a:schemeClr val="tx1"/>
                </a:solidFill>
              </a:rPr>
              <a:t>// Цикл работы (занесение поля оклада </a:t>
            </a:r>
            <a:r>
              <a:rPr lang="ru-RU" sz="2000" b="1" dirty="0" err="1">
                <a:solidFill>
                  <a:srgbClr val="FF0000"/>
                </a:solidFill>
              </a:rPr>
              <a:t>salary</a:t>
            </a:r>
            <a:r>
              <a:rPr lang="ru-RU" sz="2000" b="1" dirty="0">
                <a:solidFill>
                  <a:schemeClr val="tx1"/>
                </a:solidFill>
              </a:rPr>
              <a:t> )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=0  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&lt;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)/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 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++ )</a:t>
            </a:r>
          </a:p>
          <a:p>
            <a:pPr algn="l"/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MasPerson</a:t>
            </a:r>
            <a:r>
              <a:rPr lang="en-US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sz="18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]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salary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10.0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};</a:t>
            </a:r>
          </a:p>
          <a:p>
            <a:pPr algn="l"/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MasPerson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0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[3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2 элемента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массива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структур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Работа с массивами структур в функции:</a:t>
            </a: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float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SumSalaryMas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Person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pP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сумма полей </a:t>
            </a:r>
            <a:r>
              <a:rPr lang="ru-RU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salary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массива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	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float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SumSal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0.0f;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&lt;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SumSal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+= (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pP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+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)-&gt;</a:t>
            </a:r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salary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SumSal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   };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endParaRPr lang="ru-RU" altLang="ru-RU" sz="18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620688"/>
          </a:xfrm>
        </p:spPr>
        <p:txBody>
          <a:bodyPr>
            <a:noAutofit/>
          </a:bodyPr>
          <a:lstStyle/>
          <a:p>
            <a:r>
              <a:rPr lang="ru-RU" altLang="ru-RU" sz="3200" dirty="0" smtClean="0">
                <a:solidFill>
                  <a:srgbClr val="FF0000"/>
                </a:solidFill>
              </a:rPr>
              <a:t>Типы</a:t>
            </a:r>
            <a:r>
              <a:rPr lang="ru-RU" altLang="ru-RU" sz="3200" dirty="0" smtClean="0"/>
              <a:t> переменных в СИ/СИ++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7" y="476672"/>
            <a:ext cx="9108504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В СИ/СИ++ предусмотрено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ограниченное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число типов переменных. В у стандартных типов различны: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размер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переменной в ОП,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диапазон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в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озможных значений и битовый	 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формат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представления данных.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Возможны следующие основные типы переменных:</a:t>
            </a:r>
          </a:p>
          <a:p>
            <a:pPr algn="l"/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short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1;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Короткий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целый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it = 0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Целый</a:t>
            </a:r>
            <a:endParaRPr lang="en-US" sz="2000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long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lt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0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Длинный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целый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ct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0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Целый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символьный</a:t>
            </a:r>
            <a:endParaRPr lang="en-US" sz="2000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float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0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Короткий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вещественный</a:t>
            </a:r>
            <a:endParaRPr lang="en-US" sz="2000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double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0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Длинный вещественный</a:t>
            </a:r>
            <a:endParaRPr lang="ru-RU" sz="2000" dirty="0">
              <a:solidFill>
                <a:schemeClr val="tx1"/>
              </a:solidFill>
              <a:highlight>
                <a:srgbClr val="FFFFFF"/>
              </a:highlight>
              <a:latin typeface="Consolas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Кроме этого предусмотрены модификаторы описаний:</a:t>
            </a:r>
          </a:p>
          <a:p>
            <a:pPr algn="l"/>
            <a:r>
              <a:rPr lang="en-US" sz="21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long </a:t>
            </a:r>
            <a:r>
              <a:rPr lang="en-US" sz="2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lit= 0</a:t>
            </a:r>
            <a:r>
              <a:rPr lang="en-US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длинный </a:t>
            </a:r>
            <a:endParaRPr lang="en-US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1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unsigned </a:t>
            </a:r>
            <a:r>
              <a:rPr lang="en-US" sz="2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ust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0</a:t>
            </a:r>
            <a:r>
              <a:rPr lang="en-US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без знака</a:t>
            </a:r>
            <a:endParaRPr lang="ru-RU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1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signed </a:t>
            </a:r>
            <a:r>
              <a:rPr lang="en-US" sz="2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ust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0</a:t>
            </a:r>
            <a:r>
              <a:rPr lang="en-US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Со знаком</a:t>
            </a:r>
            <a:endParaRPr lang="en-US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84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192688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Динамические структуры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Структуры 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Динамические структуры. Для работы с динамическими структурами описывается указатель на структуру данного типа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pStud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endParaRPr lang="ru-RU" sz="20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Выделяется динамическая память</a:t>
            </a:r>
            <a:r>
              <a:rPr lang="en-US" alt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  <a:endParaRPr lang="ru-RU" altLang="ru-RU" sz="2000" b="1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malloc.h</a:t>
            </a:r>
            <a:r>
              <a:rPr lang="en-US" sz="20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sz="2000" dirty="0" smtClean="0">
              <a:solidFill>
                <a:srgbClr val="A31515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pStud</a:t>
            </a:r>
            <a:r>
              <a:rPr lang="ru-RU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malloc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(size)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Захват ДП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pStud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)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malloc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));</a:t>
            </a:r>
          </a:p>
          <a:p>
            <a:pPr algn="l"/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Работа 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с динамической структурной </a:t>
            </a:r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переменной</a:t>
            </a:r>
            <a:r>
              <a:rPr lang="en-US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^</a:t>
            </a:r>
            <a:endParaRPr lang="ru-RU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pStud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-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kurs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2;</a:t>
            </a:r>
          </a:p>
          <a:p>
            <a:pPr algn="l"/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pStud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-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&gt;Name,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Федоров"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...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Освобождение ДП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  <a:endParaRPr lang="ru-RU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free (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pStud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en-US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16632"/>
            <a:ext cx="5688632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Локальные структуры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Структуры 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Локальные структуры – Это вложенные структуры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), которые описаны в внутри составного оператора (блока) (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60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5964"/>
            <a:ext cx="5688632" cy="60472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Рекурсивные структуры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Рекурсивные структуры это такие структуры, в которых описаны указатели на переменные этого же структурного типа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Пример описания: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struct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структура элемента списка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next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Elem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prev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Elem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ListVal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 </a:t>
            </a:r>
            <a:endParaRPr lang="ru-RU" sz="16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Пример использования:</a:t>
            </a:r>
          </a:p>
          <a:p>
            <a:pPr algn="l"/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Рекурсивные структуры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E2, E3;</a:t>
            </a:r>
          </a:p>
          <a:p>
            <a:pPr algn="l"/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E1= {&amp;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E2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&amp;E3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,5};</a:t>
            </a:r>
          </a:p>
          <a:p>
            <a:pPr algn="l"/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Навигация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&amp;E1;</a:t>
            </a:r>
          </a:p>
          <a:p>
            <a:pPr algn="l"/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pE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pE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-&gt;next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Навигация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5964"/>
            <a:ext cx="5688632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Перечисления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sz="2000" b="1" u="sng" dirty="0">
                <a:solidFill>
                  <a:schemeClr val="tx1"/>
                </a:solidFill>
              </a:rPr>
              <a:t>Перечисления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enum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– это специальный вид структурных переменных</a:t>
            </a:r>
            <a:r>
              <a:rPr lang="ru-RU" sz="2000" b="1" dirty="0" smtClean="0">
                <a:solidFill>
                  <a:schemeClr val="tx1"/>
                </a:solidFill>
              </a:rPr>
              <a:t>, позволяющий создать список целых поименованных констант.  </a:t>
            </a:r>
            <a:r>
              <a:rPr lang="ru-RU" sz="2000" b="1" dirty="0">
                <a:solidFill>
                  <a:schemeClr val="tx1"/>
                </a:solidFill>
              </a:rPr>
              <a:t>использующихся </a:t>
            </a:r>
            <a:r>
              <a:rPr lang="ru-RU" sz="2000" b="1" dirty="0" smtClean="0">
                <a:solidFill>
                  <a:schemeClr val="tx1"/>
                </a:solidFill>
              </a:rPr>
              <a:t>программ . </a:t>
            </a:r>
            <a:r>
              <a:rPr lang="ru-RU" sz="2000" b="1" dirty="0">
                <a:solidFill>
                  <a:schemeClr val="tx1"/>
                </a:solidFill>
              </a:rPr>
              <a:t>Например, можно перенумеровать дни недели, </a:t>
            </a:r>
            <a:r>
              <a:rPr lang="ru-RU" sz="2000" b="1" dirty="0" smtClean="0">
                <a:solidFill>
                  <a:schemeClr val="tx1"/>
                </a:solidFill>
              </a:rPr>
              <a:t>месяцы. Формально это выглядит так:</a:t>
            </a:r>
          </a:p>
          <a:p>
            <a:pPr algn="l"/>
            <a:r>
              <a:rPr lang="ru-RU" sz="2000" b="1" dirty="0" err="1" smtClean="0">
                <a:solidFill>
                  <a:srgbClr val="003300"/>
                </a:solidFill>
                <a:latin typeface="Times New Roman"/>
                <a:ea typeface="Calibri"/>
              </a:rPr>
              <a:t>enum</a:t>
            </a:r>
            <a:r>
              <a:rPr lang="ru-RU" sz="2000" b="1" dirty="0" smtClean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ru-RU" sz="2000" b="1" dirty="0">
                <a:solidFill>
                  <a:srgbClr val="003300"/>
                </a:solidFill>
                <a:latin typeface="Times New Roman"/>
                <a:ea typeface="Calibri"/>
              </a:rPr>
              <a:t>[ &lt;имя&gt; ] {список перечисления} [ список переменных];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Пример описания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перечисления:</a:t>
            </a:r>
          </a:p>
          <a:p>
            <a:pPr algn="l"/>
            <a:r>
              <a:rPr lang="en-US" sz="2000" dirty="0" err="1">
                <a:solidFill>
                  <a:schemeClr val="tx1"/>
                </a:solidFill>
              </a:rPr>
              <a:t>enum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day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{ </a:t>
            </a:r>
            <a:r>
              <a:rPr lang="en-US" sz="2000" dirty="0" smtClean="0">
                <a:solidFill>
                  <a:schemeClr val="tx1"/>
                </a:solidFill>
              </a:rPr>
              <a:t>mon</a:t>
            </a:r>
            <a:r>
              <a:rPr lang="ru-RU" sz="2000" dirty="0" smtClean="0">
                <a:solidFill>
                  <a:schemeClr val="tx1"/>
                </a:solidFill>
              </a:rPr>
              <a:t> = </a:t>
            </a:r>
            <a:r>
              <a:rPr lang="ru-RU" sz="2000" b="1" dirty="0" smtClean="0">
                <a:solidFill>
                  <a:srgbClr val="FF0000"/>
                </a:solidFill>
              </a:rPr>
              <a:t>1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tue</a:t>
            </a:r>
            <a:r>
              <a:rPr lang="en-US" sz="2000" dirty="0">
                <a:solidFill>
                  <a:schemeClr val="tx1"/>
                </a:solidFill>
              </a:rPr>
              <a:t> , wed , </a:t>
            </a:r>
            <a:r>
              <a:rPr lang="en-US" sz="2000" dirty="0" err="1">
                <a:solidFill>
                  <a:schemeClr val="tx1"/>
                </a:solidFill>
              </a:rPr>
              <a:t>thu</a:t>
            </a:r>
            <a:r>
              <a:rPr lang="en-US" sz="2000" dirty="0">
                <a:solidFill>
                  <a:schemeClr val="tx1"/>
                </a:solidFill>
              </a:rPr>
              <a:t> , </a:t>
            </a:r>
            <a:r>
              <a:rPr lang="en-US" sz="2000" dirty="0" err="1">
                <a:solidFill>
                  <a:schemeClr val="tx1"/>
                </a:solidFill>
              </a:rPr>
              <a:t>fri</a:t>
            </a:r>
            <a:r>
              <a:rPr lang="en-US" sz="2000" dirty="0">
                <a:solidFill>
                  <a:schemeClr val="tx1"/>
                </a:solidFill>
              </a:rPr>
              <a:t> , sat ,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sun</a:t>
            </a:r>
            <a:r>
              <a:rPr lang="en-US" sz="2000" dirty="0">
                <a:solidFill>
                  <a:schemeClr val="tx1"/>
                </a:solidFill>
              </a:rPr>
              <a:t> };</a:t>
            </a:r>
            <a:endParaRPr lang="ru-RU" sz="2000" dirty="0">
              <a:solidFill>
                <a:schemeClr val="tx1"/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Причем каждой </a:t>
            </a:r>
            <a:r>
              <a:rPr lang="ru-RU" sz="2000" b="1" u="sng" dirty="0">
                <a:solidFill>
                  <a:schemeClr val="tx1"/>
                </a:solidFill>
              </a:rPr>
              <a:t>символьной константе </a:t>
            </a:r>
            <a:r>
              <a:rPr lang="ru-RU" sz="2000" b="1" dirty="0">
                <a:solidFill>
                  <a:schemeClr val="tx1"/>
                </a:solidFill>
              </a:rPr>
              <a:t>перечисления соответствует </a:t>
            </a:r>
            <a:r>
              <a:rPr lang="ru-RU" sz="2000" b="1" u="sng" dirty="0">
                <a:solidFill>
                  <a:schemeClr val="tx1"/>
                </a:solidFill>
              </a:rPr>
              <a:t>целое </a:t>
            </a:r>
            <a:r>
              <a:rPr lang="ru-RU" sz="2000" b="1" dirty="0">
                <a:solidFill>
                  <a:schemeClr val="tx1"/>
                </a:solidFill>
              </a:rPr>
              <a:t>число! У первой </a:t>
            </a:r>
            <a:r>
              <a:rPr lang="ru-RU" sz="2000" b="1" dirty="0" smtClean="0">
                <a:solidFill>
                  <a:srgbClr val="FF0000"/>
                </a:solidFill>
              </a:rPr>
              <a:t>0 </a:t>
            </a:r>
            <a:r>
              <a:rPr 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 err="1" smtClean="0">
                <a:solidFill>
                  <a:schemeClr val="tx1"/>
                </a:solidFill>
              </a:rPr>
              <a:t>по-умолчанию</a:t>
            </a:r>
            <a:r>
              <a:rPr lang="ru-RU" sz="2000" b="1" dirty="0" smtClean="0">
                <a:solidFill>
                  <a:schemeClr val="tx1"/>
                </a:solidFill>
              </a:rPr>
              <a:t>, или заданное число – </a:t>
            </a:r>
            <a:r>
              <a:rPr lang="ru-RU" sz="2000" b="1" dirty="0" smtClean="0">
                <a:solidFill>
                  <a:srgbClr val="FF0000"/>
                </a:solidFill>
              </a:rPr>
              <a:t>1 </a:t>
            </a:r>
            <a:r>
              <a:rPr lang="ru-RU" sz="2000" b="1" dirty="0" smtClean="0">
                <a:solidFill>
                  <a:schemeClr val="tx1"/>
                </a:solidFill>
              </a:rPr>
              <a:t>у нас)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ru-RU" sz="2000" b="1" dirty="0" smtClean="0">
                <a:solidFill>
                  <a:schemeClr val="tx1"/>
                </a:solidFill>
              </a:rPr>
              <a:t>У остальных значения по порядке</a:t>
            </a:r>
            <a:r>
              <a:rPr lang="en-US" sz="2000" b="1" dirty="0" smtClean="0">
                <a:solidFill>
                  <a:schemeClr val="tx1"/>
                </a:solidFill>
              </a:rPr>
              <a:t>: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</a:rPr>
              <a:t>{</a:t>
            </a:r>
            <a:r>
              <a:rPr lang="en-US" sz="2000" b="1" dirty="0" smtClean="0">
                <a:solidFill>
                  <a:srgbClr val="FF0000"/>
                </a:solidFill>
              </a:rPr>
              <a:t>1</a:t>
            </a:r>
            <a:r>
              <a:rPr lang="en-US" sz="2000" b="1" dirty="0" smtClean="0">
                <a:solidFill>
                  <a:schemeClr val="tx1"/>
                </a:solidFill>
              </a:rPr>
              <a:t>,2,3,4,5,6,7}</a:t>
            </a:r>
            <a:r>
              <a:rPr lang="ru-RU" sz="2000" b="1" dirty="0" smtClean="0">
                <a:solidFill>
                  <a:schemeClr val="tx1"/>
                </a:solidFill>
              </a:rPr>
              <a:t>.</a:t>
            </a:r>
            <a:endParaRPr lang="ru-RU" sz="20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sz="2000" b="1" dirty="0" smtClean="0">
                <a:solidFill>
                  <a:schemeClr val="tx1"/>
                </a:solidFill>
              </a:rPr>
              <a:t>Использование перечислений:</a:t>
            </a:r>
          </a:p>
          <a:p>
            <a:pPr algn="l">
              <a:spcBef>
                <a:spcPts val="0"/>
              </a:spcBef>
            </a:pPr>
            <a:r>
              <a:rPr lang="en-US" sz="2000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d</a:t>
            </a:r>
            <a:r>
              <a:rPr lang="en-US" sz="2000" b="1" dirty="0">
                <a:solidFill>
                  <a:srgbClr val="FF0000"/>
                </a:solidFill>
              </a:rPr>
              <a:t> day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d1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Переменная типа перечисления </a:t>
            </a:r>
            <a:r>
              <a:rPr lang="ru-RU" sz="20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day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d1 = </a:t>
            </a:r>
            <a:r>
              <a:rPr lang="ru-RU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sun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Вычисление значения переменной (</a:t>
            </a:r>
            <a:r>
              <a:rPr lang="ru-RU" sz="20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sun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= 6)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d1 = 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b="1" dirty="0">
                <a:solidFill>
                  <a:srgbClr val="FF0000"/>
                </a:solidFill>
              </a:rPr>
              <a:t>day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)5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!Ошибка допустим только заданный набор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1-7</a:t>
            </a:r>
            <a:endParaRPr lang="en-US" sz="20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Неименованные перечисления (уже </a:t>
            </a:r>
            <a:r>
              <a:rPr lang="ru-RU" altLang="ru-RU" sz="2000" b="1" dirty="0">
                <a:solidFill>
                  <a:schemeClr val="tx1"/>
                </a:solidFill>
              </a:rPr>
              <a:t>есть </a:t>
            </a:r>
            <a:r>
              <a:rPr lang="en-US" altLang="ru-RU" sz="2000" b="1" dirty="0" err="1" smtClean="0">
                <a:solidFill>
                  <a:schemeClr val="tx1"/>
                </a:solidFill>
              </a:rPr>
              <a:t>enum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для: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true </a:t>
            </a:r>
            <a:r>
              <a:rPr lang="ru-RU" altLang="ru-RU" sz="2000" b="1" dirty="0">
                <a:solidFill>
                  <a:schemeClr val="tx1"/>
                </a:solidFill>
              </a:rPr>
              <a:t>и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false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в СИ):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enum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{</a:t>
            </a:r>
            <a:r>
              <a:rPr lang="en-US" sz="2000" dirty="0">
                <a:solidFill>
                  <a:srgbClr val="2F4F4F"/>
                </a:solidFill>
                <a:highlight>
                  <a:srgbClr val="FFFFFF"/>
                </a:highlight>
                <a:latin typeface="Consolas"/>
              </a:rPr>
              <a:t>FALSE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2000" dirty="0">
                <a:solidFill>
                  <a:srgbClr val="2F4F4F"/>
                </a:solidFill>
                <a:highlight>
                  <a:srgbClr val="FFFFFF"/>
                </a:highlight>
                <a:latin typeface="Consolas"/>
              </a:rPr>
              <a:t>TRUE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FALSE</a:t>
            </a:r>
            <a:r>
              <a:rPr lang="ru-RU" sz="2000" dirty="0" smtClean="0">
                <a:solidFill>
                  <a:srgbClr val="2F4F4F"/>
                </a:solidFill>
                <a:highlight>
                  <a:srgbClr val="FFFFFF"/>
                </a:highlight>
                <a:latin typeface="Consolas"/>
              </a:rPr>
              <a:t> = 0 и </a:t>
            </a:r>
            <a:r>
              <a:rPr lang="en-US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TRUE</a:t>
            </a:r>
            <a:r>
              <a:rPr lang="ru-RU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rgbClr val="2F4F4F"/>
                </a:solidFill>
                <a:highlight>
                  <a:srgbClr val="FFFFFF"/>
                </a:highlight>
                <a:latin typeface="Consolas"/>
              </a:rPr>
              <a:t>= 1</a:t>
            </a:r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12768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Союзы/объединения(</a:t>
            </a:r>
            <a:r>
              <a:rPr lang="en-US" sz="3200" dirty="0" smtClean="0"/>
              <a:t>union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6" y="620688"/>
            <a:ext cx="9108504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Союзы.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Союзы – это специальный тип структурных переменных, позволяющих хранить в одном месте ОП (</a:t>
            </a:r>
            <a:r>
              <a:rPr lang="ru-RU" altLang="ru-RU" sz="2000" b="1" dirty="0" smtClean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разные данные. Союзы имеют: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союза (шаблона). </a:t>
            </a:r>
            <a:endParaRPr lang="en-US" altLang="ru-RU" sz="2000" b="1" dirty="0" smtClean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ival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целое поле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float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fval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вещественное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поле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sval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указатель на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строку</a:t>
            </a: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u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en-US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u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– </a:t>
            </a:r>
            <a:r>
              <a:rPr lang="ru-RU" sz="2000" u="sng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переменная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описана вместе с </a:t>
            </a:r>
            <a:r>
              <a:rPr lang="ru-RU" sz="2000" u="sng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шаблоном</a:t>
            </a:r>
            <a:endParaRPr lang="ru-RU" sz="2000" u="sng" dirty="0">
              <a:latin typeface="Times New Roman"/>
              <a:ea typeface="Calibri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переменных данного типа.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sz="2000" dirty="0" err="1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u_tag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U1;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u_tag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– это новый тип данных!!!!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Использование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полей союза (строк и числовых полей).</a:t>
            </a:r>
          </a:p>
          <a:p>
            <a:pPr algn="l"/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U1.ival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 5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целое поле</a:t>
            </a:r>
            <a:endParaRPr lang="ru-RU" sz="20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U1.fval = 0.5f;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вещественное поле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указатель на строку</a:t>
            </a:r>
            <a:endParaRPr lang="ru-RU" sz="20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*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pStr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*)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new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[100]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Выделение ДП под строку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(U1.sval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100 ,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Объединения"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93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056784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Указатели на поя структуры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44000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6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Специальные указатели на поля структур.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Новая структура для демонстрации: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struct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…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…</a:t>
            </a:r>
            <a:r>
              <a:rPr lang="ru-RU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Kurs2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endParaRPr lang="ru-RU" sz="16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chemeClr val="tx1"/>
                </a:solidFill>
              </a:rPr>
              <a:t>Покажем работу указателя на поле на примере (указатель на поле выделен красным цветом </a:t>
            </a:r>
            <a:r>
              <a:rPr lang="ru-RU" sz="2000" b="1" dirty="0" err="1">
                <a:solidFill>
                  <a:srgbClr val="FF0000"/>
                </a:solidFill>
              </a:rPr>
              <a:t>pPole</a:t>
            </a:r>
            <a:r>
              <a:rPr lang="ru-RU" sz="2000" b="1" dirty="0">
                <a:solidFill>
                  <a:schemeClr val="tx1"/>
                </a:solidFill>
              </a:rPr>
              <a:t>): 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Указатель на поле структуры (объявление)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::*</a:t>
            </a:r>
            <a:r>
              <a:rPr lang="ru-RU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pPole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Указатель на поле структуры (задание значения)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pPole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=&amp;</a:t>
            </a:r>
            <a:r>
              <a:rPr lang="ru-RU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::</a:t>
            </a: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здес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может быть и другое целое поле структуры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S8={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Сидоров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Василий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1 , 2000.0f , 10 };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en-US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= 1 , Kurs2 = 10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Структура и указатель на поле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S8.*</a:t>
            </a:r>
            <a:r>
              <a:rPr lang="ru-RU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pPole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=2;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= 2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На Указатель </a:t>
            </a:r>
            <a:r>
              <a:rPr lang="ru-RU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pPole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на поле  задаем на новое поле (</a:t>
            </a:r>
            <a:r>
              <a:rPr lang="ru-RU" sz="14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Kurs2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= 10 предварительно)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pPole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=&amp;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::Kurs2; 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S8.*</a:t>
            </a:r>
            <a:r>
              <a:rPr lang="ru-RU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pPole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=3;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Kurs2 = </a:t>
            </a:r>
            <a:r>
              <a:rPr lang="en-US" sz="14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3</a:t>
            </a:r>
            <a:endParaRPr lang="ru-RU" sz="14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Указатель на структуру и указатель на поле вместе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pStud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pStud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=&amp;S8;  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pStud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-&gt;*</a:t>
            </a:r>
            <a:r>
              <a:rPr lang="ru-RU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pPole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=6; 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en-US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= 6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chemeClr val="tx1"/>
                </a:solidFill>
              </a:rPr>
              <a:t>Проверить работу фрагмента программы можно в </a:t>
            </a:r>
            <a:r>
              <a:rPr lang="ru-RU" sz="2000" b="1" u="sng" dirty="0">
                <a:solidFill>
                  <a:schemeClr val="tx1"/>
                </a:solidFill>
              </a:rPr>
              <a:t>отладчике</a:t>
            </a:r>
            <a:r>
              <a:rPr lang="ru-RU" sz="2000" b="1" dirty="0">
                <a:solidFill>
                  <a:schemeClr val="tx1"/>
                </a:solidFill>
              </a:rPr>
              <a:t> или выполнить распечатку значений полей до и после изменения.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61234" y="7575"/>
            <a:ext cx="5328592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Структуры и классы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87687" y="620688"/>
            <a:ext cx="8956313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 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6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altLang="ru-RU" sz="2400" b="1" u="sng" dirty="0" smtClean="0">
                <a:solidFill>
                  <a:schemeClr val="tx1"/>
                </a:solidFill>
              </a:rPr>
              <a:t>Отличия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свойств классов (</a:t>
            </a:r>
            <a:r>
              <a:rPr lang="en-US" altLang="ru-RU" sz="2400" b="1" dirty="0">
                <a:solidFill>
                  <a:schemeClr val="tx1"/>
                </a:solidFill>
              </a:rPr>
              <a:t>class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) и структур (</a:t>
            </a:r>
            <a:r>
              <a:rPr lang="en-US" altLang="ru-RU" sz="2400" b="1" dirty="0" err="1">
                <a:solidFill>
                  <a:schemeClr val="tx1"/>
                </a:solidFill>
              </a:rPr>
              <a:t>struct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altLang="ru-RU" sz="2000" b="1" u="sng" dirty="0">
                <a:solidFill>
                  <a:schemeClr val="tx1"/>
                </a:solidFill>
              </a:rPr>
              <a:t>Структуры</a:t>
            </a:r>
            <a:r>
              <a:rPr lang="ru-RU" altLang="ru-RU" sz="2000" b="1" dirty="0">
                <a:solidFill>
                  <a:schemeClr val="tx1"/>
                </a:solidFill>
              </a:rPr>
              <a:t> являются </a:t>
            </a:r>
            <a:r>
              <a:rPr lang="ru-RU" altLang="ru-RU" sz="2000" b="1" u="sng" dirty="0">
                <a:solidFill>
                  <a:schemeClr val="tx1"/>
                </a:solidFill>
              </a:rPr>
              <a:t>предшественниками</a:t>
            </a:r>
            <a:r>
              <a:rPr lang="ru-RU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u="sng" dirty="0">
                <a:solidFill>
                  <a:schemeClr val="tx1"/>
                </a:solidFill>
              </a:rPr>
              <a:t>классов</a:t>
            </a:r>
            <a:r>
              <a:rPr lang="ru-RU" altLang="ru-RU" sz="2000" b="1" dirty="0">
                <a:solidFill>
                  <a:schemeClr val="tx1"/>
                </a:solidFill>
              </a:rPr>
              <a:t> – основы Объектно-Ориентированного Программирования (ООП).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классах  </a:t>
            </a:r>
            <a:r>
              <a:rPr lang="ru-RU" altLang="ru-RU" sz="2000" b="1" dirty="0">
                <a:solidFill>
                  <a:schemeClr val="tx1"/>
                </a:solidFill>
              </a:rPr>
              <a:t>дополнительно описываются </a:t>
            </a:r>
            <a:r>
              <a:rPr lang="ru-RU" altLang="ru-RU" sz="2000" b="1" u="sng" dirty="0">
                <a:solidFill>
                  <a:schemeClr val="tx1"/>
                </a:solidFill>
              </a:rPr>
              <a:t>функции</a:t>
            </a:r>
            <a:r>
              <a:rPr lang="ru-RU" altLang="ru-RU" sz="2000" b="1" dirty="0">
                <a:solidFill>
                  <a:schemeClr val="tx1"/>
                </a:solidFill>
              </a:rPr>
              <a:t> (методы), которые предназначены для работы с полями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(объекта!!!).</a:t>
            </a:r>
            <a:endParaRPr lang="en-US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структурах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функции тоже допустимы</a:t>
            </a:r>
            <a:r>
              <a:rPr lang="en-US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но только для С++.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 </a:t>
            </a:r>
            <a:r>
              <a:rPr lang="ru-RU" altLang="ru-RU" sz="2000" b="1" u="sng" dirty="0">
                <a:solidFill>
                  <a:schemeClr val="tx1"/>
                </a:solidFill>
              </a:rPr>
              <a:t>классах</a:t>
            </a:r>
            <a:r>
              <a:rPr lang="ru-RU" altLang="ru-RU" sz="2000" b="1" dirty="0">
                <a:solidFill>
                  <a:schemeClr val="tx1"/>
                </a:solidFill>
              </a:rPr>
              <a:t> все данные и методы первоначально </a:t>
            </a:r>
            <a:r>
              <a:rPr lang="ru-RU" altLang="ru-RU" sz="2000" b="1" u="sng" dirty="0">
                <a:solidFill>
                  <a:schemeClr val="tx1"/>
                </a:solidFill>
              </a:rPr>
              <a:t>скрыты</a:t>
            </a:r>
            <a:r>
              <a:rPr lang="ru-RU" altLang="ru-RU" sz="2000" b="1" dirty="0">
                <a:solidFill>
                  <a:schemeClr val="tx1"/>
                </a:solidFill>
              </a:rPr>
              <a:t> от внешнего воздействия (</a:t>
            </a:r>
            <a:r>
              <a:rPr lang="ru-RU" altLang="ru-RU" sz="2000" b="1" u="sng" dirty="0">
                <a:solidFill>
                  <a:schemeClr val="tx1"/>
                </a:solidFill>
              </a:rPr>
              <a:t>Инкапсуляция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 структурах все поля (данные) по - умолчанию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открыты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для пользователей.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 классах можно объявить </a:t>
            </a:r>
            <a:r>
              <a:rPr lang="ru-RU" altLang="ru-RU" sz="2000" b="1" u="sng" dirty="0">
                <a:solidFill>
                  <a:schemeClr val="tx1"/>
                </a:solidFill>
              </a:rPr>
              <a:t>новые операции </a:t>
            </a:r>
            <a:r>
              <a:rPr lang="ru-RU" altLang="ru-RU" sz="2000" b="1" dirty="0">
                <a:solidFill>
                  <a:schemeClr val="tx1"/>
                </a:solidFill>
              </a:rPr>
              <a:t>над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переменными данного типа(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Полиморфизм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Допускается создавать </a:t>
            </a:r>
            <a:r>
              <a:rPr lang="ru-RU" altLang="ru-RU" sz="2000" b="1" u="sng" dirty="0">
                <a:solidFill>
                  <a:schemeClr val="tx1"/>
                </a:solidFill>
              </a:rPr>
              <a:t>новые</a:t>
            </a:r>
            <a:r>
              <a:rPr lang="ru-RU" altLang="ru-RU" sz="2000" b="1" dirty="0">
                <a:solidFill>
                  <a:schemeClr val="tx1"/>
                </a:solidFill>
              </a:rPr>
              <a:t> классы на основе  существующих (</a:t>
            </a:r>
            <a:r>
              <a:rPr lang="ru-RU" altLang="ru-RU" sz="2000" b="1" u="sng" dirty="0">
                <a:solidFill>
                  <a:schemeClr val="tx1"/>
                </a:solidFill>
              </a:rPr>
              <a:t>Наследование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В структурах того нет.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 ООП можно </a:t>
            </a:r>
            <a:r>
              <a:rPr lang="ru-RU" altLang="ru-RU" sz="2000" b="1" u="sng" dirty="0">
                <a:solidFill>
                  <a:schemeClr val="tx1"/>
                </a:solidFill>
              </a:rPr>
              <a:t>динамически</a:t>
            </a:r>
            <a:r>
              <a:rPr lang="ru-RU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u="sng" dirty="0">
                <a:solidFill>
                  <a:schemeClr val="tx1"/>
                </a:solidFill>
              </a:rPr>
              <a:t>настраиваться</a:t>
            </a:r>
            <a:r>
              <a:rPr lang="ru-RU" altLang="ru-RU" sz="2000" b="1" dirty="0">
                <a:solidFill>
                  <a:schemeClr val="tx1"/>
                </a:solidFill>
              </a:rPr>
              <a:t> на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действия (выполнение функций классов) </a:t>
            </a:r>
            <a:r>
              <a:rPr lang="ru-RU" altLang="ru-RU" sz="2000" b="1" dirty="0">
                <a:solidFill>
                  <a:schemeClr val="tx1"/>
                </a:solidFill>
              </a:rPr>
              <a:t>с переменными, в зависимости от типа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объекта класса.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И классы и структуры задают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новые типы данных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!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0"/>
            <a:ext cx="4752528" cy="692696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Примеры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964612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 smtClean="0">
                <a:solidFill>
                  <a:schemeClr val="tx1"/>
                </a:solidFill>
                <a:hlinkClick r:id="rId4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6</a:t>
            </a:r>
            <a:r>
              <a:rPr lang="en-US" altLang="ru-RU" sz="2400" b="1" dirty="0">
                <a:solidFill>
                  <a:schemeClr val="tx1"/>
                </a:solidFill>
              </a:rPr>
              <a:t>)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3 Основные понятия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300" b="1" dirty="0" smtClean="0">
                <a:solidFill>
                  <a:schemeClr val="tx1"/>
                </a:solidFill>
              </a:rPr>
              <a:t>, раздел 3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3.10. Присваивание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структур(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 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ru-RU" sz="2300" b="1" dirty="0" smtClean="0">
                <a:solidFill>
                  <a:schemeClr val="tx1"/>
                </a:solidFill>
              </a:rPr>
              <a:t>3 </a:t>
            </a:r>
            <a:r>
              <a:rPr lang="ru-RU" sz="2300" b="1" dirty="0">
                <a:solidFill>
                  <a:schemeClr val="tx1"/>
                </a:solidFill>
              </a:rPr>
              <a:t>раздел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4.2</a:t>
            </a:r>
            <a:r>
              <a:rPr lang="ru-RU" altLang="ru-RU" sz="2300" b="1" dirty="0">
                <a:solidFill>
                  <a:schemeClr val="tx1"/>
                </a:solidFill>
              </a:rPr>
              <a:t>. Копирование  и обмен статических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структур (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4 и 5 раздел)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4.3. Функция Swap для структур с динамическими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строкам (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4.4. Заполнение случайных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– </a:t>
            </a:r>
            <a:r>
              <a:rPr lang="ru-RU" altLang="ru-RU" sz="2300" b="1" dirty="0" err="1" smtClean="0">
                <a:solidFill>
                  <a:schemeClr val="tx1"/>
                </a:solidFill>
              </a:rPr>
              <a:t>rand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() </a:t>
            </a:r>
            <a:r>
              <a:rPr lang="ru-RU" altLang="ru-RU" sz="2300" b="1" dirty="0">
                <a:solidFill>
                  <a:schemeClr val="tx1"/>
                </a:solidFill>
              </a:rPr>
              <a:t>числовых  полей массива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структур (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4 </a:t>
            </a:r>
            <a:r>
              <a:rPr lang="ru-RU" altLang="ru-RU" sz="2300" b="1" dirty="0">
                <a:solidFill>
                  <a:schemeClr val="tx1"/>
                </a:solidFill>
              </a:rPr>
              <a:t>и 5 раздел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4.5. Сортировка массива структур с помощью функции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Swap</a:t>
            </a:r>
            <a:r>
              <a:rPr lang="ru-RU" altLang="ru-RU" sz="2300" b="1" dirty="0">
                <a:solidFill>
                  <a:schemeClr val="tx1"/>
                </a:solidFill>
              </a:rPr>
              <a:t> (4 и 5 раздел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 </a:t>
            </a: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74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0496"/>
            <a:ext cx="5688632" cy="53818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5.9 Задания Общее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46805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(</a:t>
            </a:r>
            <a:r>
              <a:rPr lang="ru-RU" sz="24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6</a:t>
            </a:r>
            <a:r>
              <a:rPr lang="en-US" altLang="ru-RU" sz="2400" b="1" dirty="0">
                <a:solidFill>
                  <a:schemeClr val="tx1"/>
                </a:solidFill>
              </a:rPr>
              <a:t>)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5.1</a:t>
            </a:r>
            <a:r>
              <a:rPr lang="ru-RU" altLang="ru-RU" sz="2300" b="1" dirty="0">
                <a:solidFill>
                  <a:schemeClr val="tx1"/>
                </a:solidFill>
              </a:rPr>
              <a:t>. Создание консольного проекта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ЛР (</a:t>
            </a:r>
            <a:r>
              <a:rPr lang="ru-RU" altLang="ru-RU" sz="23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300" b="1" dirty="0">
                <a:solidFill>
                  <a:schemeClr val="tx1"/>
                </a:solidFill>
              </a:rPr>
              <a:t>	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5.2. Описать структуру своего варианта ДЗ и работа с ней	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300" b="1" dirty="0" smtClean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5.3. Функция Распечатки структуры	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300" b="1" dirty="0" smtClean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5.4. Функция Распечатки структуры через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указатель (</a:t>
            </a:r>
            <a:r>
              <a:rPr lang="ru-RU" altLang="ru-RU" sz="2300" b="1" dirty="0" smtClean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300" b="1" dirty="0">
                <a:solidFill>
                  <a:schemeClr val="tx1"/>
                </a:solidFill>
              </a:rPr>
              <a:t>	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5.5. Массив структур, его инициализация и функция распечатки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(</a:t>
            </a:r>
            <a:r>
              <a:rPr lang="ru-RU" altLang="ru-RU" sz="2300" b="1" dirty="0" smtClean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5.6. Функция копирования структур	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300" b="1" dirty="0" smtClean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5.7. Функция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обмена (Swap) </a:t>
            </a:r>
            <a:r>
              <a:rPr lang="ru-RU" altLang="ru-RU" sz="2300" b="1" dirty="0">
                <a:solidFill>
                  <a:schemeClr val="tx1"/>
                </a:solidFill>
              </a:rPr>
              <a:t>для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структур (</a:t>
            </a:r>
            <a:r>
              <a:rPr lang="ru-RU" altLang="ru-RU" sz="2300" b="1" dirty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300" b="1" dirty="0">
                <a:solidFill>
                  <a:schemeClr val="tx1"/>
                </a:solidFill>
              </a:rPr>
              <a:t>	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5.8. Использование перечислений по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варианту (</a:t>
            </a:r>
            <a:r>
              <a:rPr lang="ru-RU" altLang="ru-RU" sz="2300" b="1" dirty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300" b="1" dirty="0">
                <a:solidFill>
                  <a:schemeClr val="tx1"/>
                </a:solidFill>
              </a:rPr>
              <a:t>	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5.9. Заполнение числовых полей массива структур случайными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данными (</a:t>
            </a:r>
            <a:r>
              <a:rPr lang="ru-RU" altLang="ru-RU" sz="2300" b="1" dirty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300" b="1" dirty="0">
                <a:solidFill>
                  <a:schemeClr val="tx1"/>
                </a:solidFill>
              </a:rPr>
              <a:t>	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151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0496"/>
            <a:ext cx="5688632" cy="53818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5.1 Проект ЛР №6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32403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b="1" dirty="0">
                <a:solidFill>
                  <a:schemeClr val="tx1"/>
                </a:solidFill>
              </a:rPr>
              <a:t>(</a:t>
            </a:r>
            <a:r>
              <a:rPr 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1800" b="1" dirty="0">
                <a:solidFill>
                  <a:schemeClr val="tx1"/>
                </a:solidFill>
              </a:rPr>
              <a:t>, </a:t>
            </a:r>
            <a:r>
              <a:rPr lang="en-US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1800" b="1" dirty="0">
                <a:solidFill>
                  <a:schemeClr val="tx1"/>
                </a:solidFill>
              </a:rPr>
              <a:t>)</a:t>
            </a:r>
            <a:r>
              <a:rPr lang="ru-RU" sz="1800" b="1" dirty="0">
                <a:solidFill>
                  <a:schemeClr val="tx1"/>
                </a:solidFill>
              </a:rPr>
              <a:t> (</a:t>
            </a:r>
            <a:r>
              <a:rPr lang="ru-RU" sz="18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1800" b="1" dirty="0">
                <a:solidFill>
                  <a:schemeClr val="tx1"/>
                </a:solidFill>
              </a:rPr>
              <a:t>)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1800" b="1" dirty="0">
                <a:solidFill>
                  <a:schemeClr val="tx1"/>
                </a:solidFill>
              </a:rPr>
              <a:t>(</a:t>
            </a:r>
            <a:r>
              <a:rPr lang="en-US" altLang="ru-RU" sz="18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1800" b="1" dirty="0">
                <a:solidFill>
                  <a:schemeClr val="tx1"/>
                </a:solidFill>
              </a:rPr>
              <a:t> –</a:t>
            </a:r>
            <a:r>
              <a:rPr lang="ru-RU" altLang="ru-RU" sz="1800" b="1" dirty="0">
                <a:solidFill>
                  <a:schemeClr val="tx1"/>
                </a:solidFill>
              </a:rPr>
              <a:t>ЛР № 6</a:t>
            </a:r>
            <a:r>
              <a:rPr lang="en-US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rgbClr val="FF0000"/>
                </a:solidFill>
              </a:rPr>
              <a:t>5.1</a:t>
            </a:r>
            <a:r>
              <a:rPr lang="ru-RU" altLang="ru-RU" sz="1800" b="1" dirty="0">
                <a:solidFill>
                  <a:srgbClr val="FF0000"/>
                </a:solidFill>
              </a:rPr>
              <a:t>.</a:t>
            </a:r>
            <a:r>
              <a:rPr lang="ru-RU" altLang="ru-RU" sz="1800" b="1" dirty="0">
                <a:solidFill>
                  <a:schemeClr val="tx1"/>
                </a:solidFill>
              </a:rPr>
              <a:t> Создание консольного проекта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ЛР: </a:t>
            </a:r>
            <a:r>
              <a:rPr lang="ru-RU" sz="1800" dirty="0" smtClean="0">
                <a:solidFill>
                  <a:schemeClr val="tx1"/>
                </a:solidFill>
              </a:rPr>
              <a:t>Создать пустой </a:t>
            </a:r>
            <a:r>
              <a:rPr lang="ru-RU" sz="1800" dirty="0">
                <a:solidFill>
                  <a:schemeClr val="tx1"/>
                </a:solidFill>
              </a:rPr>
              <a:t>консольный проект для выполнения ЛР № 6. Пример создания консольного проекта и его русификация рассмотрено в методических указаниях к ЛР №1 по дисциплине ОП (см. на сайте). В проект обязательно включить три модуля: </a:t>
            </a:r>
            <a:r>
              <a:rPr lang="en-US" sz="1800" b="1" dirty="0">
                <a:solidFill>
                  <a:srgbClr val="FF0000"/>
                </a:solidFill>
              </a:rPr>
              <a:t>first</a:t>
            </a:r>
            <a:r>
              <a:rPr lang="ru-RU" sz="1800" b="1" dirty="0">
                <a:solidFill>
                  <a:srgbClr val="FF0000"/>
                </a:solidFill>
              </a:rPr>
              <a:t>.</a:t>
            </a:r>
            <a:r>
              <a:rPr lang="en-US" sz="1800" b="1" dirty="0" err="1">
                <a:solidFill>
                  <a:srgbClr val="FF0000"/>
                </a:solidFill>
              </a:rPr>
              <a:t>cpp</a:t>
            </a:r>
            <a:r>
              <a:rPr lang="ru-RU" sz="1800" b="1" dirty="0">
                <a:solidFill>
                  <a:srgbClr val="FF0000"/>
                </a:solidFill>
              </a:rPr>
              <a:t> </a:t>
            </a:r>
            <a:r>
              <a:rPr lang="ru-RU" sz="1800" dirty="0">
                <a:solidFill>
                  <a:schemeClr val="tx1"/>
                </a:solidFill>
              </a:rPr>
              <a:t>(для главной программы проекта), </a:t>
            </a:r>
            <a:r>
              <a:rPr lang="en-US" sz="1800" b="1" dirty="0">
                <a:solidFill>
                  <a:srgbClr val="FF0000"/>
                </a:solidFill>
              </a:rPr>
              <a:t>second</a:t>
            </a:r>
            <a:r>
              <a:rPr lang="ru-RU" sz="1800" b="1" dirty="0">
                <a:solidFill>
                  <a:srgbClr val="FF0000"/>
                </a:solidFill>
              </a:rPr>
              <a:t>.</a:t>
            </a:r>
            <a:r>
              <a:rPr lang="en-US" sz="1800" b="1" dirty="0" err="1">
                <a:solidFill>
                  <a:srgbClr val="FF0000"/>
                </a:solidFill>
              </a:rPr>
              <a:t>cpp</a:t>
            </a:r>
            <a:r>
              <a:rPr lang="ru-RU" sz="1800" b="1" dirty="0">
                <a:solidFill>
                  <a:srgbClr val="FF0000"/>
                </a:solidFill>
              </a:rPr>
              <a:t> </a:t>
            </a:r>
            <a:r>
              <a:rPr lang="ru-RU" sz="1800" dirty="0">
                <a:solidFill>
                  <a:schemeClr val="tx1"/>
                </a:solidFill>
              </a:rPr>
              <a:t>(для размещения функций проекта) и </a:t>
            </a:r>
            <a:r>
              <a:rPr lang="en-US" sz="1800" b="1" dirty="0">
                <a:solidFill>
                  <a:srgbClr val="FF0000"/>
                </a:solidFill>
              </a:rPr>
              <a:t>header</a:t>
            </a:r>
            <a:r>
              <a:rPr lang="ru-RU" sz="1800" b="1" dirty="0">
                <a:solidFill>
                  <a:srgbClr val="FF0000"/>
                </a:solidFill>
              </a:rPr>
              <a:t>.</a:t>
            </a:r>
            <a:r>
              <a:rPr lang="en-US" sz="1800" b="1" dirty="0">
                <a:solidFill>
                  <a:srgbClr val="FF0000"/>
                </a:solidFill>
              </a:rPr>
              <a:t>h</a:t>
            </a:r>
            <a:r>
              <a:rPr lang="ru-RU" sz="1800" dirty="0">
                <a:solidFill>
                  <a:schemeClr val="tx1"/>
                </a:solidFill>
              </a:rPr>
              <a:t> (для описаний структур и прототипов функций проекта</a:t>
            </a:r>
            <a:r>
              <a:rPr lang="ru-RU" sz="1800" dirty="0" smtClean="0">
                <a:solidFill>
                  <a:schemeClr val="tx1"/>
                </a:solidFill>
              </a:rPr>
              <a:t>). При подключении своего модуля из текущего каталога нужно использовать кавычки:     </a:t>
            </a:r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8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header.h</a:t>
            </a: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"</a:t>
            </a:r>
            <a:endParaRPr lang="ru-RU" sz="1800" b="1" dirty="0" smtClean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1800" b="1" dirty="0">
                <a:solidFill>
                  <a:prstClr val="black"/>
                </a:solidFill>
              </a:rPr>
              <a:t>Если поместить описание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Counter = 0;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</a:t>
            </a:r>
            <a:r>
              <a:rPr lang="ru-RU" sz="1800" b="1" dirty="0">
                <a:solidFill>
                  <a:prstClr val="black"/>
                </a:solidFill>
              </a:rPr>
              <a:t>в </a:t>
            </a:r>
            <a:r>
              <a:rPr lang="en-US" altLang="ru-RU" sz="1800" b="1" dirty="0">
                <a:solidFill>
                  <a:prstClr val="black"/>
                </a:solidFill>
              </a:rPr>
              <a:t>second.cpp </a:t>
            </a:r>
            <a:r>
              <a:rPr lang="ru-RU" altLang="ru-RU" sz="1800" b="1" dirty="0">
                <a:solidFill>
                  <a:prstClr val="black"/>
                </a:solidFill>
              </a:rPr>
              <a:t>, то в </a:t>
            </a:r>
            <a:r>
              <a:rPr lang="en-US" altLang="ru-RU" sz="1800" b="1" dirty="0">
                <a:solidFill>
                  <a:prstClr val="black"/>
                </a:solidFill>
              </a:rPr>
              <a:t>first.cpp</a:t>
            </a:r>
            <a:r>
              <a:rPr lang="ru-RU" altLang="ru-RU" sz="1800" b="1" dirty="0">
                <a:solidFill>
                  <a:prstClr val="black"/>
                </a:solidFill>
              </a:rPr>
              <a:t> нужно указывать </a:t>
            </a:r>
            <a:r>
              <a:rPr lang="ru-RU" altLang="ru-RU" sz="1600" b="1" dirty="0">
                <a:solidFill>
                  <a:prstClr val="black"/>
                </a:solidFill>
              </a:rPr>
              <a:t>:</a:t>
            </a:r>
            <a:r>
              <a:rPr lang="en-US" sz="1600" u="sng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extern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Counter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для </a:t>
            </a:r>
            <a:r>
              <a:rPr lang="ru-RU" altLang="ru-RU" sz="1800" b="1" dirty="0">
                <a:solidFill>
                  <a:prstClr val="black"/>
                </a:solidFill>
              </a:rPr>
              <a:t>доступа к этой 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внешней переменной</a:t>
            </a:r>
            <a:r>
              <a:rPr lang="ru-RU" altLang="ru-RU" sz="1800" b="1" dirty="0">
                <a:solidFill>
                  <a:prstClr val="black"/>
                </a:solidFill>
              </a:rPr>
              <a:t>.</a:t>
            </a:r>
            <a:endParaRPr lang="ru-RU" sz="1400" b="1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Структура </a:t>
            </a:r>
            <a:r>
              <a:rPr lang="ru-RU" sz="1800" u="sng" dirty="0" smtClean="0">
                <a:solidFill>
                  <a:schemeClr val="tx1"/>
                </a:solidFill>
              </a:rPr>
              <a:t>проекта показана на рисунке ниже</a:t>
            </a:r>
            <a:r>
              <a:rPr lang="ru-RU" sz="1800" dirty="0" smtClean="0">
                <a:solidFill>
                  <a:schemeClr val="tx1"/>
                </a:solidFill>
              </a:rPr>
              <a:t>: </a:t>
            </a:r>
            <a:endParaRPr lang="ru-RU" altLang="ru-RU" sz="1800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239</a:t>
            </a:fld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467544" y="3910937"/>
            <a:ext cx="7272808" cy="2758422"/>
            <a:chOff x="467544" y="3910937"/>
            <a:chExt cx="7272808" cy="2758422"/>
          </a:xfrm>
        </p:grpSpPr>
        <p:sp>
          <p:nvSpPr>
            <p:cNvPr id="31" name="TextBox 30"/>
            <p:cNvSpPr txBox="1"/>
            <p:nvPr/>
          </p:nvSpPr>
          <p:spPr>
            <a:xfrm>
              <a:off x="6084168" y="5067738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  <a:latin typeface="Tahoma"/>
                  <a:ea typeface="Calibri"/>
                </a:rPr>
                <a:t>#include </a:t>
              </a:r>
              <a:endParaRPr lang="ru-RU" dirty="0"/>
            </a:p>
          </p:txBody>
        </p:sp>
        <p:grpSp>
          <p:nvGrpSpPr>
            <p:cNvPr id="5" name="Группа 4"/>
            <p:cNvGrpSpPr/>
            <p:nvPr/>
          </p:nvGrpSpPr>
          <p:grpSpPr>
            <a:xfrm>
              <a:off x="467544" y="3910937"/>
              <a:ext cx="7128792" cy="2758422"/>
              <a:chOff x="107504" y="3910937"/>
              <a:chExt cx="7128792" cy="2839196"/>
            </a:xfrm>
          </p:grpSpPr>
          <p:sp>
            <p:nvSpPr>
              <p:cNvPr id="8" name="Блок-схема: процесс 7"/>
              <p:cNvSpPr/>
              <p:nvPr/>
            </p:nvSpPr>
            <p:spPr>
              <a:xfrm>
                <a:off x="107504" y="4487001"/>
                <a:ext cx="2376264" cy="1152128"/>
              </a:xfrm>
              <a:prstGeom prst="flowChartProcess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rgbClr val="FF0000"/>
                    </a:solidFill>
                  </a:rPr>
                  <a:t>first</a:t>
                </a:r>
                <a:r>
                  <a:rPr lang="ru-RU" b="1" dirty="0">
                    <a:solidFill>
                      <a:srgbClr val="FF0000"/>
                    </a:solidFill>
                  </a:rPr>
                  <a:t>.</a:t>
                </a:r>
                <a:r>
                  <a:rPr lang="en-US" b="1" dirty="0" err="1" smtClean="0">
                    <a:solidFill>
                      <a:srgbClr val="FF0000"/>
                    </a:solidFill>
                  </a:rPr>
                  <a:t>cpp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 </a:t>
                </a:r>
              </a:p>
              <a:p>
                <a:pPr algn="ctr"/>
                <a:r>
                  <a:rPr lang="en-US" b="1" dirty="0" smtClean="0">
                    <a:solidFill>
                      <a:schemeClr val="tx1"/>
                    </a:solidFill>
                  </a:rPr>
                  <a:t>(</a:t>
                </a:r>
                <a:r>
                  <a:rPr lang="ru-RU" b="1" dirty="0" smtClean="0">
                    <a:solidFill>
                      <a:schemeClr val="tx1"/>
                    </a:solidFill>
                  </a:rPr>
                  <a:t>Текст основной программы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)</a:t>
                </a:r>
                <a:endParaRPr lang="ru-RU" b="1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sz="1600" u="sng" dirty="0">
                    <a:solidFill>
                      <a:srgbClr val="0000FF"/>
                    </a:solidFill>
                    <a:highlight>
                      <a:srgbClr val="FFFFFF"/>
                    </a:highlight>
                    <a:latin typeface="Consolas"/>
                  </a:rPr>
                  <a:t>extern</a:t>
                </a:r>
                <a:r>
                  <a:rPr lang="en-US" sz="1600" dirty="0">
                    <a:solidFill>
                      <a:srgbClr val="000000"/>
                    </a:solidFill>
                    <a:highlight>
                      <a:srgbClr val="FFFFFF"/>
                    </a:highlight>
                    <a:latin typeface="Consolas"/>
                  </a:rPr>
                  <a:t> </a:t>
                </a:r>
                <a:r>
                  <a:rPr lang="en-US" sz="1600" dirty="0" err="1">
                    <a:solidFill>
                      <a:srgbClr val="0000FF"/>
                    </a:solidFill>
                    <a:highlight>
                      <a:srgbClr val="FFFFFF"/>
                    </a:highlight>
                    <a:latin typeface="Consolas"/>
                  </a:rPr>
                  <a:t>int</a:t>
                </a:r>
                <a:r>
                  <a:rPr lang="en-US" sz="1600" dirty="0">
                    <a:solidFill>
                      <a:srgbClr val="000000"/>
                    </a:solidFill>
                    <a:highlight>
                      <a:srgbClr val="FFFFFF"/>
                    </a:highlight>
                    <a:latin typeface="Consolas"/>
                  </a:rPr>
                  <a:t> Counter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Блок-схема: процесс 8"/>
              <p:cNvSpPr/>
              <p:nvPr/>
            </p:nvSpPr>
            <p:spPr>
              <a:xfrm>
                <a:off x="3923928" y="5481759"/>
                <a:ext cx="2088232" cy="1268374"/>
              </a:xfrm>
              <a:prstGeom prst="flowChartProcess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header</a:t>
                </a:r>
                <a:r>
                  <a:rPr lang="ru-RU" b="1" dirty="0" smtClean="0">
                    <a:solidFill>
                      <a:srgbClr val="FF0000"/>
                    </a:solidFill>
                  </a:rPr>
                  <a:t>.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h</a:t>
                </a:r>
                <a:r>
                  <a:rPr lang="ru-RU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ru-RU" b="1" dirty="0" smtClean="0">
                    <a:solidFill>
                      <a:schemeClr val="tx1"/>
                    </a:solidFill>
                  </a:rPr>
                  <a:t>(прототипы и описания структур).</a:t>
                </a:r>
                <a:r>
                  <a:rPr lang="en-US" b="1" dirty="0" err="1" smtClean="0">
                    <a:solidFill>
                      <a:schemeClr val="tx1"/>
                    </a:solidFill>
                  </a:rPr>
                  <a:t>StrMas</a:t>
                </a:r>
                <a:r>
                  <a:rPr lang="en-US" b="1" dirty="0">
                    <a:solidFill>
                      <a:schemeClr val="tx1"/>
                    </a:solidFill>
                  </a:rPr>
                  <a:t>.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Блок-схема: процесс 9"/>
              <p:cNvSpPr/>
              <p:nvPr/>
            </p:nvSpPr>
            <p:spPr>
              <a:xfrm>
                <a:off x="4788024" y="3910937"/>
                <a:ext cx="2448272" cy="1152128"/>
              </a:xfrm>
              <a:prstGeom prst="flowChartProcess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second</a:t>
                </a:r>
                <a:r>
                  <a:rPr lang="ru-RU" b="1" dirty="0" smtClean="0">
                    <a:solidFill>
                      <a:srgbClr val="FF0000"/>
                    </a:solidFill>
                  </a:rPr>
                  <a:t>.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cpp</a:t>
                </a:r>
                <a:r>
                  <a:rPr lang="ru-RU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ru-RU" b="1" dirty="0" smtClean="0">
                    <a:solidFill>
                      <a:schemeClr val="tx1"/>
                    </a:solidFill>
                  </a:rPr>
                  <a:t>(описания функций программы)</a:t>
                </a:r>
              </a:p>
              <a:p>
                <a:pPr algn="ctr"/>
                <a:r>
                  <a:rPr lang="en-US" sz="1600" dirty="0" err="1">
                    <a:solidFill>
                      <a:srgbClr val="0000FF"/>
                    </a:solidFill>
                    <a:highlight>
                      <a:srgbClr val="FFFFFF"/>
                    </a:highlight>
                    <a:latin typeface="Consolas"/>
                  </a:rPr>
                  <a:t>int</a:t>
                </a:r>
                <a:r>
                  <a:rPr lang="en-US" sz="1600" dirty="0">
                    <a:solidFill>
                      <a:srgbClr val="000000"/>
                    </a:solidFill>
                    <a:highlight>
                      <a:srgbClr val="FFFFFF"/>
                    </a:highlight>
                    <a:latin typeface="Consolas"/>
                  </a:rPr>
                  <a:t> Counter = 0;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" name="Прямая со стрелкой 11"/>
              <p:cNvCxnSpPr>
                <a:stCxn id="10" idx="1"/>
                <a:endCxn id="8" idx="3"/>
              </p:cNvCxnSpPr>
              <p:nvPr/>
            </p:nvCxnSpPr>
            <p:spPr>
              <a:xfrm flipH="1">
                <a:off x="2483768" y="4487001"/>
                <a:ext cx="2304256" cy="57606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 стрелкой 12"/>
              <p:cNvCxnSpPr>
                <a:stCxn id="9" idx="1"/>
                <a:endCxn id="8" idx="3"/>
              </p:cNvCxnSpPr>
              <p:nvPr/>
            </p:nvCxnSpPr>
            <p:spPr>
              <a:xfrm flipH="1" flipV="1">
                <a:off x="2483768" y="5063065"/>
                <a:ext cx="1440160" cy="105288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 стрелкой 15"/>
              <p:cNvCxnSpPr>
                <a:stCxn id="9" idx="0"/>
                <a:endCxn id="10" idx="2"/>
              </p:cNvCxnSpPr>
              <p:nvPr/>
            </p:nvCxnSpPr>
            <p:spPr>
              <a:xfrm flipV="1">
                <a:off x="4968044" y="5063065"/>
                <a:ext cx="1044116" cy="41869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2195736" y="5778499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00FF"/>
                    </a:solidFill>
                    <a:latin typeface="Tahoma"/>
                    <a:ea typeface="Calibri"/>
                  </a:rPr>
                  <a:t>#include </a:t>
                </a:r>
                <a:endParaRPr lang="ru-RU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2879812" y="4036422"/>
                <a:ext cx="1152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smtClean="0">
                    <a:solidFill>
                      <a:srgbClr val="FF0000"/>
                    </a:solidFill>
                  </a:rPr>
                  <a:t>Проект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 </a:t>
                </a:r>
                <a:endParaRPr lang="ru-RU" b="1" dirty="0"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203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620688"/>
          </a:xfrm>
        </p:spPr>
        <p:txBody>
          <a:bodyPr>
            <a:noAutofit/>
          </a:bodyPr>
          <a:lstStyle/>
          <a:p>
            <a:r>
              <a:rPr lang="ru-RU" altLang="ru-RU" sz="3200" dirty="0" smtClean="0">
                <a:solidFill>
                  <a:srgbClr val="FF0000"/>
                </a:solidFill>
              </a:rPr>
              <a:t>Диапазоны значений </a:t>
            </a:r>
            <a:r>
              <a:rPr lang="ru-RU" altLang="ru-RU" sz="3200" dirty="0" smtClean="0"/>
              <a:t>переменных в СИ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7" y="476672"/>
            <a:ext cx="9108504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5497" y="453811"/>
            <a:ext cx="9108504" cy="2039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Диапазоны значений переменных можно уточнить в заголовочных файлах (показать!):</a:t>
            </a:r>
          </a:p>
          <a:p>
            <a:pPr algn="l"/>
            <a:r>
              <a:rPr 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ru-RU" sz="24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ru-RU" sz="24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ru-RU" sz="2400" dirty="0" err="1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limits.h</a:t>
            </a:r>
            <a:r>
              <a:rPr lang="ru-RU" sz="24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</a:t>
            </a:r>
            <a:r>
              <a:rPr lang="ru-RU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4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Для целых</a:t>
            </a:r>
            <a:r>
              <a:rPr lang="ru-RU" sz="2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ru-RU" sz="2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ru-RU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ru-RU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float.h</a:t>
            </a:r>
            <a:r>
              <a:rPr lang="ru-RU" sz="24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Для </a:t>
            </a:r>
            <a:r>
              <a:rPr lang="ru-RU" sz="24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вещественных</a:t>
            </a:r>
          </a:p>
          <a:p>
            <a:pPr algn="l"/>
            <a:r>
              <a:rPr lang="ru-RU" altLang="ru-RU" sz="2400" b="1" dirty="0" smtClean="0"/>
              <a:t>Для </a:t>
            </a:r>
            <a:r>
              <a:rPr lang="ru-RU" altLang="ru-RU" sz="2400" b="1" u="sng" dirty="0" smtClean="0"/>
              <a:t>основных</a:t>
            </a:r>
            <a:r>
              <a:rPr lang="ru-RU" altLang="ru-RU" sz="2400" b="1" dirty="0" smtClean="0"/>
              <a:t> типов приведем, для примера, значения в таблице:</a:t>
            </a:r>
          </a:p>
          <a:p>
            <a:pPr algn="l"/>
            <a:endParaRPr lang="ru-RU" altLang="ru-RU" sz="2400" b="1" dirty="0" smtClean="0"/>
          </a:p>
          <a:p>
            <a:pPr algn="l"/>
            <a:endParaRPr lang="ru-RU" sz="2400" b="1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sz="2400" b="1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sz="2400" b="1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sz="2400" b="1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sz="2400" b="1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sz="2400" b="1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sz="1000" b="1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300" b="1" dirty="0"/>
              <a:t>Вопрос задача</a:t>
            </a:r>
            <a:r>
              <a:rPr lang="ru-RU" sz="2300" b="1" dirty="0" smtClean="0"/>
              <a:t>: Как вычислить диапазон значений в программе</a:t>
            </a:r>
            <a:r>
              <a:rPr lang="en-US" sz="2300" b="1" dirty="0" smtClean="0"/>
              <a:t>?</a:t>
            </a:r>
            <a:r>
              <a:rPr lang="ru-RU" sz="2300" b="1" dirty="0" smtClean="0"/>
              <a:t> </a:t>
            </a:r>
            <a:endParaRPr lang="ru-RU" sz="2300" b="1" dirty="0"/>
          </a:p>
          <a:p>
            <a:pPr algn="l"/>
            <a:endParaRPr lang="ru-RU" sz="24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altLang="ru-RU" sz="24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621942"/>
              </p:ext>
            </p:extLst>
          </p:nvPr>
        </p:nvGraphicFramePr>
        <p:xfrm>
          <a:off x="323528" y="2757552"/>
          <a:ext cx="8064896" cy="3114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32000"/>
                <a:gridCol w="2936552"/>
                <a:gridCol w="309634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Имя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типа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Мах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Мин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nsolas"/>
                          <a:ea typeface="+mn-ea"/>
                          <a:cs typeface="+mn-cs"/>
                        </a:rPr>
                        <a:t>int</a:t>
                      </a:r>
                      <a:endParaRPr lang="ru-RU" sz="2000" kern="1200" dirty="0">
                        <a:solidFill>
                          <a:srgbClr val="0000FF"/>
                        </a:solidFill>
                        <a:highlight>
                          <a:srgbClr val="FFFFFF"/>
                        </a:highlight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134217727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-13421772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nsolas"/>
                          <a:ea typeface="+mn-ea"/>
                          <a:cs typeface="+mn-cs"/>
                        </a:rPr>
                        <a:t>Char</a:t>
                      </a:r>
                      <a:endParaRPr lang="ru-RU" sz="2000" kern="1200" dirty="0" smtClean="0">
                        <a:solidFill>
                          <a:srgbClr val="0000FF"/>
                        </a:solidFill>
                        <a:highlight>
                          <a:srgbClr val="FFFFFF"/>
                        </a:highlight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-128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nsolas"/>
                          <a:ea typeface="+mn-ea"/>
                          <a:cs typeface="+mn-cs"/>
                        </a:rPr>
                        <a:t>Short</a:t>
                      </a:r>
                      <a:r>
                        <a:rPr lang="ru-RU" sz="2400" kern="1200" dirty="0" smtClean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nsolas"/>
                          <a:ea typeface="+mn-ea"/>
                          <a:cs typeface="+mn-cs"/>
                        </a:rPr>
                        <a:t> </a:t>
                      </a:r>
                      <a:endParaRPr lang="ru-RU" sz="2400" kern="1200" dirty="0">
                        <a:solidFill>
                          <a:srgbClr val="0000FF"/>
                        </a:solidFill>
                        <a:highlight>
                          <a:srgbClr val="FFFFFF"/>
                        </a:highlight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32767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-32768</a:t>
                      </a:r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nsolas"/>
                          <a:ea typeface="+mn-ea"/>
                          <a:cs typeface="+mn-cs"/>
                        </a:rPr>
                        <a:t>Float</a:t>
                      </a:r>
                      <a:endParaRPr lang="ru-RU" sz="2400" kern="1200" dirty="0">
                        <a:solidFill>
                          <a:srgbClr val="0000FF"/>
                        </a:solidFill>
                        <a:highlight>
                          <a:srgbClr val="FFFFFF"/>
                        </a:highlight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3.402823466e+38F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1.175494351e-38F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nsolas"/>
                          <a:ea typeface="+mn-ea"/>
                          <a:cs typeface="+mn-cs"/>
                        </a:rPr>
                        <a:t>Double</a:t>
                      </a:r>
                      <a:endParaRPr lang="ru-RU" sz="2400" kern="1200" dirty="0">
                        <a:solidFill>
                          <a:srgbClr val="0000FF"/>
                        </a:solidFill>
                        <a:highlight>
                          <a:srgbClr val="FFFFFF"/>
                        </a:highlight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1.7976931348623158e+308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2.2250738585072014e-308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nsolas"/>
                          <a:ea typeface="+mn-ea"/>
                          <a:cs typeface="+mn-cs"/>
                        </a:rPr>
                        <a:t>…</a:t>
                      </a:r>
                      <a:endParaRPr lang="ru-RU" sz="2400" kern="1200" dirty="0">
                        <a:solidFill>
                          <a:srgbClr val="0000FF"/>
                        </a:solidFill>
                        <a:highlight>
                          <a:srgbClr val="FFFFFF"/>
                        </a:highlight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71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496"/>
            <a:ext cx="6624736" cy="538184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ЛР №6 5.2 Описание структуры Варианта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6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rgbClr val="FF0000"/>
                </a:solidFill>
              </a:rPr>
              <a:t>5.2</a:t>
            </a:r>
            <a:r>
              <a:rPr lang="ru-RU" altLang="ru-RU" sz="2000" b="1" dirty="0">
                <a:solidFill>
                  <a:schemeClr val="tx1"/>
                </a:solidFill>
              </a:rPr>
              <a:t>. Описать структуру своего варианта ДЗ 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6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struct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{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Структура со </a:t>
            </a:r>
            <a:r>
              <a:rPr lang="ru-RU" sz="1600" u="sng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статическими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строками 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Name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[20];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Имя студента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Fam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[20]; 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Фамилия студента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 //Курс студента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float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Stipen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 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//Размер стипендии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студента</a:t>
            </a: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Проектирование, придумывание структуры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 Задачи, предметная область (!!!!).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переменных и их инициализация: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S2 = {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Иван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Петров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1 , 2000.0f };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Присваивание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и копирование: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1.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= 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2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S1.Stipen = </a:t>
            </a: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5000.0f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strcpy_s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(S1.Name,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Петр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strcpy_s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(S1.Fam,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Иванов</a:t>
            </a:r>
            <a:r>
              <a:rPr lang="en-US" sz="16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Распечатка структуры: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nФамилия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%s 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nИмя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%s   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nКурс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%d   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nСтипендия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%6.2f р.  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,S2.Fam,S2.Name, S2.Kurs , S2.Stipen 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altLang="ru-RU" sz="1800" b="1" dirty="0" smtClean="0">
                <a:solidFill>
                  <a:schemeClr val="tx1"/>
                </a:solidFill>
              </a:rPr>
              <a:t>Работа через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указатель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печать через указатель,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Динамическая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структура (</a:t>
            </a:r>
            <a:r>
              <a:rPr lang="en-US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600" dirty="0">
              <a:latin typeface="Times New Roman"/>
              <a:ea typeface="Calibri"/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3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0496"/>
            <a:ext cx="6912768" cy="53818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№6 5.3 </a:t>
            </a:r>
            <a:r>
              <a:rPr lang="ru-RU" altLang="ru-RU" sz="2800" b="1" dirty="0"/>
              <a:t>Функция Распечатки структуры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(</a:t>
            </a:r>
            <a:r>
              <a:rPr lang="ru-RU" sz="24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6</a:t>
            </a:r>
            <a:r>
              <a:rPr lang="en-US" altLang="ru-RU" sz="2400" b="1" dirty="0">
                <a:solidFill>
                  <a:schemeClr val="tx1"/>
                </a:solidFill>
              </a:rPr>
              <a:t>)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u="sng" dirty="0">
                <a:solidFill>
                  <a:schemeClr val="tx1"/>
                </a:solidFill>
              </a:rPr>
              <a:t>Описание</a:t>
            </a:r>
            <a:r>
              <a:rPr lang="ru-RU" sz="1600" b="1" dirty="0">
                <a:solidFill>
                  <a:schemeClr val="tx1"/>
                </a:solidFill>
              </a:rPr>
              <a:t> функции (описание поместим в файл </a:t>
            </a:r>
            <a:r>
              <a:rPr lang="en-US" sz="1600" b="1" dirty="0">
                <a:solidFill>
                  <a:srgbClr val="FF0000"/>
                </a:solidFill>
              </a:rPr>
              <a:t>second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>
                <a:solidFill>
                  <a:schemeClr val="tx1"/>
                </a:solidFill>
              </a:rPr>
              <a:t>):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Описание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функции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ru-RU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"Структура 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в функции:"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Печать структуры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nФамилия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%s 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nИмя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%s   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nКурс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%d   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nСтипендия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%6.2f р. 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.Fam,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.Name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	   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.Kurs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.Stipen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.Kurs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.Stipen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};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u="sng" dirty="0">
                <a:solidFill>
                  <a:schemeClr val="tx1"/>
                </a:solidFill>
              </a:rPr>
              <a:t>Прототип</a:t>
            </a:r>
            <a:r>
              <a:rPr lang="ru-RU" sz="1600" b="1" dirty="0">
                <a:solidFill>
                  <a:schemeClr val="tx1"/>
                </a:solidFill>
              </a:rPr>
              <a:t> функции (разметить в файле проекта </a:t>
            </a:r>
            <a:r>
              <a:rPr lang="en-US" sz="1600" b="1" dirty="0">
                <a:solidFill>
                  <a:srgbClr val="FF0000"/>
                </a:solidFill>
              </a:rPr>
              <a:t>header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h</a:t>
            </a:r>
            <a:r>
              <a:rPr lang="ru-RU" sz="1600" b="1" dirty="0">
                <a:solidFill>
                  <a:schemeClr val="tx1"/>
                </a:solidFill>
              </a:rPr>
              <a:t>)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sz="1600" b="1" u="sng" dirty="0" smtClean="0">
                <a:solidFill>
                  <a:schemeClr val="tx1"/>
                </a:solidFill>
              </a:rPr>
              <a:t>Использование и результат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>
                <a:solidFill>
                  <a:schemeClr val="tx1"/>
                </a:solidFill>
              </a:rPr>
              <a:t>(текст в главном модуле </a:t>
            </a:r>
            <a:r>
              <a:rPr lang="en-US" sz="1600" b="1" dirty="0">
                <a:solidFill>
                  <a:srgbClr val="FF0000"/>
                </a:solidFill>
              </a:rPr>
              <a:t>first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 smtClean="0">
                <a:solidFill>
                  <a:schemeClr val="tx1"/>
                </a:solidFill>
              </a:rPr>
              <a:t>):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5.3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Структуры для печати, заполнение см. выше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S1 = {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1 , 2000.0f };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Пустая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структура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S2 = {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Иван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Петров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1 , 12000.0f };</a:t>
            </a:r>
            <a:r>
              <a:rPr lang="en-US" sz="1600" dirty="0">
                <a:latin typeface="Times New Roman"/>
                <a:ea typeface="Calibri"/>
              </a:rPr>
              <a:t> 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1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5.3 Функция печати вызов функции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2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//Вторая структура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Consolas"/>
                <a:ea typeface="Calibri"/>
              </a:rPr>
              <a:t>Структура </a:t>
            </a:r>
            <a:r>
              <a:rPr lang="ru-RU" sz="1600" b="1" dirty="0" err="1">
                <a:solidFill>
                  <a:srgbClr val="002060"/>
                </a:solidFill>
                <a:latin typeface="Consolas"/>
                <a:ea typeface="Calibri"/>
              </a:rPr>
              <a:t>Student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 в функции: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Фамилия - 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Имя - 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Курс - 1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Стипендия - 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2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000.00 р.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endParaRPr lang="ru-RU" sz="1600" b="1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3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0496"/>
            <a:ext cx="5688632" cy="53818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№6 5.4 Печать через указатель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(</a:t>
            </a:r>
            <a:r>
              <a:rPr lang="ru-RU" sz="24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6</a:t>
            </a:r>
            <a:r>
              <a:rPr lang="en-US" altLang="ru-RU" sz="2400" b="1" dirty="0" smtClean="0">
                <a:solidFill>
                  <a:schemeClr val="tx1"/>
                </a:solidFill>
              </a:rPr>
              <a:t>)</a:t>
            </a:r>
            <a:endParaRPr lang="ru-RU" altLang="ru-RU" sz="24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600" b="1" u="sng" dirty="0">
                <a:solidFill>
                  <a:schemeClr val="tx1"/>
                </a:solidFill>
              </a:rPr>
              <a:t>Описание</a:t>
            </a:r>
            <a:r>
              <a:rPr lang="ru-RU" sz="1600" b="1" dirty="0">
                <a:solidFill>
                  <a:schemeClr val="tx1"/>
                </a:solidFill>
              </a:rPr>
              <a:t> функции (описание поместим в файл </a:t>
            </a:r>
            <a:r>
              <a:rPr lang="en-US" sz="1600" b="1" dirty="0">
                <a:solidFill>
                  <a:srgbClr val="FF0000"/>
                </a:solidFill>
              </a:rPr>
              <a:t>second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en-US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StudentPrintP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pS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ru-RU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"Структура 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печать в функции (указатель):"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Фамилия - %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 \n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Имя - %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   \n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Курс - %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d   \n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Стипендия - %6.2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р.  \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pS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Fam,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pS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-&gt;Name,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pS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Kurs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pS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Stipen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};</a:t>
            </a:r>
          </a:p>
          <a:p>
            <a:pPr algn="l"/>
            <a:r>
              <a:rPr lang="ru-RU" sz="1600" b="1" u="sng" dirty="0" smtClean="0">
                <a:solidFill>
                  <a:prstClr val="black"/>
                </a:solidFill>
              </a:rPr>
              <a:t>Прототип</a:t>
            </a:r>
            <a:r>
              <a:rPr lang="ru-RU" sz="1600" b="1" dirty="0" smtClean="0">
                <a:solidFill>
                  <a:prstClr val="black"/>
                </a:solidFill>
              </a:rPr>
              <a:t> </a:t>
            </a:r>
            <a:r>
              <a:rPr lang="ru-RU" sz="1600" b="1" dirty="0">
                <a:solidFill>
                  <a:prstClr val="black"/>
                </a:solidFill>
              </a:rPr>
              <a:t>функции (разметить в файле проекта </a:t>
            </a:r>
            <a:r>
              <a:rPr lang="en-US" sz="1600" b="1" dirty="0">
                <a:solidFill>
                  <a:srgbClr val="FF0000"/>
                </a:solidFill>
              </a:rPr>
              <a:t>header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h</a:t>
            </a:r>
            <a:r>
              <a:rPr lang="ru-RU" sz="1600" b="1" dirty="0">
                <a:solidFill>
                  <a:prstClr val="black"/>
                </a:solidFill>
              </a:rPr>
              <a:t>)</a:t>
            </a:r>
          </a:p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StudentPrintP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pS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400" dirty="0" smtClean="0">
              <a:solidFill>
                <a:prstClr val="black"/>
              </a:solidFill>
              <a:latin typeface="Times New Roman"/>
              <a:ea typeface="Calibri"/>
            </a:endParaRPr>
          </a:p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ru-RU" sz="1600" b="1" u="sng" dirty="0" smtClean="0">
                <a:solidFill>
                  <a:prstClr val="black"/>
                </a:solidFill>
              </a:rPr>
              <a:t>Использование </a:t>
            </a:r>
            <a:r>
              <a:rPr lang="ru-RU" sz="1600" b="1" u="sng" dirty="0">
                <a:solidFill>
                  <a:prstClr val="black"/>
                </a:solidFill>
              </a:rPr>
              <a:t>и результат</a:t>
            </a:r>
            <a:r>
              <a:rPr lang="ru-RU" sz="1600" b="1" dirty="0">
                <a:solidFill>
                  <a:prstClr val="black"/>
                </a:solidFill>
              </a:rPr>
              <a:t> (текст в главном модуле </a:t>
            </a:r>
            <a:r>
              <a:rPr lang="en-US" sz="1600" b="1" dirty="0">
                <a:solidFill>
                  <a:srgbClr val="FF0000"/>
                </a:solidFill>
              </a:rPr>
              <a:t>first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>
                <a:solidFill>
                  <a:prstClr val="black"/>
                </a:solidFill>
              </a:rPr>
              <a:t>):</a:t>
            </a:r>
          </a:p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5.3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Структуры для печати, заполнение см. выше</a:t>
            </a:r>
            <a:endParaRPr lang="ru-RU" sz="16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S1 = {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1 , 2000.0f };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Пустая структура</a:t>
            </a:r>
            <a:endParaRPr lang="ru-RU" sz="16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S2 = {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Иван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Петров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1 , 12000.0f };</a:t>
            </a:r>
            <a:r>
              <a:rPr lang="en-US" sz="16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endParaRPr lang="ru-RU" sz="16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StudentPrintP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&amp;S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2);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//Вторая структура</a:t>
            </a:r>
            <a:endParaRPr lang="ru-RU" sz="1600" dirty="0">
              <a:solidFill>
                <a:prstClr val="black"/>
              </a:solidFill>
              <a:highlight>
                <a:srgbClr val="FFFFFF"/>
              </a:highlight>
              <a:latin typeface="Times New Roman"/>
              <a:ea typeface="Calibri"/>
            </a:endParaRPr>
          </a:p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StudentPrintP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&amp;S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1);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5.3 Функция печати вызов функции</a:t>
            </a:r>
            <a:endParaRPr lang="ru-RU" sz="16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Фамилия - Петров  Имя - Иван   Курс - 1   Стипендия - 2000.00 р.</a:t>
            </a:r>
            <a:endParaRPr lang="ru-RU" sz="24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Структура </a:t>
            </a:r>
            <a:r>
              <a:rPr lang="ru-RU" sz="1600" b="1" dirty="0" err="1">
                <a:solidFill>
                  <a:srgbClr val="002060"/>
                </a:solidFill>
                <a:latin typeface="Consolas"/>
                <a:ea typeface="Calibri"/>
              </a:rPr>
              <a:t>Student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 печать в функции (указатель):</a:t>
            </a:r>
            <a:endParaRPr lang="ru-RU" sz="24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Фамилия - Петров</a:t>
            </a:r>
            <a:endParaRPr lang="ru-RU" sz="24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Имя - Иван</a:t>
            </a:r>
            <a:endParaRPr lang="ru-RU" sz="24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Курс - 1</a:t>
            </a:r>
            <a:endParaRPr lang="ru-RU" sz="2400" dirty="0">
              <a:latin typeface="Times New Roman"/>
              <a:ea typeface="Calibri"/>
            </a:endParaRPr>
          </a:p>
          <a:p>
            <a:pPr lvl="0" algn="l">
              <a:spcBef>
                <a:spcPts val="0"/>
              </a:spcBef>
            </a:pPr>
            <a:r>
              <a:rPr lang="en-US" sz="1600" b="1" dirty="0" smtClean="0">
                <a:solidFill>
                  <a:srgbClr val="002060"/>
                </a:solidFill>
                <a:latin typeface="Consolas"/>
                <a:ea typeface="Calibri"/>
              </a:rPr>
              <a:t>…</a:t>
            </a:r>
            <a:endParaRPr lang="ru-RU" sz="24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3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0496"/>
            <a:ext cx="7272808" cy="53818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5.5</a:t>
            </a:r>
            <a:r>
              <a:rPr lang="en-US" sz="3200" dirty="0" smtClean="0"/>
              <a:t>/11</a:t>
            </a:r>
            <a:r>
              <a:rPr lang="ru-RU" sz="3200" dirty="0" smtClean="0"/>
              <a:t> Массив структур, Функция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(</a:t>
            </a:r>
            <a:r>
              <a:rPr lang="ru-RU" sz="24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6</a:t>
            </a:r>
            <a:r>
              <a:rPr lang="en-US" altLang="ru-RU" sz="24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5.5.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и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5.11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массива структур и его распечатка и функция печати массива, 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5.5 Массив структур и его описание 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инициализация</a:t>
            </a:r>
            <a:endParaRPr lang="ru-RU" sz="1800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Group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[] = {  {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"Сидоров"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"Василий"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2 , 2000.0f }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{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"Иван"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"Петров"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2 , 2000.0f }};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Распечатка массива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структур в цикле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Группа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студентов:\n"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(Group)/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 )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(Group[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]);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Распечатка массива структур в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функции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StudentArrayPrint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pStudent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(Group)/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);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tx1"/>
                </a:solidFill>
              </a:rPr>
              <a:t>Описание </a:t>
            </a:r>
            <a:r>
              <a:rPr lang="ru-RU" sz="2000" b="1" u="sng" dirty="0" smtClean="0">
                <a:solidFill>
                  <a:schemeClr val="tx1"/>
                </a:solidFill>
              </a:rPr>
              <a:t>Функции печати </a:t>
            </a:r>
            <a:r>
              <a:rPr lang="ru-RU" sz="2000" b="1" u="sng" dirty="0">
                <a:solidFill>
                  <a:schemeClr val="tx1"/>
                </a:solidFill>
              </a:rPr>
              <a:t>массива </a:t>
            </a:r>
            <a:r>
              <a:rPr lang="ru-RU" sz="2000" b="1" dirty="0" smtClean="0">
                <a:solidFill>
                  <a:schemeClr val="tx1"/>
                </a:solidFill>
              </a:rPr>
              <a:t>структур:</a:t>
            </a:r>
            <a:endParaRPr lang="ru-RU" sz="20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StudentArrayPrint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 err="1" smtClean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]);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Результат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работы: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FF0000"/>
                </a:solidFill>
                <a:latin typeface="Consolas"/>
                <a:ea typeface="Calibri"/>
              </a:rPr>
              <a:t>Группа 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студентов: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Структура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Student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 в функции: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Фамилия - Василий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Имя - Сидоров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Курс </a:t>
            </a:r>
            <a:r>
              <a:rPr lang="ru-RU" sz="1800" b="1" dirty="0" smtClean="0">
                <a:solidFill>
                  <a:srgbClr val="002060"/>
                </a:solidFill>
                <a:latin typeface="Consolas"/>
                <a:ea typeface="Calibri"/>
              </a:rPr>
              <a:t>– 2 …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3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0496"/>
            <a:ext cx="6480720" cy="53818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5.6 Функция копирования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67568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6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lvl="0" algn="l">
              <a:spcBef>
                <a:spcPts val="0"/>
              </a:spcBef>
            </a:pPr>
            <a:r>
              <a:rPr lang="ru-RU" sz="1600" b="1" u="sng" dirty="0">
                <a:solidFill>
                  <a:prstClr val="black"/>
                </a:solidFill>
              </a:rPr>
              <a:t>Описание</a:t>
            </a:r>
            <a:r>
              <a:rPr lang="ru-RU" sz="1600" b="1" dirty="0">
                <a:solidFill>
                  <a:prstClr val="black"/>
                </a:solidFill>
              </a:rPr>
              <a:t> функции (описание поместим в файл </a:t>
            </a:r>
            <a:r>
              <a:rPr lang="en-US" sz="1600" b="1" dirty="0">
                <a:solidFill>
                  <a:srgbClr val="FF0000"/>
                </a:solidFill>
              </a:rPr>
              <a:t>second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 smtClean="0">
                <a:solidFill>
                  <a:prstClr val="black"/>
                </a:solidFill>
              </a:rPr>
              <a:t>):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CopyStudent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Dest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Source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{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Dest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Source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Dest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Stipen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Source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Stipen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strcpy_s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Dest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-&gt;Name,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Source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-&gt;Name);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strcpy_s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Dest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-&gt;Fam,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Source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-&gt;Fam);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</a:t>
            </a:r>
            <a:endParaRPr lang="ru-RU" sz="16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600" b="1" u="sng" dirty="0" smtClean="0">
                <a:solidFill>
                  <a:prstClr val="black"/>
                </a:solidFill>
              </a:rPr>
              <a:t>Прототип</a:t>
            </a:r>
            <a:r>
              <a:rPr lang="ru-RU" sz="1600" b="1" dirty="0" smtClean="0">
                <a:solidFill>
                  <a:prstClr val="black"/>
                </a:solidFill>
              </a:rPr>
              <a:t> </a:t>
            </a:r>
            <a:r>
              <a:rPr lang="ru-RU" sz="1600" b="1" dirty="0">
                <a:solidFill>
                  <a:prstClr val="black"/>
                </a:solidFill>
              </a:rPr>
              <a:t>функции (разметить в файле проекта </a:t>
            </a:r>
            <a:r>
              <a:rPr lang="en-US" sz="1600" b="1" dirty="0">
                <a:solidFill>
                  <a:srgbClr val="FF0000"/>
                </a:solidFill>
              </a:rPr>
              <a:t>header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h</a:t>
            </a:r>
            <a:r>
              <a:rPr lang="ru-RU" sz="1600" b="1" dirty="0">
                <a:solidFill>
                  <a:prstClr val="black"/>
                </a:solidFill>
              </a:rPr>
              <a:t>)</a:t>
            </a:r>
          </a:p>
          <a:p>
            <a:pPr lvl="0" algn="l">
              <a:spcBef>
                <a:spcPts val="0"/>
              </a:spcBef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CopyStudent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Dest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Source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b="1" dirty="0" smtClean="0">
              <a:solidFill>
                <a:prstClr val="black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sz="1600" b="1" u="sng" dirty="0" smtClean="0">
                <a:solidFill>
                  <a:prstClr val="black"/>
                </a:solidFill>
              </a:rPr>
              <a:t>Использование </a:t>
            </a:r>
            <a:r>
              <a:rPr lang="ru-RU" sz="1600" b="1" u="sng" dirty="0">
                <a:solidFill>
                  <a:prstClr val="black"/>
                </a:solidFill>
              </a:rPr>
              <a:t>и результат</a:t>
            </a:r>
            <a:r>
              <a:rPr lang="ru-RU" sz="1600" b="1" dirty="0">
                <a:solidFill>
                  <a:prstClr val="black"/>
                </a:solidFill>
              </a:rPr>
              <a:t> (текст в главном модуле </a:t>
            </a:r>
            <a:r>
              <a:rPr lang="en-US" sz="1600" b="1" dirty="0">
                <a:solidFill>
                  <a:srgbClr val="FF0000"/>
                </a:solidFill>
              </a:rPr>
              <a:t>first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>
                <a:solidFill>
                  <a:prstClr val="black"/>
                </a:solidFill>
              </a:rPr>
              <a:t>):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ДО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COPY:\n"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(S1);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2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5.9 Вызов  Функции копирования структур 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CopyStudent</a:t>
            </a:r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&amp;</a:t>
            </a:r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S2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&amp;</a:t>
            </a:r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S1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ПОСЛЕ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COPY:\n"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(S1);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(S2);</a:t>
            </a:r>
            <a:endParaRPr lang="ru-RU" sz="2400" dirty="0">
              <a:latin typeface="Times New Roman"/>
              <a:ea typeface="Calibri"/>
            </a:endParaRPr>
          </a:p>
          <a:p>
            <a:pPr lvl="0" algn="l">
              <a:spcBef>
                <a:spcPts val="0"/>
              </a:spcBef>
            </a:pPr>
            <a:endParaRPr lang="ru-RU" sz="1600" b="1" dirty="0">
              <a:solidFill>
                <a:prstClr val="black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3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0496"/>
            <a:ext cx="5688632" cy="466176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5.7 Функция обмена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6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400" b="1" dirty="0" smtClean="0">
              <a:solidFill>
                <a:schemeClr val="tx1"/>
              </a:solidFill>
            </a:endParaRPr>
          </a:p>
          <a:p>
            <a:pPr lvl="0" algn="l">
              <a:spcBef>
                <a:spcPts val="0"/>
              </a:spcBef>
            </a:pPr>
            <a:r>
              <a:rPr lang="ru-RU" sz="1600" b="1" u="sng" dirty="0">
                <a:solidFill>
                  <a:prstClr val="black"/>
                </a:solidFill>
              </a:rPr>
              <a:t>Описание</a:t>
            </a:r>
            <a:r>
              <a:rPr lang="ru-RU" sz="1600" b="1" dirty="0">
                <a:solidFill>
                  <a:prstClr val="black"/>
                </a:solidFill>
              </a:rPr>
              <a:t> функции (описание поместим в файл </a:t>
            </a:r>
            <a:r>
              <a:rPr lang="en-US" sz="1600" b="1" dirty="0">
                <a:solidFill>
                  <a:srgbClr val="FF0000"/>
                </a:solidFill>
              </a:rPr>
              <a:t>second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>
                <a:solidFill>
                  <a:prstClr val="black"/>
                </a:solidFill>
              </a:rPr>
              <a:t>):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SwapStudent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S1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S2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Stemp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CopyStudent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&amp;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Stemp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S1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CopyStudent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S1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S2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CopyStudent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S2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&amp;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Stemp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);};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600" b="1" u="sng" dirty="0" smtClean="0">
                <a:solidFill>
                  <a:prstClr val="black"/>
                </a:solidFill>
              </a:rPr>
              <a:t>Прототип</a:t>
            </a:r>
            <a:r>
              <a:rPr lang="ru-RU" sz="1600" b="1" dirty="0" smtClean="0">
                <a:solidFill>
                  <a:prstClr val="black"/>
                </a:solidFill>
              </a:rPr>
              <a:t> </a:t>
            </a:r>
            <a:r>
              <a:rPr lang="ru-RU" sz="1600" b="1" dirty="0">
                <a:solidFill>
                  <a:prstClr val="black"/>
                </a:solidFill>
              </a:rPr>
              <a:t>функции (разметить в файле проекта </a:t>
            </a:r>
            <a:r>
              <a:rPr lang="en-US" sz="1600" b="1" dirty="0">
                <a:solidFill>
                  <a:srgbClr val="FF0000"/>
                </a:solidFill>
              </a:rPr>
              <a:t>header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h</a:t>
            </a:r>
            <a:r>
              <a:rPr lang="ru-RU" sz="1600" b="1" dirty="0">
                <a:solidFill>
                  <a:prstClr val="black"/>
                </a:solidFill>
              </a:rPr>
              <a:t>)</a:t>
            </a:r>
          </a:p>
          <a:p>
            <a:pPr algn="l">
              <a:spcBef>
                <a:spcPts val="0"/>
              </a:spcBef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SwapStudent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S1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S2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600" b="1" u="sng" dirty="0" smtClean="0">
                <a:solidFill>
                  <a:prstClr val="black"/>
                </a:solidFill>
              </a:rPr>
              <a:t>Использование </a:t>
            </a:r>
            <a:r>
              <a:rPr lang="ru-RU" sz="1600" b="1" u="sng" dirty="0">
                <a:solidFill>
                  <a:prstClr val="black"/>
                </a:solidFill>
              </a:rPr>
              <a:t>и результат</a:t>
            </a:r>
            <a:r>
              <a:rPr lang="ru-RU" sz="1600" b="1" dirty="0">
                <a:solidFill>
                  <a:prstClr val="black"/>
                </a:solidFill>
              </a:rPr>
              <a:t> (текст в главном модуле </a:t>
            </a:r>
            <a:r>
              <a:rPr lang="en-US" sz="1600" b="1" dirty="0">
                <a:solidFill>
                  <a:srgbClr val="FF0000"/>
                </a:solidFill>
              </a:rPr>
              <a:t>first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>
                <a:solidFill>
                  <a:prstClr val="black"/>
                </a:solidFill>
              </a:rPr>
              <a:t>):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ДО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SWAP:\n"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(S1);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(S2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SwapStudent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&amp;S1 , &amp;S2);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ПОСЛЕ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SWAP:\n"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(S1);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(S2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ДО </a:t>
            </a:r>
            <a:r>
              <a:rPr lang="en-US" sz="14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SWAP: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Фамилия - Иванов2  Имя - Петр2   Курс - 3   Стипендия - 10000.00 р.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Фамилия - Петров  Имя - Иван   Курс - 1   Стипендия - 2000.00 р.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ПОСЛЕ </a:t>
            </a: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SWAP: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Фамилия - Петров  Имя - Иван   Курс - 1   Стипендия - 2000.00 р.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Фамилия - Иванов2  Имя - Петр2   Курс - 3   Стипендия - 10000.00 р.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2400" dirty="0" smtClean="0">
              <a:latin typeface="Times New Roman"/>
              <a:ea typeface="Calibri"/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	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3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0496"/>
            <a:ext cx="5688632" cy="53818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5.8 Перечисления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675687" cy="2592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(</a:t>
            </a:r>
            <a:r>
              <a:rPr lang="ru-RU" sz="24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6</a:t>
            </a:r>
            <a:r>
              <a:rPr lang="en-US" altLang="ru-RU" sz="2400" b="1" dirty="0">
                <a:solidFill>
                  <a:schemeClr val="tx1"/>
                </a:solidFill>
              </a:rPr>
              <a:t>)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5.8</a:t>
            </a:r>
            <a:r>
              <a:rPr lang="ru-RU" altLang="ru-RU" sz="2300" b="1" dirty="0">
                <a:solidFill>
                  <a:schemeClr val="tx1"/>
                </a:solidFill>
              </a:rPr>
              <a:t>. Использование перечислений по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варианту (</a:t>
            </a:r>
            <a:r>
              <a:rPr lang="ru-RU" altLang="ru-RU" sz="23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300" b="1" dirty="0">
                <a:solidFill>
                  <a:schemeClr val="tx1"/>
                </a:solidFill>
              </a:rPr>
              <a:t>	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3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0496"/>
            <a:ext cx="6912768" cy="53818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5.9 Заполнение массива ДСЧ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b="1" dirty="0">
                <a:solidFill>
                  <a:schemeClr val="tx1"/>
                </a:solidFill>
              </a:rPr>
              <a:t>(</a:t>
            </a:r>
            <a:r>
              <a:rPr 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1800" b="1" dirty="0">
                <a:solidFill>
                  <a:schemeClr val="tx1"/>
                </a:solidFill>
              </a:rPr>
              <a:t>, </a:t>
            </a:r>
            <a:r>
              <a:rPr lang="en-US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1800" b="1" dirty="0">
                <a:solidFill>
                  <a:schemeClr val="tx1"/>
                </a:solidFill>
              </a:rPr>
              <a:t>)</a:t>
            </a:r>
            <a:r>
              <a:rPr lang="ru-RU" sz="1800" b="1" dirty="0">
                <a:solidFill>
                  <a:schemeClr val="tx1"/>
                </a:solidFill>
              </a:rPr>
              <a:t> (</a:t>
            </a:r>
            <a:r>
              <a:rPr lang="ru-RU" sz="18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1800" b="1" dirty="0">
                <a:solidFill>
                  <a:schemeClr val="tx1"/>
                </a:solidFill>
              </a:rPr>
              <a:t>)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1800" b="1" dirty="0">
                <a:solidFill>
                  <a:schemeClr val="tx1"/>
                </a:solidFill>
              </a:rPr>
              <a:t>(</a:t>
            </a:r>
            <a:r>
              <a:rPr lang="en-US" altLang="ru-RU" sz="18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1800" b="1" dirty="0">
                <a:solidFill>
                  <a:schemeClr val="tx1"/>
                </a:solidFill>
              </a:rPr>
              <a:t> –</a:t>
            </a:r>
            <a:r>
              <a:rPr lang="ru-RU" altLang="ru-RU" sz="1800" b="1" dirty="0">
                <a:solidFill>
                  <a:schemeClr val="tx1"/>
                </a:solidFill>
              </a:rPr>
              <a:t>ЛР № 6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sz="1800" b="1" u="sng" dirty="0" smtClean="0">
                <a:solidFill>
                  <a:prstClr val="black"/>
                </a:solidFill>
              </a:rPr>
              <a:t>Цикл </a:t>
            </a:r>
            <a:r>
              <a:rPr lang="ru-RU" sz="1800" b="1" dirty="0" smtClean="0">
                <a:solidFill>
                  <a:prstClr val="black"/>
                </a:solidFill>
              </a:rPr>
              <a:t>заполнения (текст </a:t>
            </a:r>
            <a:r>
              <a:rPr lang="ru-RU" sz="1800" b="1" dirty="0">
                <a:solidFill>
                  <a:prstClr val="black"/>
                </a:solidFill>
              </a:rPr>
              <a:t>в главном модуле </a:t>
            </a:r>
            <a:r>
              <a:rPr lang="en-US" sz="1800" b="1" dirty="0">
                <a:solidFill>
                  <a:srgbClr val="FF0000"/>
                </a:solidFill>
              </a:rPr>
              <a:t>first</a:t>
            </a:r>
            <a:r>
              <a:rPr lang="ru-RU" sz="1800" b="1" dirty="0">
                <a:solidFill>
                  <a:srgbClr val="FF0000"/>
                </a:solidFill>
              </a:rPr>
              <a:t>.</a:t>
            </a:r>
            <a:r>
              <a:rPr lang="en-US" sz="1800" b="1" dirty="0">
                <a:solidFill>
                  <a:srgbClr val="FF0000"/>
                </a:solidFill>
              </a:rPr>
              <a:t>cpp</a:t>
            </a:r>
            <a:r>
              <a:rPr lang="ru-RU" sz="1800" b="1" dirty="0" smtClean="0">
                <a:solidFill>
                  <a:prstClr val="black"/>
                </a:solidFill>
              </a:rPr>
              <a:t>):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const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4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Размер массива</a:t>
            </a:r>
            <a:endParaRPr lang="ru-RU" sz="1600" dirty="0">
              <a:solidFill>
                <a:srgbClr val="008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Potok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];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Статический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массив для заполнения</a:t>
            </a:r>
            <a:r>
              <a:rPr lang="ru-RU" sz="1600" dirty="0" smtClean="0">
                <a:highlight>
                  <a:srgbClr val="FFFFFF"/>
                </a:highlight>
                <a:latin typeface="Times New Roman"/>
                <a:ea typeface="Calibri"/>
              </a:rPr>
              <a:t> 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Для запуска новой последовательности случайных чисел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srand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( (</a:t>
            </a:r>
            <a:r>
              <a:rPr lang="ru-RU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unsigned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) </a:t>
            </a:r>
            <a:r>
              <a:rPr lang="ru-RU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time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( NULL ) );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srand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( (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unsigned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)  NULL  ); // Если NULL // Цикл заполнения массива структур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  ;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  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 = ( 6 *rand() / </a:t>
            </a:r>
            <a:r>
              <a:rPr lang="en-US" sz="16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  <a:ea typeface="Calibri"/>
              </a:rPr>
              <a:t>RAND_MAX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 +1 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СЛУЧАЙНЫЙ Курс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1-6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 1000.0f * 10.0f * rand() / </a:t>
            </a:r>
            <a:r>
              <a:rPr lang="en-US" sz="16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  <a:ea typeface="Calibri"/>
              </a:rPr>
              <a:t>RAND_MAX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СЛУЧАЙНЫЙ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Размер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 err="1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стип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.(0 - 10000)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Potok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].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k;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Potok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].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Stipen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=St;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_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Potok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].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"Фамилия"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Фамилию не генерируем, у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всех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_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Potok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].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"Имя"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  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Имя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тоже не генерируем</a:t>
            </a:r>
          </a:p>
          <a:p>
            <a:pPr algn="l">
              <a:spcBef>
                <a:spcPts val="0"/>
              </a:spcBef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После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Заполнения:\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sz="16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StudentArrayPrint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Potok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Rzm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1600" dirty="0">
                <a:solidFill>
                  <a:srgbClr val="000000"/>
                </a:solidFill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 Печать заполненного массива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После</a:t>
            </a: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Заполнения: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Фамилия - Фамилия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Имя - Имя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Курс - </a:t>
            </a:r>
            <a:r>
              <a:rPr lang="ru-RU" sz="1600" b="1" dirty="0">
                <a:solidFill>
                  <a:srgbClr val="FF0000"/>
                </a:solidFill>
                <a:latin typeface="Consolas"/>
                <a:ea typeface="Calibri"/>
              </a:rPr>
              <a:t>4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Стипендия - </a:t>
            </a:r>
            <a:r>
              <a:rPr lang="ru-RU" sz="1600" b="1" dirty="0">
                <a:solidFill>
                  <a:srgbClr val="FF0000"/>
                </a:solidFill>
                <a:latin typeface="Consolas"/>
                <a:ea typeface="Calibri"/>
              </a:rPr>
              <a:t>7926.88 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р.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Структура </a:t>
            </a:r>
            <a:r>
              <a:rPr lang="ru-RU" sz="1600" b="1" dirty="0" err="1">
                <a:solidFill>
                  <a:srgbClr val="002060"/>
                </a:solidFill>
                <a:latin typeface="Consolas"/>
                <a:ea typeface="Calibri"/>
              </a:rPr>
              <a:t>Student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 в функции</a:t>
            </a:r>
            <a:r>
              <a:rPr lang="ru-RU" sz="1600" b="1" dirty="0" smtClean="0">
                <a:solidFill>
                  <a:srgbClr val="002060"/>
                </a:solidFill>
                <a:latin typeface="Consolas"/>
                <a:ea typeface="Calibri"/>
              </a:rPr>
              <a:t>:  ……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3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20080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Структуры и массивы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6010"/>
            <a:ext cx="8675687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eriod"/>
              <a:defRPr/>
            </a:pPr>
            <a:r>
              <a:rPr lang="ru-RU" sz="2300" b="1" u="sng" dirty="0">
                <a:solidFill>
                  <a:schemeClr val="tx1"/>
                </a:solidFill>
              </a:rPr>
              <a:t>Массивы</a:t>
            </a:r>
            <a:r>
              <a:rPr lang="ru-RU" sz="2300" b="1" dirty="0">
                <a:solidFill>
                  <a:schemeClr val="tx1"/>
                </a:solidFill>
              </a:rPr>
              <a:t> – набор однотипных переменных, а структуры содержат элементы разных типов.</a:t>
            </a:r>
            <a:endParaRPr lang="en-US" sz="23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  <a:defRPr/>
            </a:pPr>
            <a:r>
              <a:rPr lang="ru-RU" sz="2300" b="1" dirty="0" smtClean="0">
                <a:solidFill>
                  <a:schemeClr val="tx1"/>
                </a:solidFill>
              </a:rPr>
              <a:t>У </a:t>
            </a:r>
            <a:r>
              <a:rPr lang="ru-RU" sz="2300" b="1" u="sng" dirty="0">
                <a:solidFill>
                  <a:schemeClr val="tx1"/>
                </a:solidFill>
              </a:rPr>
              <a:t>массивов</a:t>
            </a:r>
            <a:r>
              <a:rPr lang="ru-RU" sz="2300" b="1" dirty="0">
                <a:solidFill>
                  <a:schemeClr val="tx1"/>
                </a:solidFill>
              </a:rPr>
              <a:t> их имя содержит адрес (указатель на массив) </a:t>
            </a:r>
          </a:p>
          <a:p>
            <a:pPr marL="457200" indent="-457200" algn="l">
              <a:buFont typeface="+mj-lt"/>
              <a:buAutoNum type="arabicPeriod"/>
              <a:defRPr/>
            </a:pPr>
            <a:r>
              <a:rPr lang="ru-RU" sz="2300" b="1" dirty="0">
                <a:solidFill>
                  <a:schemeClr val="tx1"/>
                </a:solidFill>
              </a:rPr>
              <a:t>Для задания адреса структурной переменной используется операция именования ("</a:t>
            </a:r>
            <a:r>
              <a:rPr lang="en-US" sz="2300" b="1" dirty="0">
                <a:solidFill>
                  <a:schemeClr val="tx1"/>
                </a:solidFill>
              </a:rPr>
              <a:t>&amp;</a:t>
            </a:r>
            <a:r>
              <a:rPr lang="ru-RU" sz="2300" b="1" dirty="0">
                <a:solidFill>
                  <a:schemeClr val="tx1"/>
                </a:solidFill>
              </a:rPr>
              <a:t>") Пример: </a:t>
            </a:r>
            <a:r>
              <a:rPr lang="en-US" sz="2300" b="1" dirty="0">
                <a:solidFill>
                  <a:schemeClr val="tx1"/>
                </a:solidFill>
              </a:rPr>
              <a:t>&amp;S1</a:t>
            </a:r>
            <a:endParaRPr lang="ru-RU" sz="23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  <a:defRPr/>
            </a:pPr>
            <a:r>
              <a:rPr lang="ru-RU" sz="2300" b="1" u="sng" dirty="0" smtClean="0">
                <a:solidFill>
                  <a:schemeClr val="tx1"/>
                </a:solidFill>
              </a:rPr>
              <a:t>Структуры</a:t>
            </a:r>
            <a:r>
              <a:rPr lang="ru-RU" sz="2300" b="1" dirty="0" smtClean="0">
                <a:solidFill>
                  <a:schemeClr val="tx1"/>
                </a:solidFill>
              </a:rPr>
              <a:t> </a:t>
            </a:r>
            <a:r>
              <a:rPr lang="ru-RU" sz="2300" b="1" dirty="0">
                <a:solidFill>
                  <a:schemeClr val="tx1"/>
                </a:solidFill>
              </a:rPr>
              <a:t>фактически определяют </a:t>
            </a:r>
            <a:r>
              <a:rPr lang="ru-RU" sz="2300" b="1" u="sng" dirty="0">
                <a:solidFill>
                  <a:schemeClr val="tx1"/>
                </a:solidFill>
              </a:rPr>
              <a:t>новый</a:t>
            </a:r>
            <a:r>
              <a:rPr lang="ru-RU" sz="2300" b="1" dirty="0">
                <a:solidFill>
                  <a:schemeClr val="tx1"/>
                </a:solidFill>
              </a:rPr>
              <a:t> тип данных , а массивы нет.</a:t>
            </a:r>
          </a:p>
          <a:p>
            <a:pPr marL="457200" indent="-457200" algn="l">
              <a:buFont typeface="+mj-lt"/>
              <a:buAutoNum type="arabicPeriod"/>
              <a:defRPr/>
            </a:pPr>
            <a:r>
              <a:rPr lang="ru-RU" sz="2300" b="1" dirty="0">
                <a:solidFill>
                  <a:schemeClr val="tx1"/>
                </a:solidFill>
              </a:rPr>
              <a:t>Можно задать </a:t>
            </a:r>
            <a:r>
              <a:rPr lang="ru-RU" sz="2300" b="1" u="sng" dirty="0">
                <a:solidFill>
                  <a:schemeClr val="tx1"/>
                </a:solidFill>
              </a:rPr>
              <a:t>массив структур </a:t>
            </a:r>
            <a:r>
              <a:rPr lang="ru-RU" sz="2300" b="1" dirty="0">
                <a:solidFill>
                  <a:schemeClr val="tx1"/>
                </a:solidFill>
              </a:rPr>
              <a:t>и в структуре определить </a:t>
            </a:r>
            <a:r>
              <a:rPr lang="ru-RU" sz="2300" b="1" u="sng" dirty="0">
                <a:solidFill>
                  <a:schemeClr val="tx1"/>
                </a:solidFill>
              </a:rPr>
              <a:t>поля</a:t>
            </a:r>
            <a:r>
              <a:rPr lang="ru-RU" sz="2300" b="1" dirty="0">
                <a:solidFill>
                  <a:schemeClr val="tx1"/>
                </a:solidFill>
              </a:rPr>
              <a:t> – </a:t>
            </a:r>
            <a:r>
              <a:rPr lang="ru-RU" sz="2300" b="1" u="sng" dirty="0">
                <a:solidFill>
                  <a:schemeClr val="tx1"/>
                </a:solidFill>
              </a:rPr>
              <a:t>массивы</a:t>
            </a:r>
            <a:r>
              <a:rPr lang="ru-RU" sz="2300" b="1" dirty="0">
                <a:solidFill>
                  <a:schemeClr val="tx1"/>
                </a:solidFill>
              </a:rPr>
              <a:t> члены - данных.</a:t>
            </a: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468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662473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Теория Общее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rgbClr val="FF0000"/>
                </a:solidFill>
              </a:rPr>
              <a:t>Файлы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 smtClean="0">
                <a:solidFill>
                  <a:schemeClr val="tx1"/>
                </a:solidFill>
                <a:hlinkClick r:id="rId4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7</a:t>
            </a:r>
            <a:r>
              <a:rPr lang="en-US" altLang="ru-RU" sz="2400" b="1" dirty="0" smtClean="0">
                <a:solidFill>
                  <a:schemeClr val="tx1"/>
                </a:solidFill>
              </a:rPr>
              <a:t>)</a:t>
            </a:r>
            <a:endParaRPr lang="ru-RU" altLang="ru-RU" sz="24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Данные в программах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). Ввод вывод уровни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Понятие файла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2200" b="1" baseline="-25000" dirty="0" smtClean="0">
                <a:solidFill>
                  <a:srgbClr val="FF0000"/>
                </a:solidFill>
                <a:hlinkClick r:id="rId8" action="ppaction://hlinksldjump"/>
              </a:rPr>
              <a:t>1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2200" b="1" baseline="-25000" dirty="0" smtClean="0">
                <a:solidFill>
                  <a:srgbClr val="FF0000"/>
                </a:solidFill>
                <a:hlinkClick r:id="rId9" action="ppaction://hlinksldjump"/>
              </a:rPr>
              <a:t>2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). Файлы и ОС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Именование файлов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.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Ошибки их обработка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и их коды (</a:t>
            </a:r>
            <a:r>
              <a:rPr lang="ru-RU" altLang="ru-RU" sz="2200" b="1" dirty="0" smtClean="0">
                <a:solidFill>
                  <a:schemeClr val="tx1"/>
                </a:solidFill>
                <a:hlinkClick r:id="rId13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Открытие и закрытие файлов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). Функции открытия и закрытия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Операции с файлами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16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). </a:t>
            </a:r>
            <a:r>
              <a:rPr lang="ru-RU" altLang="ru-RU" sz="2200" b="1" dirty="0">
                <a:solidFill>
                  <a:schemeClr val="tx1"/>
                </a:solidFill>
              </a:rPr>
              <a:t>Навигация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по файлам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17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Уровни вода и вывода (СМ). Библиотеки работы с файлами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18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Текстовые и бинарные/двоичные файлы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19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Конец файла и его проверка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20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Файл менеджеры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21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Работа с содержимым файла и файлом целиком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22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200" b="1" dirty="0">
                <a:solidFill>
                  <a:schemeClr val="tx1"/>
                </a:solidFill>
              </a:rPr>
              <a:t>Примеры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работы с файлами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23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Контрольные задания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24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Структура описания файла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25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), дескрипторы файлов (</a:t>
            </a:r>
            <a:r>
              <a:rPr lang="ru-RU" altLang="ru-RU" sz="2200" b="1" dirty="0">
                <a:solidFill>
                  <a:srgbClr val="FF0000"/>
                </a:solidFill>
                <a:hlinkClick r:id="rId25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21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Стандартные библиотеки Математики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38920" y="836712"/>
            <a:ext cx="826800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acos</a:t>
            </a:r>
            <a:r>
              <a:rPr lang="ru-RU" sz="2400" dirty="0"/>
              <a:t>(X)	- возвращает значение арккосинуса аргумента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asin</a:t>
            </a:r>
            <a:r>
              <a:rPr lang="ru-RU" sz="2400" dirty="0"/>
              <a:t>(X)	- возвращает значение арксинуса аргумента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atan</a:t>
            </a:r>
            <a:r>
              <a:rPr lang="ru-RU" sz="2400" dirty="0"/>
              <a:t>(X)	- возвращает значение арктангенса аргумента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cos</a:t>
            </a:r>
            <a:r>
              <a:rPr lang="ru-RU" sz="2400" dirty="0"/>
              <a:t>(X)		- возвращает значение косинуса аргумента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exp</a:t>
            </a:r>
            <a:r>
              <a:rPr lang="ru-RU" sz="2400" dirty="0"/>
              <a:t>(X)		- возвращает значение </a:t>
            </a:r>
            <a:r>
              <a:rPr lang="ru-RU" sz="2400" dirty="0" smtClean="0"/>
              <a:t>экспоненты</a:t>
            </a:r>
            <a:endParaRPr lang="ru-R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 smtClean="0"/>
              <a:t>abs</a:t>
            </a:r>
            <a:r>
              <a:rPr lang="ru-RU" sz="2400" dirty="0" smtClean="0"/>
              <a:t>(X</a:t>
            </a:r>
            <a:r>
              <a:rPr lang="ru-RU" sz="2400" dirty="0"/>
              <a:t>)	- возвращает абсолютное значение аргумента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log</a:t>
            </a:r>
            <a:r>
              <a:rPr lang="ru-RU" sz="2400" dirty="0"/>
              <a:t>(X)		- возвращает значение натурального логарифма аргумента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log10(X) 	- возвращает значение логарифма аргумента по основанию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pow</a:t>
            </a:r>
            <a:r>
              <a:rPr lang="ru-RU" sz="2400" dirty="0"/>
              <a:t>(X,Y) - возвращает значение Х, возведенное в степень 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sin</a:t>
            </a:r>
            <a:r>
              <a:rPr lang="ru-RU" sz="2400" dirty="0"/>
              <a:t>(X)		- возвращает значение синуса аргумента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5881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Данные в программах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250</a:t>
            </a:fld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1628800"/>
            <a:ext cx="9144000" cy="3600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2200" dirty="0" smtClean="0"/>
              <a:t>После </a:t>
            </a:r>
            <a:r>
              <a:rPr lang="ru-RU" sz="2200" u="sng" dirty="0" smtClean="0"/>
              <a:t>завершения</a:t>
            </a:r>
            <a:r>
              <a:rPr lang="ru-RU" sz="2200" dirty="0" smtClean="0"/>
              <a:t> программы мы можем </a:t>
            </a:r>
            <a:r>
              <a:rPr lang="ru-RU" sz="2200" u="sng" dirty="0"/>
              <a:t>результат </a:t>
            </a:r>
            <a:r>
              <a:rPr lang="ru-RU" sz="2200" dirty="0" smtClean="0"/>
              <a:t>увидеть/получить </a:t>
            </a:r>
            <a:r>
              <a:rPr lang="ru-RU" sz="2200" u="sng" dirty="0" smtClean="0"/>
              <a:t>так</a:t>
            </a:r>
            <a:r>
              <a:rPr lang="ru-RU" sz="2200" dirty="0" smtClean="0"/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dirty="0" smtClean="0"/>
              <a:t>Вывести результаты на </a:t>
            </a:r>
            <a:r>
              <a:rPr lang="ru-RU" sz="2200" u="sng" dirty="0" smtClean="0"/>
              <a:t>экран дисплея </a:t>
            </a:r>
            <a:r>
              <a:rPr lang="ru-RU" sz="2200" dirty="0" smtClean="0"/>
              <a:t>и их посмотреть.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dirty="0" smtClean="0"/>
              <a:t>Можно результат посмотреть в</a:t>
            </a:r>
            <a:r>
              <a:rPr lang="en-US" sz="2200" dirty="0" smtClean="0"/>
              <a:t> </a:t>
            </a:r>
            <a:r>
              <a:rPr lang="ru-RU" sz="2200" dirty="0" smtClean="0">
                <a:hlinkClick r:id="rId2" action="ppaction://hlinksldjump"/>
              </a:rPr>
              <a:t>ОП</a:t>
            </a:r>
            <a:r>
              <a:rPr lang="ru-RU" sz="2200" dirty="0" smtClean="0"/>
              <a:t> отладчике </a:t>
            </a:r>
            <a:r>
              <a:rPr lang="en-US" sz="2200" dirty="0" smtClean="0"/>
              <a:t>VS </a:t>
            </a:r>
            <a:r>
              <a:rPr lang="ru-RU" sz="2200" dirty="0" smtClean="0"/>
              <a:t>(окно просмотра локальных и глобальных данных)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dirty="0" smtClean="0"/>
              <a:t>Результат записать на “</a:t>
            </a:r>
            <a:r>
              <a:rPr lang="ru-RU" sz="2200" u="sng" dirty="0" smtClean="0"/>
              <a:t>бумажке</a:t>
            </a:r>
            <a:r>
              <a:rPr lang="ru-RU" sz="2200" dirty="0" smtClean="0"/>
              <a:t>” (немного в шутку, но так тоже можно)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dirty="0" smtClean="0"/>
              <a:t>Вывести результат на </a:t>
            </a:r>
            <a:r>
              <a:rPr lang="ru-RU" sz="2200" u="sng" dirty="0" smtClean="0"/>
              <a:t>устройство печати</a:t>
            </a:r>
            <a:r>
              <a:rPr lang="ru-RU" sz="2200" dirty="0" smtClean="0"/>
              <a:t> (т.н. </a:t>
            </a:r>
            <a:r>
              <a:rPr lang="ru-RU" sz="2200" u="sng" dirty="0" smtClean="0"/>
              <a:t>бумажная</a:t>
            </a:r>
            <a:r>
              <a:rPr lang="ru-RU" sz="2200" dirty="0" smtClean="0"/>
              <a:t> </a:t>
            </a:r>
            <a:r>
              <a:rPr lang="ru-RU" sz="2200" u="sng" dirty="0" smtClean="0"/>
              <a:t>твердая</a:t>
            </a:r>
            <a:r>
              <a:rPr lang="ru-RU" sz="2200" dirty="0" smtClean="0"/>
              <a:t> копия).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dirty="0" smtClean="0"/>
              <a:t>Записать результаты на </a:t>
            </a:r>
            <a:r>
              <a:rPr lang="ru-RU" sz="2200" u="sng" dirty="0" smtClean="0"/>
              <a:t>внешний носитель</a:t>
            </a:r>
            <a:r>
              <a:rPr lang="ru-RU" sz="2200" dirty="0" smtClean="0"/>
              <a:t> относительно программы и </a:t>
            </a:r>
            <a:r>
              <a:rPr lang="en-US" sz="2200" dirty="0" smtClean="0"/>
              <a:t>CPU </a:t>
            </a:r>
            <a:r>
              <a:rPr lang="ru-RU" sz="2200" dirty="0" smtClean="0"/>
              <a:t>(диски, флэшки и т.д.). Для этого нужно сформировать/записать данные в  </a:t>
            </a:r>
            <a:r>
              <a:rPr lang="ru-RU" sz="2200" b="1" dirty="0" smtClean="0">
                <a:solidFill>
                  <a:srgbClr val="FF0000"/>
                </a:solidFill>
              </a:rPr>
              <a:t>электронный файл</a:t>
            </a:r>
            <a:r>
              <a:rPr lang="ru-RU" sz="2200" dirty="0" smtClean="0"/>
              <a:t>! (</a:t>
            </a:r>
            <a:r>
              <a:rPr lang="ru-RU" sz="2200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sz="2200" dirty="0" smtClean="0"/>
              <a:t>)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ru-RU" sz="2200" dirty="0"/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899592" y="872716"/>
            <a:ext cx="2016125" cy="7207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Программа на ЯП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60032" y="751532"/>
            <a:ext cx="2519362" cy="64611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Результат работы программы</a:t>
            </a:r>
          </a:p>
        </p:txBody>
      </p: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3455491" y="5308575"/>
            <a:ext cx="2016125" cy="7191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Программа на ЯП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5652591" y="5503838"/>
            <a:ext cx="792163" cy="328612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Цилиндр 9"/>
          <p:cNvSpPr/>
          <p:nvPr/>
        </p:nvSpPr>
        <p:spPr>
          <a:xfrm>
            <a:off x="720229" y="5229200"/>
            <a:ext cx="1690687" cy="757238"/>
          </a:xfrm>
          <a:prstGeom prst="ca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</a:rPr>
              <a:t>Файл  исходных данных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3330575" y="1068771"/>
            <a:ext cx="1223963" cy="328613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Цилиндр 11"/>
          <p:cNvSpPr/>
          <p:nvPr/>
        </p:nvSpPr>
        <p:spPr>
          <a:xfrm>
            <a:off x="6624141" y="5238725"/>
            <a:ext cx="1692275" cy="755650"/>
          </a:xfrm>
          <a:prstGeom prst="ca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</a:rPr>
              <a:t>Файл результатов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2520454" y="5503838"/>
            <a:ext cx="790575" cy="328612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95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06437"/>
          </a:xfrm>
        </p:spPr>
        <p:txBody>
          <a:bodyPr>
            <a:normAutofit fontScale="90000"/>
          </a:bodyPr>
          <a:lstStyle/>
          <a:p>
            <a:r>
              <a:rPr lang="ru-RU" dirty="0"/>
              <a:t>ЛР №7 </a:t>
            </a:r>
            <a:r>
              <a:rPr lang="ru-RU" altLang="ru-RU" dirty="0" smtClean="0"/>
              <a:t>Понятие файла (1)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200" b="1" u="sng" dirty="0">
                <a:solidFill>
                  <a:srgbClr val="FF0000"/>
                </a:solidFill>
              </a:rPr>
              <a:t>Файл</a:t>
            </a:r>
            <a:r>
              <a:rPr lang="ru-RU" sz="2200" dirty="0">
                <a:solidFill>
                  <a:srgbClr val="FF0000"/>
                </a:solidFill>
              </a:rPr>
              <a:t> </a:t>
            </a:r>
            <a:r>
              <a:rPr lang="ru-RU" sz="2200" dirty="0"/>
              <a:t>– это </a:t>
            </a:r>
            <a:r>
              <a:rPr lang="ru-RU" sz="2200" u="sng" dirty="0" smtClean="0"/>
              <a:t>поименованная(</a:t>
            </a:r>
            <a:r>
              <a:rPr lang="ru-RU" sz="2200" b="1" u="sng" dirty="0" smtClean="0">
                <a:solidFill>
                  <a:srgbClr val="0000FF"/>
                </a:solidFill>
              </a:rPr>
              <a:t>1</a:t>
            </a:r>
            <a:r>
              <a:rPr lang="ru-RU" sz="2200" u="sng" dirty="0" smtClean="0"/>
              <a:t>)</a:t>
            </a:r>
            <a:r>
              <a:rPr lang="ru-RU" sz="2200" dirty="0" smtClean="0"/>
              <a:t> </a:t>
            </a:r>
            <a:r>
              <a:rPr lang="ru-RU" sz="2200" u="sng" dirty="0"/>
              <a:t>совокупность</a:t>
            </a:r>
            <a:r>
              <a:rPr lang="ru-RU" sz="2200" dirty="0"/>
              <a:t> </a:t>
            </a:r>
            <a:r>
              <a:rPr lang="ru-RU" sz="2200" dirty="0" smtClean="0"/>
              <a:t>информации(</a:t>
            </a:r>
            <a:r>
              <a:rPr lang="ru-RU" sz="2200" b="1" u="sng" dirty="0">
                <a:solidFill>
                  <a:srgbClr val="0000FF"/>
                </a:solidFill>
              </a:rPr>
              <a:t>2</a:t>
            </a:r>
            <a:r>
              <a:rPr lang="ru-RU" sz="2200" dirty="0" smtClean="0"/>
              <a:t>), </a:t>
            </a:r>
            <a:r>
              <a:rPr lang="ru-RU" sz="2200" dirty="0"/>
              <a:t>определенного </a:t>
            </a:r>
            <a:r>
              <a:rPr lang="ru-RU" sz="2200" u="sng" dirty="0"/>
              <a:t>типа </a:t>
            </a:r>
            <a:r>
              <a:rPr lang="ru-RU" sz="2200" u="sng" dirty="0" smtClean="0"/>
              <a:t>организации(</a:t>
            </a:r>
            <a:r>
              <a:rPr lang="ru-RU" sz="2200" b="1" u="sng" dirty="0">
                <a:solidFill>
                  <a:srgbClr val="0000FF"/>
                </a:solidFill>
              </a:rPr>
              <a:t>3</a:t>
            </a:r>
            <a:r>
              <a:rPr lang="ru-RU" sz="2200" u="sng" dirty="0" smtClean="0"/>
              <a:t>)</a:t>
            </a:r>
            <a:r>
              <a:rPr lang="ru-RU" sz="2200" dirty="0" smtClean="0"/>
              <a:t> </a:t>
            </a:r>
            <a:r>
              <a:rPr lang="ru-RU" sz="2200" dirty="0"/>
              <a:t>и расположенная в </a:t>
            </a:r>
            <a:r>
              <a:rPr lang="ru-RU" sz="2200" u="sng" dirty="0"/>
              <a:t>определенном </a:t>
            </a:r>
            <a:r>
              <a:rPr lang="ru-RU" sz="2200" u="sng" dirty="0" smtClean="0"/>
              <a:t>месте(</a:t>
            </a:r>
            <a:r>
              <a:rPr lang="ru-RU" sz="2200" b="1" u="sng" dirty="0">
                <a:solidFill>
                  <a:srgbClr val="0000FF"/>
                </a:solidFill>
              </a:rPr>
              <a:t>4</a:t>
            </a:r>
            <a:r>
              <a:rPr lang="ru-RU" sz="2200" u="sng" dirty="0" smtClean="0"/>
              <a:t>)</a:t>
            </a:r>
            <a:r>
              <a:rPr lang="ru-RU" sz="2200" dirty="0" smtClean="0"/>
              <a:t> </a:t>
            </a:r>
            <a:r>
              <a:rPr lang="ru-RU" sz="2200" dirty="0"/>
              <a:t>памяти (внешней или внутренней) компьютерной системы, представленная в </a:t>
            </a:r>
            <a:r>
              <a:rPr lang="ru-RU" sz="2200" u="sng" dirty="0"/>
              <a:t>электронном</a:t>
            </a:r>
            <a:r>
              <a:rPr lang="ru-RU" sz="2200" dirty="0"/>
              <a:t> виде</a:t>
            </a:r>
            <a:r>
              <a:rPr lang="ru-RU" sz="2200" dirty="0" smtClean="0"/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200" u="sng" dirty="0">
                <a:solidFill>
                  <a:srgbClr val="FF0000"/>
                </a:solidFill>
              </a:rPr>
              <a:t>Файл</a:t>
            </a:r>
            <a:r>
              <a:rPr lang="ru-RU" sz="2200" dirty="0">
                <a:solidFill>
                  <a:srgbClr val="FF0000"/>
                </a:solidFill>
              </a:rPr>
              <a:t> </a:t>
            </a:r>
            <a:r>
              <a:rPr lang="ru-RU" sz="2200" dirty="0"/>
              <a:t>– это часть внешней памяти компьютера, имеющая идентификатор (имя) и содержащая </a:t>
            </a:r>
            <a:r>
              <a:rPr lang="ru-RU" sz="2200" dirty="0" smtClean="0"/>
              <a:t>данные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200" u="sng" dirty="0">
                <a:solidFill>
                  <a:srgbClr val="FF0000"/>
                </a:solidFill>
              </a:rPr>
              <a:t>Файл</a:t>
            </a:r>
            <a:r>
              <a:rPr lang="ru-RU" sz="2200" dirty="0">
                <a:solidFill>
                  <a:srgbClr val="FF0000"/>
                </a:solidFill>
              </a:rPr>
              <a:t> </a:t>
            </a:r>
            <a:r>
              <a:rPr lang="ru-RU" sz="2200" dirty="0"/>
              <a:t>– это поименованная совокупность единиц хранения информации (например, байт), расположенных в распознаваемом порядке (например, последовательно) и имеющий специальное обозначение конца совокупности </a:t>
            </a:r>
            <a:r>
              <a:rPr lang="ru-RU" sz="2200" dirty="0" smtClean="0"/>
              <a:t>данных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200" u="sng" dirty="0" smtClean="0">
                <a:solidFill>
                  <a:srgbClr val="FF0000"/>
                </a:solidFill>
              </a:rPr>
              <a:t>Программный Файл</a:t>
            </a:r>
            <a:r>
              <a:rPr lang="ru-RU" sz="2200" dirty="0" smtClean="0"/>
              <a:t> </a:t>
            </a:r>
            <a:r>
              <a:rPr lang="ru-RU" sz="2200" dirty="0"/>
              <a:t>– это поименованная и упорядоченная совокупность команд (инструкций, операторов, процедур, функций, подпрограмм и т.д.),  которые предназначены для выполнения на </a:t>
            </a:r>
            <a:r>
              <a:rPr lang="ru-RU" sz="2200" dirty="0" smtClean="0"/>
              <a:t>компьютере (*.</a:t>
            </a:r>
            <a:r>
              <a:rPr lang="en-US" sz="2200" dirty="0" smtClean="0"/>
              <a:t>exe, *.com , *.</a:t>
            </a:r>
            <a:r>
              <a:rPr lang="en-US" sz="2200" dirty="0" err="1" smtClean="0"/>
              <a:t>dll</a:t>
            </a:r>
            <a:r>
              <a:rPr lang="en-US" sz="2200" dirty="0"/>
              <a:t> </a:t>
            </a:r>
            <a:r>
              <a:rPr lang="ru-RU" sz="2200" dirty="0" smtClean="0"/>
              <a:t>и т.д.).</a:t>
            </a:r>
            <a:endParaRPr lang="ru-RU" sz="2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8604250" y="111125"/>
            <a:ext cx="503238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ADCCDD-1C3C-4922-88C0-54E677DAEF4A}" type="slidenum">
              <a:rPr lang="ru-RU" smtClean="0"/>
              <a:pPr>
                <a:defRPr/>
              </a:pPr>
              <a:t>251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225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768752" cy="548680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Понятие файла (3). Свойства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2200" b="1" u="sng" dirty="0" smtClean="0">
                <a:solidFill>
                  <a:srgbClr val="FF0000"/>
                </a:solidFill>
              </a:rPr>
              <a:t>Файл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u="sng" dirty="0" smtClean="0">
                <a:solidFill>
                  <a:srgbClr val="FF0000"/>
                </a:solidFill>
              </a:rPr>
              <a:t>(определение)</a:t>
            </a:r>
            <a:r>
              <a:rPr lang="ru-RU" sz="2200" dirty="0" smtClean="0">
                <a:solidFill>
                  <a:srgbClr val="FF0000"/>
                </a:solidFill>
              </a:rPr>
              <a:t> </a:t>
            </a:r>
            <a:r>
              <a:rPr lang="ru-RU" sz="2200" dirty="0">
                <a:solidFill>
                  <a:srgbClr val="FF0000"/>
                </a:solidFill>
              </a:rPr>
              <a:t>– </a:t>
            </a:r>
            <a:r>
              <a:rPr lang="ru-RU" sz="2200" b="1" dirty="0">
                <a:solidFill>
                  <a:schemeClr val="tx1"/>
                </a:solidFill>
              </a:rPr>
              <a:t>это </a:t>
            </a:r>
            <a:r>
              <a:rPr lang="ru-RU" sz="2200" b="1" u="sng" dirty="0">
                <a:solidFill>
                  <a:schemeClr val="tx1"/>
                </a:solidFill>
              </a:rPr>
              <a:t>поименованная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ru-RU" sz="2200" b="1" u="sng" dirty="0">
                <a:solidFill>
                  <a:schemeClr val="tx1"/>
                </a:solidFill>
              </a:rPr>
              <a:t>совокупность</a:t>
            </a:r>
            <a:r>
              <a:rPr lang="ru-RU" sz="2200" b="1" dirty="0">
                <a:solidFill>
                  <a:schemeClr val="tx1"/>
                </a:solidFill>
              </a:rPr>
              <a:t> информации, определенного </a:t>
            </a:r>
            <a:r>
              <a:rPr lang="ru-RU" sz="2200" b="1" u="sng" dirty="0">
                <a:solidFill>
                  <a:schemeClr val="tx1"/>
                </a:solidFill>
              </a:rPr>
              <a:t>типа организации</a:t>
            </a:r>
            <a:r>
              <a:rPr lang="ru-RU" sz="2200" b="1" dirty="0">
                <a:solidFill>
                  <a:schemeClr val="tx1"/>
                </a:solidFill>
              </a:rPr>
              <a:t> и расположенная в </a:t>
            </a:r>
            <a:r>
              <a:rPr lang="ru-RU" sz="2200" b="1" u="sng" dirty="0">
                <a:solidFill>
                  <a:schemeClr val="tx1"/>
                </a:solidFill>
              </a:rPr>
              <a:t>определенном месте</a:t>
            </a:r>
            <a:r>
              <a:rPr lang="ru-RU" sz="2200" b="1" dirty="0">
                <a:solidFill>
                  <a:schemeClr val="tx1"/>
                </a:solidFill>
              </a:rPr>
              <a:t> памяти (внешней или внутренней) компьютерной системы, представленная в </a:t>
            </a:r>
            <a:r>
              <a:rPr lang="ru-RU" sz="2200" b="1" u="sng" dirty="0">
                <a:solidFill>
                  <a:schemeClr val="tx1"/>
                </a:solidFill>
              </a:rPr>
              <a:t>электронном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</a:rPr>
              <a:t>виде. </a:t>
            </a:r>
            <a:r>
              <a:rPr lang="ru-RU" sz="2200" b="1" dirty="0" smtClean="0">
                <a:solidFill>
                  <a:srgbClr val="FF0000"/>
                </a:solidFill>
              </a:rPr>
              <a:t>Главное</a:t>
            </a:r>
            <a:r>
              <a:rPr lang="ru-RU" sz="2200" b="1" dirty="0" smtClean="0">
                <a:solidFill>
                  <a:schemeClr val="tx1"/>
                </a:solidFill>
              </a:rPr>
              <a:t> для </a:t>
            </a:r>
            <a:r>
              <a:rPr lang="ru-RU" sz="2200" b="1" u="sng" dirty="0" smtClean="0">
                <a:solidFill>
                  <a:schemeClr val="tx1"/>
                </a:solidFill>
              </a:rPr>
              <a:t>файлов (</a:t>
            </a:r>
            <a:r>
              <a:rPr lang="ru-RU" sz="2200" b="1" dirty="0" smtClean="0">
                <a:solidFill>
                  <a:schemeClr val="tx1"/>
                </a:solidFill>
              </a:rPr>
              <a:t>свойства</a:t>
            </a:r>
            <a:r>
              <a:rPr lang="ru-RU" sz="2200" b="1" u="sng" dirty="0" smtClean="0">
                <a:solidFill>
                  <a:schemeClr val="tx1"/>
                </a:solidFill>
              </a:rPr>
              <a:t>)</a:t>
            </a:r>
            <a:r>
              <a:rPr lang="ru-RU" sz="2200" b="1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Файлы имеют </a:t>
            </a:r>
            <a:r>
              <a:rPr lang="ru-RU" sz="2200" b="1" u="sng" dirty="0" smtClean="0">
                <a:solidFill>
                  <a:schemeClr val="tx1"/>
                </a:solidFill>
              </a:rPr>
              <a:t>уникальные</a:t>
            </a:r>
            <a:r>
              <a:rPr lang="ru-RU" sz="2200" b="1" dirty="0" smtClean="0">
                <a:solidFill>
                  <a:schemeClr val="tx1"/>
                </a:solidFill>
              </a:rPr>
              <a:t> имена (символы до 32 длина имени (</a:t>
            </a:r>
            <a:r>
              <a:rPr lang="ru-RU" sz="22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sz="22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Файл имеет </a:t>
            </a:r>
            <a:r>
              <a:rPr lang="ru-RU" sz="2200" b="1" u="sng" dirty="0" smtClean="0">
                <a:solidFill>
                  <a:schemeClr val="tx1"/>
                </a:solidFill>
              </a:rPr>
              <a:t>тип организации </a:t>
            </a:r>
            <a:r>
              <a:rPr lang="ru-RU" sz="2200" b="1" dirty="0" smtClean="0">
                <a:solidFill>
                  <a:schemeClr val="tx1"/>
                </a:solidFill>
              </a:rPr>
              <a:t>данных в файле (задается расширением имени файла </a:t>
            </a:r>
            <a:r>
              <a:rPr lang="ru-RU" sz="2200" b="1" dirty="0" smtClean="0">
                <a:solidFill>
                  <a:srgbClr val="FF0000"/>
                </a:solidFill>
              </a:rPr>
              <a:t>!!!</a:t>
            </a:r>
            <a:r>
              <a:rPr lang="en-US" sz="2200" b="1" dirty="0" smtClean="0">
                <a:solidFill>
                  <a:srgbClr val="FF0000"/>
                </a:solidFill>
              </a:rPr>
              <a:t>???</a:t>
            </a:r>
            <a:r>
              <a:rPr lang="ru-RU" sz="2200" b="1" dirty="0">
                <a:solidFill>
                  <a:schemeClr val="tx1"/>
                </a:solidFill>
              </a:rPr>
              <a:t>) - (</a:t>
            </a:r>
            <a:r>
              <a:rPr lang="ru-RU" sz="22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sz="2200" b="1" dirty="0">
                <a:solidFill>
                  <a:schemeClr val="tx1"/>
                </a:solidFill>
              </a:rPr>
              <a:t>)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Файл имеет </a:t>
            </a:r>
            <a:r>
              <a:rPr lang="ru-RU" sz="2200" b="1" u="sng" dirty="0" smtClean="0">
                <a:solidFill>
                  <a:schemeClr val="tx1"/>
                </a:solidFill>
              </a:rPr>
              <a:t>дату</a:t>
            </a:r>
            <a:r>
              <a:rPr lang="ru-RU" sz="2200" b="1" dirty="0" smtClean="0">
                <a:solidFill>
                  <a:schemeClr val="tx1"/>
                </a:solidFill>
              </a:rPr>
              <a:t> создания и </a:t>
            </a:r>
            <a:r>
              <a:rPr lang="ru-RU" sz="2200" b="1" u="sng" dirty="0" smtClean="0">
                <a:solidFill>
                  <a:schemeClr val="tx1"/>
                </a:solidFill>
              </a:rPr>
              <a:t>дату</a:t>
            </a:r>
            <a:r>
              <a:rPr lang="ru-RU" sz="2200" b="1" dirty="0" smtClean="0">
                <a:solidFill>
                  <a:schemeClr val="tx1"/>
                </a:solidFill>
              </a:rPr>
              <a:t> последнего изменения, </a:t>
            </a:r>
            <a:r>
              <a:rPr lang="ru-RU" sz="2200" b="1" u="sng" dirty="0" smtClean="0">
                <a:solidFill>
                  <a:schemeClr val="tx1"/>
                </a:solidFill>
              </a:rPr>
              <a:t>размер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Файл имеет </a:t>
            </a:r>
            <a:r>
              <a:rPr lang="ru-RU" sz="2200" b="1" u="sng" dirty="0" smtClean="0">
                <a:solidFill>
                  <a:schemeClr val="tx1"/>
                </a:solidFill>
              </a:rPr>
              <a:t>местоположени</a:t>
            </a:r>
            <a:r>
              <a:rPr lang="ru-RU" sz="2200" b="1" dirty="0" smtClean="0">
                <a:solidFill>
                  <a:schemeClr val="tx1"/>
                </a:solidFill>
              </a:rPr>
              <a:t>е</a:t>
            </a:r>
            <a:endParaRPr lang="en-US" sz="22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Файлы (их содержимое) можно увидеть только с помощью других программ (ФМ, </a:t>
            </a:r>
            <a:r>
              <a:rPr lang="en-US" sz="2200" b="1" dirty="0" smtClean="0">
                <a:solidFill>
                  <a:schemeClr val="tx1"/>
                </a:solidFill>
              </a:rPr>
              <a:t>WORD</a:t>
            </a:r>
            <a:r>
              <a:rPr lang="ru-RU" sz="2200" b="1" dirty="0" smtClean="0">
                <a:solidFill>
                  <a:schemeClr val="tx1"/>
                </a:solidFill>
              </a:rPr>
              <a:t> и др.) файлы "не осязаемые"</a:t>
            </a:r>
          </a:p>
          <a:p>
            <a:pPr algn="l">
              <a:defRPr/>
            </a:pPr>
            <a:r>
              <a:rPr lang="ru-RU" sz="2200" b="1" u="sng" dirty="0">
                <a:solidFill>
                  <a:schemeClr val="tx1"/>
                </a:solidFill>
              </a:rPr>
              <a:t>Файлы бывают</a:t>
            </a:r>
            <a:r>
              <a:rPr lang="ru-RU" sz="2200" b="1" dirty="0">
                <a:solidFill>
                  <a:schemeClr val="tx1"/>
                </a:solidFill>
              </a:rPr>
              <a:t>: программные, символьные, строковые, файлы БД, двоичные, текстовые, системные и </a:t>
            </a:r>
            <a:r>
              <a:rPr lang="ru-RU" sz="2200" b="1" dirty="0" smtClean="0">
                <a:solidFill>
                  <a:schemeClr val="tx1"/>
                </a:solidFill>
              </a:rPr>
              <a:t>пользовательские и т.д.</a:t>
            </a:r>
            <a:endParaRPr lang="ru-RU" sz="22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В одном месте </a:t>
            </a:r>
            <a:r>
              <a:rPr lang="ru-RU" sz="2200" b="1" u="sng" dirty="0" smtClean="0">
                <a:solidFill>
                  <a:schemeClr val="tx1"/>
                </a:solidFill>
              </a:rPr>
              <a:t>не могут </a:t>
            </a:r>
            <a:r>
              <a:rPr lang="ru-RU" sz="2200" b="1" dirty="0" smtClean="0">
                <a:solidFill>
                  <a:schemeClr val="tx1"/>
                </a:solidFill>
              </a:rPr>
              <a:t>находится файлы с одинаковым именами и расширениями (</a:t>
            </a:r>
            <a:r>
              <a:rPr lang="ru-RU" sz="22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sz="2200" b="1" dirty="0" smtClean="0">
                <a:solidFill>
                  <a:schemeClr val="tx1"/>
                </a:solidFill>
              </a:rPr>
              <a:t>)</a:t>
            </a:r>
          </a:p>
          <a:p>
            <a:pPr algn="l">
              <a:defRPr/>
            </a:pPr>
            <a:endParaRPr lang="ru-RU" sz="2200" b="1" dirty="0" smtClean="0">
              <a:solidFill>
                <a:schemeClr val="tx1"/>
              </a:solidFill>
            </a:endParaRPr>
          </a:p>
          <a:p>
            <a:pPr algn="l">
              <a:defRPr/>
            </a:pPr>
            <a:endParaRPr lang="ru-RU" sz="2200" b="1" dirty="0" smtClean="0">
              <a:solidFill>
                <a:schemeClr val="tx1"/>
              </a:solidFill>
            </a:endParaRPr>
          </a:p>
          <a:p>
            <a:pPr algn="l">
              <a:defRPr/>
            </a:pPr>
            <a:endParaRPr lang="ru-RU" sz="22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  <a:defRPr/>
            </a:pPr>
            <a:endParaRPr 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endParaRPr lang="ru-RU" altLang="ru-RU" sz="22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82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67544" y="34816"/>
            <a:ext cx="8229600" cy="513864"/>
          </a:xfrm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r>
              <a:rPr lang="ru-RU" sz="3600" dirty="0"/>
              <a:t>ЛР №7 </a:t>
            </a:r>
            <a:r>
              <a:rPr lang="ru-RU" altLang="ru-RU" sz="3600" dirty="0" smtClean="0"/>
              <a:t>Понятие файла (3). Типы.</a:t>
            </a: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579296" cy="5688632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ru-RU" altLang="ru-RU" sz="2300" dirty="0" smtClean="0">
                <a:solidFill>
                  <a:srgbClr val="FF0000"/>
                </a:solidFill>
              </a:rPr>
              <a:t>Файл</a:t>
            </a:r>
            <a:r>
              <a:rPr lang="ru-RU" altLang="ru-RU" sz="2300" dirty="0" smtClean="0"/>
              <a:t> может рассматриваться как упорядоченная совокупность </a:t>
            </a:r>
            <a:r>
              <a:rPr lang="ru-RU" altLang="ru-RU" sz="2300" u="sng" dirty="0" smtClean="0"/>
              <a:t>однородных записей</a:t>
            </a:r>
            <a:r>
              <a:rPr lang="ru-RU" altLang="ru-RU" sz="2300" dirty="0" smtClean="0"/>
              <a:t> (одинаковых структурных типов), служащих для хранения и поиска информации (БД). </a:t>
            </a:r>
          </a:p>
          <a:p>
            <a:pPr>
              <a:lnSpc>
                <a:spcPct val="90000"/>
              </a:lnSpc>
            </a:pPr>
            <a:r>
              <a:rPr lang="ru-RU" altLang="ru-RU" sz="2300" dirty="0">
                <a:solidFill>
                  <a:srgbClr val="FF0000"/>
                </a:solidFill>
              </a:rPr>
              <a:t>Файл</a:t>
            </a:r>
            <a:r>
              <a:rPr lang="ru-RU" altLang="ru-RU" sz="2300" dirty="0"/>
              <a:t> может рассматриваться как упорядоченная совокупность </a:t>
            </a:r>
            <a:r>
              <a:rPr lang="ru-RU" altLang="ru-RU" sz="2300" u="sng" dirty="0" smtClean="0"/>
              <a:t>символов</a:t>
            </a:r>
            <a:r>
              <a:rPr lang="ru-RU" altLang="ru-RU" sz="2300" dirty="0" smtClean="0"/>
              <a:t>( длинная строка)(</a:t>
            </a:r>
            <a:r>
              <a:rPr lang="ru-RU" altLang="ru-RU" sz="2300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300" dirty="0" smtClean="0"/>
              <a:t>).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300" u="sng" dirty="0" smtClean="0">
                <a:solidFill>
                  <a:srgbClr val="FF0000"/>
                </a:solidFill>
              </a:rPr>
              <a:t>Файл</a:t>
            </a:r>
            <a:r>
              <a:rPr lang="ru-RU" altLang="ru-RU" sz="2300" dirty="0" smtClean="0"/>
              <a:t> – это поименованная и упорядоченная совокупность </a:t>
            </a:r>
            <a:r>
              <a:rPr lang="ru-RU" altLang="ru-RU" sz="2300" u="sng" dirty="0" smtClean="0">
                <a:solidFill>
                  <a:srgbClr val="FF0000"/>
                </a:solidFill>
              </a:rPr>
              <a:t>строк</a:t>
            </a:r>
            <a:r>
              <a:rPr lang="ru-RU" altLang="ru-RU" sz="2300" dirty="0" smtClean="0"/>
              <a:t>, причем, в зависимости от назначения, строки могут быть как </a:t>
            </a:r>
            <a:r>
              <a:rPr lang="en-US" altLang="ru-RU" sz="2300" dirty="0" smtClean="0"/>
              <a:t>NTS</a:t>
            </a:r>
            <a:r>
              <a:rPr lang="ru-RU" altLang="ru-RU" sz="2300" dirty="0" smtClean="0"/>
              <a:t> (</a:t>
            </a:r>
            <a:r>
              <a:rPr lang="en-US" altLang="ru-RU" sz="2300" dirty="0" smtClean="0"/>
              <a:t>Null Terminated String</a:t>
            </a:r>
            <a:r>
              <a:rPr lang="ru-RU" altLang="ru-RU" sz="2300" dirty="0" smtClean="0"/>
              <a:t>), либо завешаться специальным символом конца строки - 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(‘\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n</a:t>
            </a:r>
            <a:r>
              <a:rPr lang="ru-RU" altLang="ru-RU" sz="2300" dirty="0" smtClean="0"/>
              <a:t>’ – ‘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0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A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0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DH</a:t>
            </a:r>
            <a:r>
              <a:rPr lang="ru-RU" altLang="ru-RU" sz="2300" dirty="0" smtClean="0"/>
              <a:t>’).(</a:t>
            </a:r>
            <a:r>
              <a:rPr lang="ru-RU" altLang="ru-RU" sz="2300" dirty="0" smtClean="0">
                <a:solidFill>
                  <a:srgbClr val="FF0000"/>
                </a:solidFill>
              </a:rPr>
              <a:t>СМ</a:t>
            </a:r>
            <a:r>
              <a:rPr lang="ru-RU" altLang="ru-RU" sz="2300" dirty="0" smtClean="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300" u="sng" dirty="0" smtClean="0">
                <a:solidFill>
                  <a:srgbClr val="FF0000"/>
                </a:solidFill>
              </a:rPr>
              <a:t>Файл</a:t>
            </a:r>
            <a:r>
              <a:rPr lang="ru-RU" altLang="ru-RU" sz="2300" dirty="0" smtClean="0"/>
              <a:t> может рассматриваться как </a:t>
            </a:r>
            <a:r>
              <a:rPr lang="ru-RU" altLang="ru-RU" sz="2300" u="sng" dirty="0" smtClean="0"/>
              <a:t>совокупность </a:t>
            </a:r>
            <a:r>
              <a:rPr lang="ru-RU" altLang="ru-RU" sz="2300" u="sng" dirty="0" smtClean="0">
                <a:solidFill>
                  <a:srgbClr val="FF0000"/>
                </a:solidFill>
              </a:rPr>
              <a:t>страниц</a:t>
            </a:r>
            <a:r>
              <a:rPr lang="ru-RU" altLang="ru-RU" sz="2300" dirty="0" smtClean="0">
                <a:solidFill>
                  <a:srgbClr val="FF0000"/>
                </a:solidFill>
              </a:rPr>
              <a:t> </a:t>
            </a:r>
            <a:r>
              <a:rPr lang="ru-RU" altLang="ru-RU" sz="2300" dirty="0" smtClean="0"/>
              <a:t>(</a:t>
            </a:r>
            <a:r>
              <a:rPr lang="en-US" altLang="ru-RU" sz="2300" dirty="0" smtClean="0"/>
              <a:t>Page</a:t>
            </a:r>
            <a:r>
              <a:rPr lang="ru-RU" altLang="ru-RU" sz="2300" dirty="0" smtClean="0"/>
              <a:t>) или даже как </a:t>
            </a:r>
            <a:r>
              <a:rPr lang="ru-RU" altLang="ru-RU" sz="2300" u="sng" dirty="0" smtClean="0"/>
              <a:t>совокупность бит</a:t>
            </a:r>
            <a:r>
              <a:rPr lang="ru-RU" altLang="ru-RU" sz="2300" dirty="0" smtClean="0"/>
              <a:t> </a:t>
            </a:r>
            <a:r>
              <a:rPr lang="ru-RU" altLang="ru-RU" sz="2300" u="sng" dirty="0" smtClean="0"/>
              <a:t>информации</a:t>
            </a:r>
            <a:r>
              <a:rPr lang="ru-RU" altLang="ru-RU" sz="2300" dirty="0" smtClean="0"/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300" u="sng" dirty="0" smtClean="0">
                <a:solidFill>
                  <a:srgbClr val="FF0000"/>
                </a:solidFill>
              </a:rPr>
              <a:t>Файл</a:t>
            </a:r>
            <a:r>
              <a:rPr lang="ru-RU" altLang="ru-RU" sz="2300" dirty="0" smtClean="0">
                <a:solidFill>
                  <a:srgbClr val="FF0000"/>
                </a:solidFill>
              </a:rPr>
              <a:t> </a:t>
            </a:r>
            <a:r>
              <a:rPr lang="ru-RU" altLang="ru-RU" sz="2300" dirty="0" smtClean="0"/>
              <a:t>может представлять закодированные определенным способом </a:t>
            </a:r>
            <a:r>
              <a:rPr lang="ru-RU" altLang="ru-RU" sz="2300" u="sng" dirty="0" smtClean="0">
                <a:solidFill>
                  <a:srgbClr val="FF0000"/>
                </a:solidFill>
              </a:rPr>
              <a:t>рисунки</a:t>
            </a:r>
            <a:r>
              <a:rPr lang="ru-RU" altLang="ru-RU" sz="2300" dirty="0" smtClean="0">
                <a:solidFill>
                  <a:srgbClr val="FF0000"/>
                </a:solidFill>
              </a:rPr>
              <a:t> </a:t>
            </a:r>
            <a:r>
              <a:rPr lang="ru-RU" altLang="ru-RU" sz="2300" dirty="0" smtClean="0"/>
              <a:t>(совокупность разноцветных точек) или </a:t>
            </a:r>
            <a:r>
              <a:rPr lang="ru-RU" altLang="ru-RU" sz="2300" u="sng" dirty="0" smtClean="0">
                <a:solidFill>
                  <a:srgbClr val="FF0000"/>
                </a:solidFill>
              </a:rPr>
              <a:t>мелодии</a:t>
            </a:r>
            <a:r>
              <a:rPr lang="ru-RU" altLang="ru-RU" sz="2300" dirty="0" smtClean="0">
                <a:solidFill>
                  <a:srgbClr val="FF0000"/>
                </a:solidFill>
              </a:rPr>
              <a:t> </a:t>
            </a:r>
            <a:r>
              <a:rPr lang="ru-RU" altLang="ru-RU" sz="2300" dirty="0" smtClean="0"/>
              <a:t>(звуковые файлы – коды нот) и т.д.</a:t>
            </a:r>
          </a:p>
          <a:p>
            <a:pPr>
              <a:lnSpc>
                <a:spcPct val="90000"/>
              </a:lnSpc>
            </a:pPr>
            <a:r>
              <a:rPr lang="ru-RU" altLang="ru-RU" sz="2300" dirty="0" smtClean="0"/>
              <a:t>Самыми простыми по организации являются </a:t>
            </a:r>
            <a:r>
              <a:rPr lang="ru-RU" altLang="ru-RU" sz="2300" u="sng" dirty="0" smtClean="0">
                <a:solidFill>
                  <a:srgbClr val="FF0000"/>
                </a:solidFill>
              </a:rPr>
              <a:t>текстовые</a:t>
            </a:r>
            <a:r>
              <a:rPr lang="ru-RU" altLang="ru-RU" sz="2300" dirty="0" smtClean="0">
                <a:solidFill>
                  <a:srgbClr val="FF0000"/>
                </a:solidFill>
              </a:rPr>
              <a:t> </a:t>
            </a:r>
            <a:r>
              <a:rPr lang="ru-RU" altLang="ru-RU" sz="2300" dirty="0" smtClean="0"/>
              <a:t>файлы. О запоминаются </a:t>
            </a:r>
            <a:r>
              <a:rPr lang="ru-RU" altLang="ru-RU" sz="2300" dirty="0"/>
              <a:t>побайтно (</a:t>
            </a:r>
            <a:r>
              <a:rPr lang="ru-RU" altLang="ru-RU" sz="2300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300" dirty="0"/>
              <a:t>).  </a:t>
            </a:r>
            <a:r>
              <a:rPr lang="ru-RU" altLang="ru-RU" sz="2300" dirty="0" smtClean="0"/>
              <a:t>или построчно (</a:t>
            </a:r>
            <a:r>
              <a:rPr lang="ru-RU" altLang="ru-RU" sz="2300" dirty="0" smtClean="0">
                <a:solidFill>
                  <a:srgbClr val="FF0000"/>
                </a:solidFill>
              </a:rPr>
              <a:t>СМ</a:t>
            </a:r>
            <a:r>
              <a:rPr lang="ru-RU" altLang="ru-RU" sz="23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19515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6840760" cy="4905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Байтовая структура файла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628775"/>
          <a:ext cx="8229600" cy="74136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</a:tblGrid>
              <a:tr h="37068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м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е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.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.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.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EOF</a:t>
                      </a:r>
                      <a:endParaRPr lang="ru-RU" sz="1800" dirty="0"/>
                    </a:p>
                  </a:txBody>
                  <a:tcPr marT="45700" marB="45700"/>
                </a:tc>
              </a:tr>
              <a:tr h="370682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</a:tr>
            </a:tbl>
          </a:graphicData>
        </a:graphic>
      </p:graphicFrame>
      <p:sp>
        <p:nvSpPr>
          <p:cNvPr id="7" name="Объект 2"/>
          <p:cNvSpPr txBox="1">
            <a:spLocks/>
          </p:cNvSpPr>
          <p:nvPr/>
        </p:nvSpPr>
        <p:spPr>
          <a:xfrm>
            <a:off x="457200" y="1196753"/>
            <a:ext cx="8229600" cy="32403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Файл заполненный байтами можно представить так:</a:t>
            </a:r>
          </a:p>
          <a:p>
            <a:pPr marL="3543300" lvl="8" indent="0">
              <a:buFont typeface="Arial" panose="020B0604020202020204" pitchFamily="34" charset="0"/>
              <a:buNone/>
              <a:defRPr/>
            </a:pPr>
            <a:r>
              <a:rPr lang="ru-RU" dirty="0" smtClean="0"/>
              <a:t>			</a:t>
            </a:r>
            <a:endParaRPr lang="ru-RU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 smtClean="0">
                <a:solidFill>
                  <a:srgbClr val="FF0000"/>
                </a:solidFill>
              </a:rPr>
              <a:t>EOF</a:t>
            </a:r>
            <a:r>
              <a:rPr lang="en-US" dirty="0" smtClean="0"/>
              <a:t> – (</a:t>
            </a:r>
            <a:r>
              <a:rPr lang="en-US" b="1" dirty="0" smtClean="0"/>
              <a:t>E</a:t>
            </a:r>
            <a:r>
              <a:rPr lang="en-US" dirty="0" smtClean="0"/>
              <a:t>nd </a:t>
            </a:r>
            <a:r>
              <a:rPr lang="en-US" b="1" dirty="0" smtClean="0"/>
              <a:t>O</a:t>
            </a:r>
            <a:r>
              <a:rPr lang="en-US" dirty="0" smtClean="0"/>
              <a:t>f </a:t>
            </a:r>
            <a:r>
              <a:rPr lang="en-US" b="1" dirty="0" smtClean="0"/>
              <a:t>F</a:t>
            </a:r>
            <a:r>
              <a:rPr lang="en-US" dirty="0" smtClean="0"/>
              <a:t>ile) – </a:t>
            </a:r>
            <a:r>
              <a:rPr lang="ru-RU" dirty="0" smtClean="0"/>
              <a:t>специальный байт задающий конец файла (код русской буквы - </a:t>
            </a:r>
            <a:r>
              <a:rPr lang="en-US" dirty="0" smtClean="0"/>
              <a:t>‘</a:t>
            </a:r>
            <a:r>
              <a:rPr lang="ru-RU" b="1" dirty="0" smtClean="0">
                <a:solidFill>
                  <a:srgbClr val="FF0000"/>
                </a:solidFill>
              </a:rPr>
              <a:t>я</a:t>
            </a:r>
            <a:r>
              <a:rPr lang="en-US" dirty="0" smtClean="0"/>
              <a:t>’</a:t>
            </a:r>
            <a:r>
              <a:rPr lang="ru-RU" dirty="0" smtClean="0"/>
              <a:t>), этот факт можно использовать при чтении файла в цикле.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Проверку достижения конца файла можно выполнить также функцией </a:t>
            </a:r>
            <a:r>
              <a:rPr lang="en-US" b="1" dirty="0" err="1" smtClean="0">
                <a:solidFill>
                  <a:srgbClr val="FF0000"/>
                </a:solidFill>
              </a:rPr>
              <a:t>feof</a:t>
            </a:r>
            <a:r>
              <a:rPr lang="en-US" dirty="0" smtClean="0"/>
              <a:t>().</a:t>
            </a: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8604250" y="111125"/>
            <a:ext cx="503238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9E96C0A-E330-48E6-9F52-CDAF54147E0C}" type="slidenum">
              <a:rPr lang="ru-RU" smtClean="0"/>
              <a:pPr>
                <a:defRPr/>
              </a:pPr>
              <a:t>254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207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633670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Именование файлов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2400" b="1" u="sng" dirty="0">
                <a:solidFill>
                  <a:prstClr val="black"/>
                </a:solidFill>
              </a:rPr>
              <a:t>Имя конкретного файла </a:t>
            </a:r>
            <a:r>
              <a:rPr lang="ru-RU" sz="2400" b="1" dirty="0">
                <a:solidFill>
                  <a:prstClr val="black"/>
                </a:solidFill>
              </a:rPr>
              <a:t>в ОС задается </a:t>
            </a:r>
            <a:r>
              <a:rPr lang="ru-RU" sz="2400" b="1" u="sng" dirty="0">
                <a:solidFill>
                  <a:prstClr val="black"/>
                </a:solidFill>
              </a:rPr>
              <a:t>текстовой</a:t>
            </a:r>
            <a:r>
              <a:rPr lang="ru-RU" sz="2400" b="1" dirty="0">
                <a:solidFill>
                  <a:prstClr val="black"/>
                </a:solidFill>
              </a:rPr>
              <a:t> строкой в </a:t>
            </a:r>
            <a:r>
              <a:rPr lang="ru-RU" sz="2400" b="1" dirty="0" smtClean="0">
                <a:solidFill>
                  <a:prstClr val="black"/>
                </a:solidFill>
              </a:rPr>
              <a:t>следующем формате(имя и расширение):</a:t>
            </a:r>
            <a:endParaRPr lang="ru-RU" sz="2400" b="1" dirty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ru-RU" sz="2400" b="1" dirty="0">
                <a:solidFill>
                  <a:srgbClr val="008000"/>
                </a:solidFill>
              </a:rPr>
              <a:t>&lt;</a:t>
            </a:r>
            <a:r>
              <a:rPr lang="ru-RU" sz="2400" b="1" u="sng" dirty="0">
                <a:solidFill>
                  <a:srgbClr val="008000"/>
                </a:solidFill>
              </a:rPr>
              <a:t>имя</a:t>
            </a:r>
            <a:r>
              <a:rPr lang="ru-RU" sz="2400" b="1" dirty="0">
                <a:solidFill>
                  <a:srgbClr val="008000"/>
                </a:solidFill>
              </a:rPr>
              <a:t> файла&gt;[.&lt;</a:t>
            </a:r>
            <a:r>
              <a:rPr lang="ru-RU" sz="2400" b="1" u="sng" dirty="0">
                <a:solidFill>
                  <a:srgbClr val="008000"/>
                </a:solidFill>
              </a:rPr>
              <a:t>расширение</a:t>
            </a:r>
            <a:r>
              <a:rPr lang="ru-RU" sz="2400" b="1" dirty="0">
                <a:solidFill>
                  <a:srgbClr val="008000"/>
                </a:solidFill>
              </a:rPr>
              <a:t> имени файла&gt;]</a:t>
            </a:r>
          </a:p>
          <a:p>
            <a:pPr lvl="0" algn="l">
              <a:defRPr/>
            </a:pPr>
            <a:r>
              <a:rPr lang="ru-RU" sz="2400" b="1" u="sng" dirty="0" smtClean="0">
                <a:solidFill>
                  <a:prstClr val="black"/>
                </a:solidFill>
              </a:rPr>
              <a:t>Примеры</a:t>
            </a:r>
            <a:r>
              <a:rPr lang="ru-RU" sz="2400" b="1" dirty="0" smtClean="0">
                <a:solidFill>
                  <a:prstClr val="black"/>
                </a:solidFill>
              </a:rPr>
              <a:t> названий файлов: </a:t>
            </a:r>
            <a:endParaRPr lang="ru-RU" sz="2400" b="1" dirty="0">
              <a:solidFill>
                <a:prstClr val="black"/>
              </a:solidFill>
            </a:endParaRPr>
          </a:p>
          <a:p>
            <a:pPr marL="342900" lvl="0" indent="-342900" algn="l">
              <a:buFont typeface="Wingdings" panose="05000000000000000000" pitchFamily="2" charset="2"/>
              <a:buChar char="ü"/>
              <a:defRPr/>
            </a:pPr>
            <a:r>
              <a:rPr lang="ru-RU" sz="2400" b="1" dirty="0">
                <a:solidFill>
                  <a:prstClr val="black"/>
                </a:solidFill>
              </a:rPr>
              <a:t>“</a:t>
            </a:r>
            <a:r>
              <a:rPr lang="ru-RU" sz="2400" b="1" dirty="0">
                <a:solidFill>
                  <a:srgbClr val="FF0000"/>
                </a:solidFill>
              </a:rPr>
              <a:t>Баллада о детстве - </a:t>
            </a:r>
            <a:r>
              <a:rPr lang="ru-RU" sz="2400" b="1" dirty="0" err="1">
                <a:solidFill>
                  <a:srgbClr val="FF0000"/>
                </a:solidFill>
              </a:rPr>
              <a:t>В.Высоцкий</a:t>
            </a:r>
            <a:r>
              <a:rPr lang="ru-RU" sz="2400" b="1" dirty="0">
                <a:solidFill>
                  <a:srgbClr val="FF0000"/>
                </a:solidFill>
              </a:rPr>
              <a:t>.</a:t>
            </a:r>
            <a:r>
              <a:rPr lang="en-US" sz="2400" b="1" dirty="0" err="1">
                <a:solidFill>
                  <a:srgbClr val="FF0000"/>
                </a:solidFill>
              </a:rPr>
              <a:t>mp</a:t>
            </a:r>
            <a:r>
              <a:rPr lang="ru-RU" sz="2400" b="1" dirty="0">
                <a:solidFill>
                  <a:srgbClr val="FF0000"/>
                </a:solidFill>
              </a:rPr>
              <a:t>3</a:t>
            </a:r>
            <a:r>
              <a:rPr lang="ru-RU" sz="2400" b="1" dirty="0">
                <a:solidFill>
                  <a:prstClr val="black"/>
                </a:solidFill>
              </a:rPr>
              <a:t>” – имя звукового файла,</a:t>
            </a:r>
          </a:p>
          <a:p>
            <a:pPr marL="342900" lvl="0" indent="-342900" algn="l">
              <a:buFont typeface="Wingdings" panose="05000000000000000000" pitchFamily="2" charset="2"/>
              <a:buChar char="ü"/>
              <a:defRPr/>
            </a:pPr>
            <a:r>
              <a:rPr lang="en-US" sz="2400" b="1" dirty="0">
                <a:solidFill>
                  <a:srgbClr val="FF0000"/>
                </a:solidFill>
              </a:rPr>
              <a:t>DATABASE.MDB</a:t>
            </a:r>
            <a:r>
              <a:rPr lang="en-US" sz="2400" b="1" dirty="0">
                <a:solidFill>
                  <a:prstClr val="black"/>
                </a:solidFill>
              </a:rPr>
              <a:t> – </a:t>
            </a:r>
            <a:r>
              <a:rPr lang="ru-RU" sz="2400" b="1" dirty="0">
                <a:solidFill>
                  <a:prstClr val="black"/>
                </a:solidFill>
              </a:rPr>
              <a:t>файл БД </a:t>
            </a:r>
            <a:r>
              <a:rPr lang="en-US" sz="2400" b="1" dirty="0">
                <a:solidFill>
                  <a:prstClr val="black"/>
                </a:solidFill>
              </a:rPr>
              <a:t>MS Access.</a:t>
            </a:r>
            <a:endParaRPr lang="ru-RU" sz="2400" b="1" dirty="0">
              <a:solidFill>
                <a:prstClr val="black"/>
              </a:solidFill>
            </a:endParaRPr>
          </a:p>
          <a:p>
            <a:pPr marL="342900" lvl="0" indent="-342900" algn="l">
              <a:buFont typeface="Wingdings" panose="05000000000000000000" pitchFamily="2" charset="2"/>
              <a:buChar char="ü"/>
              <a:defRPr/>
            </a:pPr>
            <a:r>
              <a:rPr lang="en-US" sz="2400" b="1" dirty="0">
                <a:solidFill>
                  <a:srgbClr val="FF0000"/>
                </a:solidFill>
              </a:rPr>
              <a:t>Sample</a:t>
            </a:r>
            <a:r>
              <a:rPr lang="ru-RU" sz="2400" b="1" dirty="0">
                <a:solidFill>
                  <a:srgbClr val="FF0000"/>
                </a:solidFill>
              </a:rPr>
              <a:t>.</a:t>
            </a:r>
            <a:r>
              <a:rPr lang="en-US" sz="2400" b="1" dirty="0">
                <a:solidFill>
                  <a:srgbClr val="FF0000"/>
                </a:solidFill>
              </a:rPr>
              <a:t>txt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>
                <a:solidFill>
                  <a:prstClr val="black"/>
                </a:solidFill>
              </a:rPr>
              <a:t>– двоичный текстовый файл.</a:t>
            </a:r>
          </a:p>
          <a:p>
            <a:pPr marL="342900" lvl="0" indent="-342900" algn="l">
              <a:buFont typeface="Wingdings" panose="05000000000000000000" pitchFamily="2" charset="2"/>
              <a:buChar char="ü"/>
              <a:defRPr/>
            </a:pPr>
            <a:r>
              <a:rPr lang="ru-RU" sz="2400" b="1" dirty="0">
                <a:solidFill>
                  <a:srgbClr val="FF0000"/>
                </a:solidFill>
              </a:rPr>
              <a:t>Пример</a:t>
            </a:r>
            <a:r>
              <a:rPr lang="ru-RU" sz="2400" b="1" dirty="0">
                <a:solidFill>
                  <a:prstClr val="black"/>
                </a:solidFill>
              </a:rPr>
              <a:t> – имя файла </a:t>
            </a:r>
            <a:r>
              <a:rPr lang="ru-RU" sz="2400" b="1" u="sng" dirty="0">
                <a:solidFill>
                  <a:prstClr val="black"/>
                </a:solidFill>
              </a:rPr>
              <a:t>без расширения</a:t>
            </a:r>
            <a:r>
              <a:rPr lang="ru-RU" sz="2400" b="1" dirty="0">
                <a:solidFill>
                  <a:prstClr val="black"/>
                </a:solidFill>
              </a:rPr>
              <a:t>.</a:t>
            </a:r>
          </a:p>
          <a:p>
            <a:pPr lvl="0" algn="l">
              <a:defRPr/>
            </a:pPr>
            <a:r>
              <a:rPr lang="ru-RU" sz="2400" b="1" dirty="0">
                <a:solidFill>
                  <a:prstClr val="black"/>
                </a:solidFill>
              </a:rPr>
              <a:t>Длина имени и расширения в современных ОС практически не </a:t>
            </a:r>
            <a:r>
              <a:rPr lang="ru-RU" sz="2400" b="1" u="sng" dirty="0">
                <a:solidFill>
                  <a:prstClr val="black"/>
                </a:solidFill>
              </a:rPr>
              <a:t>ограничивается</a:t>
            </a:r>
            <a:r>
              <a:rPr lang="ru-RU" sz="2400" b="1" dirty="0">
                <a:solidFill>
                  <a:prstClr val="black"/>
                </a:solidFill>
              </a:rPr>
              <a:t>, но удобнее работать с короткими и понятными именами</a:t>
            </a:r>
            <a:r>
              <a:rPr lang="ru-RU" sz="2400" b="1" dirty="0" smtClean="0">
                <a:solidFill>
                  <a:prstClr val="black"/>
                </a:solidFill>
              </a:rPr>
              <a:t>.</a:t>
            </a:r>
            <a:endParaRPr lang="en-US" sz="2400" b="1" dirty="0" smtClean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ru-RU" sz="2400" b="1" u="sng" dirty="0" smtClean="0">
                <a:solidFill>
                  <a:prstClr val="black"/>
                </a:solidFill>
              </a:rPr>
              <a:t>Расширение</a:t>
            </a:r>
            <a:r>
              <a:rPr lang="ru-RU" sz="2400" b="1" dirty="0" smtClean="0">
                <a:solidFill>
                  <a:prstClr val="black"/>
                </a:solidFill>
              </a:rPr>
              <a:t> файла часто определяет тип его </a:t>
            </a:r>
            <a:r>
              <a:rPr lang="ru-RU" sz="2400" b="1" dirty="0" err="1" smtClean="0">
                <a:solidFill>
                  <a:prstClr val="black"/>
                </a:solidFill>
              </a:rPr>
              <a:t>организайии</a:t>
            </a:r>
            <a:r>
              <a:rPr lang="ru-RU" sz="2400" b="1" dirty="0" smtClean="0">
                <a:solidFill>
                  <a:prstClr val="black"/>
                </a:solidFill>
              </a:rPr>
              <a:t>.</a:t>
            </a:r>
            <a:endParaRPr lang="ru-RU" sz="2400" b="1" dirty="0">
              <a:solidFill>
                <a:prstClr val="black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12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7575"/>
            <a:ext cx="4968552" cy="613113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ОС и файлы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u="sng" dirty="0">
                <a:solidFill>
                  <a:schemeClr val="tx1"/>
                </a:solidFill>
              </a:rPr>
              <a:t>Во-первых</a:t>
            </a:r>
            <a:r>
              <a:rPr lang="ru-RU" sz="2200" b="1" dirty="0">
                <a:solidFill>
                  <a:schemeClr val="tx1"/>
                </a:solidFill>
              </a:rPr>
              <a:t>, любая работа с </a:t>
            </a:r>
            <a:r>
              <a:rPr lang="ru-RU" sz="2200" b="1" dirty="0" smtClean="0">
                <a:solidFill>
                  <a:schemeClr val="tx1"/>
                </a:solidFill>
              </a:rPr>
              <a:t>файлами всегда </a:t>
            </a:r>
            <a:r>
              <a:rPr lang="ru-RU" sz="2200" b="1" dirty="0">
                <a:solidFill>
                  <a:schemeClr val="tx1"/>
                </a:solidFill>
              </a:rPr>
              <a:t>выполняется под </a:t>
            </a:r>
            <a:r>
              <a:rPr lang="ru-RU" sz="2200" b="1" u="sng" dirty="0">
                <a:solidFill>
                  <a:schemeClr val="tx1"/>
                </a:solidFill>
              </a:rPr>
              <a:t>управлением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</a:rPr>
              <a:t>ОС (Операционной системы Служба – </a:t>
            </a:r>
            <a:r>
              <a:rPr lang="ru-RU" sz="2200" b="1" u="sng" dirty="0" smtClean="0">
                <a:solidFill>
                  <a:schemeClr val="tx1"/>
                </a:solidFill>
              </a:rPr>
              <a:t>Файловая</a:t>
            </a:r>
            <a:r>
              <a:rPr lang="ru-RU" sz="2200" b="1" dirty="0" smtClean="0">
                <a:solidFill>
                  <a:schemeClr val="tx1"/>
                </a:solidFill>
              </a:rPr>
              <a:t> система.). </a:t>
            </a:r>
            <a:endParaRPr lang="ru-RU" sz="22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solidFill>
                  <a:schemeClr val="tx1"/>
                </a:solidFill>
              </a:rPr>
              <a:t>Понятия </a:t>
            </a:r>
            <a:r>
              <a:rPr lang="ru-RU" sz="2200" b="1" u="sng" dirty="0">
                <a:solidFill>
                  <a:schemeClr val="tx1"/>
                </a:solidFill>
              </a:rPr>
              <a:t>устройств и файлов </a:t>
            </a:r>
            <a:r>
              <a:rPr lang="ru-RU" sz="2200" b="1" dirty="0">
                <a:solidFill>
                  <a:schemeClr val="tx1"/>
                </a:solidFill>
              </a:rPr>
              <a:t>обобщены в ОС до понятия </a:t>
            </a:r>
            <a:r>
              <a:rPr lang="ru-RU" sz="2200" b="1" u="sng" dirty="0">
                <a:solidFill>
                  <a:schemeClr val="tx1"/>
                </a:solidFill>
              </a:rPr>
              <a:t>потока</a:t>
            </a:r>
            <a:r>
              <a:rPr lang="ru-RU" sz="2200" b="1" dirty="0">
                <a:solidFill>
                  <a:schemeClr val="tx1"/>
                </a:solidFill>
              </a:rPr>
              <a:t> ввода и </a:t>
            </a:r>
            <a:r>
              <a:rPr lang="ru-RU" sz="2200" b="1" dirty="0" smtClean="0">
                <a:solidFill>
                  <a:schemeClr val="tx1"/>
                </a:solidFill>
              </a:rPr>
              <a:t>вывода (Стандартные и пользовательские). 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Под </a:t>
            </a:r>
            <a:r>
              <a:rPr lang="ru-RU" sz="2200" b="1" u="sng" dirty="0">
                <a:solidFill>
                  <a:schemeClr val="tx1"/>
                </a:solidFill>
              </a:rPr>
              <a:t>потоком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ru-RU" sz="2200" b="1" u="sng" dirty="0">
                <a:solidFill>
                  <a:srgbClr val="FF0000"/>
                </a:solidFill>
              </a:rPr>
              <a:t>ввода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>
                <a:solidFill>
                  <a:schemeClr val="tx1"/>
                </a:solidFill>
              </a:rPr>
              <a:t>понимается чтение информации с </a:t>
            </a:r>
            <a:r>
              <a:rPr lang="ru-RU" sz="2200" b="1" u="sng" dirty="0">
                <a:solidFill>
                  <a:schemeClr val="tx1"/>
                </a:solidFill>
              </a:rPr>
              <a:t>клавиатуры</a:t>
            </a:r>
            <a:r>
              <a:rPr lang="ru-RU" sz="2200" b="1" dirty="0">
                <a:solidFill>
                  <a:schemeClr val="tx1"/>
                </a:solidFill>
              </a:rPr>
              <a:t> или любого файла (</a:t>
            </a:r>
            <a:r>
              <a:rPr lang="en-US" sz="2200" b="1" dirty="0" err="1">
                <a:solidFill>
                  <a:srgbClr val="FF0000"/>
                </a:solidFill>
              </a:rPr>
              <a:t>stdin</a:t>
            </a:r>
            <a:r>
              <a:rPr lang="ru-RU" sz="2200" b="1" dirty="0">
                <a:solidFill>
                  <a:schemeClr val="tx1"/>
                </a:solidFill>
              </a:rPr>
              <a:t>). 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solidFill>
                  <a:schemeClr val="tx1"/>
                </a:solidFill>
              </a:rPr>
              <a:t>Под потоком </a:t>
            </a:r>
            <a:r>
              <a:rPr lang="ru-RU" sz="2200" b="1" u="sng" dirty="0">
                <a:solidFill>
                  <a:srgbClr val="FF0000"/>
                </a:solidFill>
              </a:rPr>
              <a:t>вывода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>
                <a:solidFill>
                  <a:schemeClr val="tx1"/>
                </a:solidFill>
              </a:rPr>
              <a:t>понимается вывод информации на </a:t>
            </a:r>
            <a:r>
              <a:rPr lang="ru-RU" sz="2200" b="1" u="sng" dirty="0">
                <a:solidFill>
                  <a:schemeClr val="tx1"/>
                </a:solidFill>
              </a:rPr>
              <a:t>экран</a:t>
            </a:r>
            <a:r>
              <a:rPr lang="ru-RU" sz="2200" b="1" dirty="0">
                <a:solidFill>
                  <a:schemeClr val="tx1"/>
                </a:solidFill>
              </a:rPr>
              <a:t> монитора или в любой текстовый файл (</a:t>
            </a:r>
            <a:r>
              <a:rPr lang="en-US" sz="2200" b="1" dirty="0" err="1">
                <a:solidFill>
                  <a:srgbClr val="FF0000"/>
                </a:solidFill>
              </a:rPr>
              <a:t>stdout</a:t>
            </a:r>
            <a:r>
              <a:rPr lang="ru-RU" sz="2200" b="1" dirty="0">
                <a:solidFill>
                  <a:schemeClr val="tx1"/>
                </a:solidFill>
              </a:rPr>
              <a:t>). 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Стандартные </a:t>
            </a:r>
            <a:r>
              <a:rPr lang="ru-RU" sz="2200" b="1" dirty="0">
                <a:solidFill>
                  <a:schemeClr val="tx1"/>
                </a:solidFill>
              </a:rPr>
              <a:t>потоки ввода и вывода имеют фиксированные названия и могут использоваться </a:t>
            </a:r>
            <a:r>
              <a:rPr lang="ru-RU" sz="2200" b="1" dirty="0" smtClean="0">
                <a:solidFill>
                  <a:schemeClr val="tx1"/>
                </a:solidFill>
              </a:rPr>
              <a:t>во всех </a:t>
            </a:r>
            <a:r>
              <a:rPr lang="ru-RU" sz="2200" b="1" dirty="0">
                <a:solidFill>
                  <a:schemeClr val="tx1"/>
                </a:solidFill>
              </a:rPr>
              <a:t>программах.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solidFill>
                  <a:schemeClr val="tx1"/>
                </a:solidFill>
              </a:rPr>
              <a:t>Кроме перечисленных, в  языке СИ доступен стандартный поток вывода информации об </a:t>
            </a:r>
            <a:r>
              <a:rPr lang="ru-RU" sz="2200" b="1" u="sng" dirty="0">
                <a:solidFill>
                  <a:schemeClr val="tx1"/>
                </a:solidFill>
              </a:rPr>
              <a:t>ошибках</a:t>
            </a:r>
            <a:r>
              <a:rPr lang="ru-RU" sz="2200" b="1" dirty="0">
                <a:solidFill>
                  <a:schemeClr val="tx1"/>
                </a:solidFill>
              </a:rPr>
              <a:t> – </a:t>
            </a:r>
            <a:r>
              <a:rPr lang="en-US" sz="2200" b="1" dirty="0" err="1">
                <a:solidFill>
                  <a:srgbClr val="FF0000"/>
                </a:solidFill>
              </a:rPr>
              <a:t>stderr</a:t>
            </a:r>
            <a:r>
              <a:rPr lang="ru-RU" sz="2200" b="1" dirty="0">
                <a:solidFill>
                  <a:schemeClr val="tx1"/>
                </a:solidFill>
              </a:rPr>
              <a:t>. 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Кроме </a:t>
            </a:r>
            <a:r>
              <a:rPr lang="ru-RU" sz="2200" b="1" dirty="0">
                <a:solidFill>
                  <a:schemeClr val="tx1"/>
                </a:solidFill>
              </a:rPr>
              <a:t>стандартных пользователи могут описать произвольное число </a:t>
            </a:r>
            <a:r>
              <a:rPr lang="ru-RU" sz="2200" b="1" u="sng" dirty="0">
                <a:solidFill>
                  <a:schemeClr val="tx1"/>
                </a:solidFill>
              </a:rPr>
              <a:t>собственных</a:t>
            </a:r>
            <a:r>
              <a:rPr lang="ru-RU" sz="2200" b="1" dirty="0">
                <a:solidFill>
                  <a:schemeClr val="tx1"/>
                </a:solidFill>
              </a:rPr>
              <a:t> потоков ввода и вывода, связанных с файлами (см. структуру </a:t>
            </a:r>
            <a:r>
              <a:rPr lang="ru-RU" sz="2200" b="1" dirty="0" smtClean="0">
                <a:solidFill>
                  <a:schemeClr val="tx1"/>
                </a:solidFill>
              </a:rPr>
              <a:t>– </a:t>
            </a:r>
            <a:r>
              <a:rPr lang="en-US" sz="2200" b="1" dirty="0" smtClean="0">
                <a:solidFill>
                  <a:schemeClr val="tx1"/>
                </a:solidFill>
              </a:rPr>
              <a:t>FILE</a:t>
            </a:r>
            <a:r>
              <a:rPr lang="ru-RU" sz="2200" b="1" dirty="0" smtClean="0">
                <a:solidFill>
                  <a:schemeClr val="tx1"/>
                </a:solidFill>
              </a:rPr>
              <a:t> - </a:t>
            </a:r>
            <a:r>
              <a:rPr lang="ru-RU" sz="2200" b="1" dirty="0" smtClean="0">
                <a:solidFill>
                  <a:srgbClr val="FF0000"/>
                </a:solidFill>
              </a:rPr>
              <a:t>СМ</a:t>
            </a:r>
            <a:r>
              <a:rPr lang="ru-RU" sz="2200" b="1" dirty="0" smtClean="0">
                <a:solidFill>
                  <a:schemeClr val="tx1"/>
                </a:solidFill>
              </a:rPr>
              <a:t>). </a:t>
            </a:r>
            <a:endParaRPr 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endParaRPr lang="ru-RU" altLang="ru-RU" sz="22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76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16632"/>
            <a:ext cx="5688632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Файл Менеджеры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Специальные системные программы позволяют удобно работать с файлами. Они называются Файл  менеджеры(ФМ):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1"/>
                </a:solidFill>
              </a:rPr>
              <a:t>ФМ предназначены для удобной и всесторонней работы с </a:t>
            </a:r>
            <a:r>
              <a:rPr lang="ru-RU" sz="2200" b="1" u="sng" dirty="0">
                <a:solidFill>
                  <a:schemeClr val="tx1"/>
                </a:solidFill>
              </a:rPr>
              <a:t>файлами</a:t>
            </a:r>
            <a:endParaRPr lang="en-US" sz="2200" b="1" u="sng" dirty="0">
              <a:solidFill>
                <a:schemeClr val="tx1"/>
              </a:solidFill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>
                <a:hlinkClick r:id="rId2" action="ppaction://hlinksldjump"/>
              </a:rPr>
              <a:t>FAR</a:t>
            </a:r>
            <a:r>
              <a:rPr lang="ru-RU" sz="2200" b="1" dirty="0" smtClean="0"/>
              <a:t> </a:t>
            </a:r>
            <a:r>
              <a:rPr lang="ru-RU" sz="2200" b="1" dirty="0"/>
              <a:t>- </a:t>
            </a:r>
            <a:r>
              <a:rPr lang="en-US" sz="2200" b="1" dirty="0">
                <a:solidFill>
                  <a:schemeClr val="tx1"/>
                </a:solidFill>
              </a:rPr>
              <a:t>Manager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>
                <a:hlinkClick r:id="rId3" action="ppaction://hlinksldjump"/>
              </a:rPr>
              <a:t>Total </a:t>
            </a:r>
            <a:r>
              <a:rPr lang="en-US" sz="2200" b="1" dirty="0">
                <a:hlinkClick r:id="rId3" action="ppaction://hlinksldjump"/>
              </a:rPr>
              <a:t>Commander</a:t>
            </a:r>
            <a:endParaRPr lang="en-US" sz="2200" b="1" dirty="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 smtClean="0"/>
              <a:t>(также </a:t>
            </a:r>
            <a:r>
              <a:rPr lang="en-US" sz="2200" b="1" dirty="0" smtClean="0"/>
              <a:t>Windows Commander</a:t>
            </a:r>
            <a:r>
              <a:rPr lang="ru-RU" sz="2200" b="1" dirty="0" smtClean="0"/>
              <a:t> – немного устарел)</a:t>
            </a:r>
            <a:endParaRPr lang="ru-RU" sz="2200" b="1" dirty="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Работа с командами в режиме командной строки (</a:t>
            </a:r>
            <a:r>
              <a:rPr lang="en-US" sz="2200" b="1" dirty="0" smtClean="0">
                <a:solidFill>
                  <a:schemeClr val="tx1"/>
                </a:solidFill>
              </a:rPr>
              <a:t>cmd.exe</a:t>
            </a:r>
            <a:r>
              <a:rPr lang="ru-RU" sz="2200" b="1" dirty="0" smtClean="0">
                <a:solidFill>
                  <a:schemeClr val="tx1"/>
                </a:solidFill>
              </a:rPr>
              <a:t>) КС (</a:t>
            </a:r>
            <a:r>
              <a:rPr lang="ru-RU" sz="22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sz="2200" b="1" dirty="0" smtClean="0">
                <a:solidFill>
                  <a:schemeClr val="tx1"/>
                </a:solidFill>
              </a:rPr>
              <a:t>)</a:t>
            </a:r>
            <a:endParaRPr lang="ru-RU" sz="22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С ФМ можно выполнить любые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действия с файлами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: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 smtClean="0">
                <a:solidFill>
                  <a:schemeClr val="tx1"/>
                </a:solidFill>
              </a:rPr>
              <a:t>Создание файлов,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Просмотр и Редактирование,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Копирование и перемещение,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>
                <a:solidFill>
                  <a:schemeClr val="tx1"/>
                </a:solidFill>
              </a:rPr>
              <a:t>П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оиск,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>
                <a:solidFill>
                  <a:schemeClr val="tx1"/>
                </a:solidFill>
              </a:rPr>
              <a:t>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даление,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>
                <a:solidFill>
                  <a:schemeClr val="tx1"/>
                </a:solidFill>
              </a:rPr>
              <a:t>С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оздание  и удаление каталогов (папок),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Архивирование файлов и многое, многое, другое.</a:t>
            </a:r>
          </a:p>
          <a:p>
            <a:endParaRPr lang="ru-RU" altLang="ru-RU" sz="24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618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ФМ - </a:t>
            </a:r>
            <a:r>
              <a:rPr lang="en-US" altLang="ru-RU" sz="3200" dirty="0" smtClean="0"/>
              <a:t>FAR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Для удобной работы ФМ имеют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2 панели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(левую и правую).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Клавиша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TAB –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переключение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между панелями. Меню внизу определяет возможные действия (копирование, просмотр, удаление, редактирование).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258</a:t>
            </a:fld>
            <a:endParaRPr lang="ru-RU" dirty="0"/>
          </a:p>
        </p:txBody>
      </p:sp>
      <p:pic>
        <p:nvPicPr>
          <p:cNvPr id="5" name="Picture 2" descr="spfm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8230162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490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ФМ </a:t>
            </a:r>
            <a:r>
              <a:rPr lang="ru-RU" sz="3200" dirty="0"/>
              <a:t>- </a:t>
            </a:r>
            <a:r>
              <a:rPr lang="en-US" altLang="ru-RU" sz="3200" dirty="0"/>
              <a:t>Total Commander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45832" y="781482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ФМ - </a:t>
            </a:r>
            <a:r>
              <a:rPr lang="en-US" altLang="ru-RU" sz="2000" b="1" dirty="0">
                <a:solidFill>
                  <a:schemeClr val="tx1"/>
                </a:solidFill>
              </a:rPr>
              <a:t>Total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Commander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-  работает в среде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Windows.</a:t>
            </a: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Внизу расположено меню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-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подсказка и поле для ввода команд ОС (командная строка). Расширенное меню расположено выше панелей.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259</a:t>
            </a:fld>
            <a:endParaRPr lang="ru-RU" dirty="0"/>
          </a:p>
        </p:txBody>
      </p:sp>
      <p:pic>
        <p:nvPicPr>
          <p:cNvPr id="5" name="Picture 3" descr="spfm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124745"/>
            <a:ext cx="6697662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09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altLang="ru-RU" sz="3200" dirty="0" smtClean="0"/>
              <a:t>Константы СИ/СИ++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Константы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это данные программы, которым не присваивается отдельного имени, они используются в выражениях языка.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>
                <a:solidFill>
                  <a:schemeClr val="tx1"/>
                </a:solidFill>
              </a:rPr>
              <a:t>Константы</a:t>
            </a:r>
            <a:r>
              <a:rPr lang="ru-RU" altLang="ru-RU" sz="2300" b="1" dirty="0">
                <a:solidFill>
                  <a:schemeClr val="tx1"/>
                </a:solidFill>
              </a:rPr>
              <a:t> записываются в операторах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языка (в выражениях) </a:t>
            </a:r>
            <a:r>
              <a:rPr lang="ru-RU" altLang="ru-RU" sz="2300" b="1" dirty="0">
                <a:solidFill>
                  <a:schemeClr val="tx1"/>
                </a:solidFill>
              </a:rPr>
              <a:t>и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в вызовах </a:t>
            </a:r>
            <a:r>
              <a:rPr lang="ru-RU" altLang="ru-RU" sz="2300" b="1" dirty="0">
                <a:solidFill>
                  <a:schemeClr val="tx1"/>
                </a:solidFill>
              </a:rPr>
              <a:t>функций.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Они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принадлежат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программе и располагаются в ОП (</a:t>
            </a:r>
            <a:r>
              <a:rPr lang="ru-RU" altLang="ru-RU" sz="23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Константы могут быть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разных типов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(как и переменные):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Числовые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константы (целые и вещественные)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Строковые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константы (нет отдельного типа переменных).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Символьные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константы.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Для уточнения типов числовых констант записываются  спецификаторы: </a:t>
            </a:r>
            <a:r>
              <a:rPr lang="en-US" altLang="ru-RU" sz="2300" b="1" dirty="0">
                <a:solidFill>
                  <a:schemeClr val="tx1"/>
                </a:solidFill>
              </a:rPr>
              <a:t>U,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u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/>
              <a:t>(</a:t>
            </a:r>
            <a:r>
              <a:rPr lang="en-US" altLang="ru-RU" sz="2300" dirty="0">
                <a:solidFill>
                  <a:srgbClr val="0000FF"/>
                </a:solidFill>
              </a:rPr>
              <a:t>unsigned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, L, l(</a:t>
            </a:r>
            <a:r>
              <a:rPr lang="en-US" altLang="ru-RU" sz="2300" dirty="0" smtClean="0">
                <a:solidFill>
                  <a:srgbClr val="0000FF"/>
                </a:solidFill>
              </a:rPr>
              <a:t>long</a:t>
            </a:r>
            <a:r>
              <a:rPr lang="en-US" altLang="ru-RU" sz="2300" b="1" dirty="0" smtClean="0"/>
              <a:t>), F,</a:t>
            </a:r>
            <a:r>
              <a:rPr lang="ru-RU" altLang="ru-RU" sz="2300" b="1" dirty="0" smtClean="0"/>
              <a:t> </a:t>
            </a:r>
            <a:r>
              <a:rPr lang="en-US" altLang="ru-RU" sz="2300" b="1" dirty="0" smtClean="0"/>
              <a:t>f (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float</a:t>
            </a:r>
            <a:r>
              <a:rPr lang="en-US" altLang="ru-RU" sz="2300" b="1" dirty="0" smtClean="0"/>
              <a:t>)</a:t>
            </a:r>
            <a:r>
              <a:rPr lang="ru-RU" altLang="ru-RU" sz="2300" b="1" dirty="0" smtClean="0"/>
              <a:t> </a:t>
            </a:r>
            <a:r>
              <a:rPr lang="en-US" altLang="ru-RU" sz="2300" b="1" dirty="0" smtClean="0"/>
              <a:t>, D</a:t>
            </a:r>
            <a:r>
              <a:rPr lang="ru-RU" altLang="ru-RU" sz="2300" b="1" dirty="0" smtClean="0"/>
              <a:t> </a:t>
            </a:r>
            <a:r>
              <a:rPr lang="en-US" altLang="ru-RU" sz="2300" b="1" dirty="0" smtClean="0"/>
              <a:t>,</a:t>
            </a:r>
            <a:r>
              <a:rPr lang="ru-RU" altLang="ru-RU" sz="2300" b="1" dirty="0" smtClean="0"/>
              <a:t> </a:t>
            </a:r>
            <a:r>
              <a:rPr lang="en-US" altLang="ru-RU" sz="2300" b="1" dirty="0" smtClean="0"/>
              <a:t>d (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double</a:t>
            </a:r>
            <a:r>
              <a:rPr lang="en-US" altLang="ru-RU" sz="2300" b="1" dirty="0" smtClean="0"/>
              <a:t>).</a:t>
            </a:r>
            <a:endParaRPr lang="ru-RU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Целые числовые константы: 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1234</a:t>
            </a:r>
            <a:r>
              <a:rPr lang="ru-RU" altLang="ru-RU" sz="2300" b="1" dirty="0" smtClean="0"/>
              <a:t>(тип </a:t>
            </a:r>
            <a:r>
              <a:rPr lang="en-US" altLang="ru-RU" sz="2300" b="1" dirty="0" smtClean="0"/>
              <a:t> </a:t>
            </a:r>
            <a:r>
              <a:rPr lang="en-US" alt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altLang="ru-RU" sz="2300" b="1" dirty="0" smtClean="0"/>
              <a:t>),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12345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L</a:t>
            </a:r>
            <a:r>
              <a:rPr lang="en-US" altLang="ru-RU" sz="2300" b="1" dirty="0" smtClean="0"/>
              <a:t> </a:t>
            </a:r>
            <a:r>
              <a:rPr lang="ru-RU" altLang="ru-RU" sz="2300" b="1" dirty="0"/>
              <a:t>(тип </a:t>
            </a:r>
            <a:r>
              <a:rPr lang="en-US" altLang="ru-RU" sz="2300" b="1" dirty="0"/>
              <a:t> </a:t>
            </a:r>
            <a:r>
              <a:rPr lang="en-US" altLang="ru-RU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Long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,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567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UL</a:t>
            </a:r>
            <a:r>
              <a:rPr lang="en-US" altLang="ru-RU" sz="2300" b="1" dirty="0" smtClean="0"/>
              <a:t> (</a:t>
            </a:r>
            <a:r>
              <a:rPr lang="ru-RU" altLang="ru-RU" sz="2300" b="1" dirty="0" smtClean="0"/>
              <a:t>тип </a:t>
            </a:r>
            <a:r>
              <a:rPr lang="en-US" altLang="ru-RU" sz="2300" dirty="0" smtClean="0">
                <a:solidFill>
                  <a:srgbClr val="0000FF"/>
                </a:solidFill>
              </a:rPr>
              <a:t>unsigned</a:t>
            </a:r>
            <a:r>
              <a:rPr lang="ru-RU" altLang="ru-RU" sz="2300" b="1" dirty="0"/>
              <a:t> </a:t>
            </a:r>
            <a:r>
              <a:rPr lang="en-US" altLang="ru-RU" sz="2300" dirty="0" smtClean="0">
                <a:solidFill>
                  <a:srgbClr val="0000FF"/>
                </a:solidFill>
              </a:rPr>
              <a:t>long</a:t>
            </a:r>
            <a:r>
              <a:rPr lang="en-US" altLang="ru-RU" sz="2300" b="1" dirty="0" smtClean="0"/>
              <a:t>)</a:t>
            </a:r>
            <a:r>
              <a:rPr lang="ru-RU" altLang="ru-RU" sz="2300" b="1" dirty="0" smtClean="0"/>
              <a:t>, </a:t>
            </a:r>
            <a:r>
              <a:rPr lang="en-US" altLang="ru-RU" sz="2300" b="1" dirty="0" smtClean="0"/>
              <a:t> </a:t>
            </a:r>
            <a:endParaRPr lang="ru-RU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0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6768752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Командная строка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rgbClr val="FF0000"/>
                </a:solidFill>
              </a:rPr>
              <a:t>Запуск </a:t>
            </a:r>
            <a:r>
              <a:rPr lang="en-US" altLang="ru-RU" sz="2300" b="1" dirty="0">
                <a:solidFill>
                  <a:srgbClr val="FF0000"/>
                </a:solidFill>
              </a:rPr>
              <a:t>cmd.exe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возможен ввод любой команды ОС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):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800" b="1" dirty="0">
              <a:solidFill>
                <a:schemeClr val="tx1"/>
              </a:solidFill>
            </a:endParaRPr>
          </a:p>
          <a:p>
            <a:pPr algn="l"/>
            <a:r>
              <a:rPr lang="en-US" altLang="ru-RU" sz="2800" b="1" dirty="0" smtClean="0">
                <a:solidFill>
                  <a:schemeClr val="tx1"/>
                </a:solidFill>
              </a:rPr>
              <a:t>&gt;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exit  - 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завершение </a:t>
            </a:r>
            <a:r>
              <a:rPr lang="en-US" altLang="ru-RU" sz="2300" b="1" dirty="0">
                <a:solidFill>
                  <a:srgbClr val="FF0000"/>
                </a:solidFill>
              </a:rPr>
              <a:t>cmd.exe </a:t>
            </a:r>
            <a:endParaRPr lang="ru-RU" altLang="ru-RU" sz="2300" b="1" dirty="0" smtClean="0">
              <a:solidFill>
                <a:srgbClr val="FF0000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260</a:t>
            </a:fld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28839"/>
            <a:ext cx="7848872" cy="460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833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476672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№7 Текстовые и бинарные (двоичные) файлы</a:t>
            </a:r>
            <a:r>
              <a:rPr lang="en-US" sz="2400" dirty="0" smtClean="0"/>
              <a:t> (1)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1700" dirty="0">
                <a:solidFill>
                  <a:prstClr val="black"/>
                </a:solidFill>
              </a:rPr>
              <a:t>Различают такие основные </a:t>
            </a:r>
            <a:r>
              <a:rPr lang="ru-RU" sz="1700" u="sng" dirty="0">
                <a:solidFill>
                  <a:prstClr val="black"/>
                </a:solidFill>
              </a:rPr>
              <a:t>разновидности</a:t>
            </a:r>
            <a:r>
              <a:rPr lang="ru-RU" sz="1700" dirty="0">
                <a:solidFill>
                  <a:prstClr val="black"/>
                </a:solidFill>
              </a:rPr>
              <a:t> файлов: </a:t>
            </a:r>
            <a:r>
              <a:rPr lang="ru-RU" sz="1700" u="sng" dirty="0">
                <a:solidFill>
                  <a:srgbClr val="FF0000"/>
                </a:solidFill>
              </a:rPr>
              <a:t>текстовые</a:t>
            </a:r>
            <a:r>
              <a:rPr lang="ru-RU" sz="1700" dirty="0">
                <a:solidFill>
                  <a:srgbClr val="FF0000"/>
                </a:solidFill>
              </a:rPr>
              <a:t> </a:t>
            </a:r>
            <a:r>
              <a:rPr lang="ru-RU" sz="1700" dirty="0">
                <a:solidFill>
                  <a:prstClr val="black"/>
                </a:solidFill>
              </a:rPr>
              <a:t>файлы и </a:t>
            </a:r>
            <a:r>
              <a:rPr lang="ru-RU" sz="1700" u="sng" dirty="0">
                <a:solidFill>
                  <a:srgbClr val="FF0000"/>
                </a:solidFill>
              </a:rPr>
              <a:t>бинарные</a:t>
            </a:r>
            <a:r>
              <a:rPr lang="ru-RU" sz="1700" dirty="0">
                <a:solidFill>
                  <a:srgbClr val="FF0000"/>
                </a:solidFill>
              </a:rPr>
              <a:t> </a:t>
            </a:r>
            <a:r>
              <a:rPr lang="ru-RU" sz="1700" dirty="0">
                <a:solidFill>
                  <a:prstClr val="black"/>
                </a:solidFill>
              </a:rPr>
              <a:t>файлы. Рассмотрим теперь, в чем заключается различие между ними.</a:t>
            </a:r>
          </a:p>
          <a:p>
            <a:pPr lvl="0" algn="l">
              <a:defRPr/>
            </a:pPr>
            <a:r>
              <a:rPr lang="ru-RU" sz="1700" dirty="0">
                <a:solidFill>
                  <a:prstClr val="black"/>
                </a:solidFill>
              </a:rPr>
              <a:t>Тип файлов задается при </a:t>
            </a:r>
            <a:r>
              <a:rPr lang="ru-RU" sz="1700" u="sng" dirty="0">
                <a:solidFill>
                  <a:prstClr val="black"/>
                </a:solidFill>
              </a:rPr>
              <a:t>их открытии </a:t>
            </a:r>
            <a:r>
              <a:rPr lang="ru-RU" sz="1700" dirty="0">
                <a:solidFill>
                  <a:prstClr val="black"/>
                </a:solidFill>
              </a:rPr>
              <a:t>(</a:t>
            </a:r>
            <a:r>
              <a:rPr lang="en-US" sz="1700" dirty="0" smtClean="0">
                <a:solidFill>
                  <a:prstClr val="black"/>
                </a:solidFill>
              </a:rPr>
              <a:t>“</a:t>
            </a:r>
            <a:r>
              <a:rPr lang="en-US" sz="1700" b="1" dirty="0" err="1">
                <a:solidFill>
                  <a:srgbClr val="FF0000"/>
                </a:solidFill>
              </a:rPr>
              <a:t>w</a:t>
            </a:r>
            <a:r>
              <a:rPr lang="en-US" sz="1700" b="1" dirty="0" err="1" smtClean="0">
                <a:solidFill>
                  <a:srgbClr val="FF0000"/>
                </a:solidFill>
              </a:rPr>
              <a:t>t</a:t>
            </a:r>
            <a:r>
              <a:rPr lang="en-US" sz="1700" dirty="0" smtClean="0">
                <a:solidFill>
                  <a:prstClr val="black"/>
                </a:solidFill>
              </a:rPr>
              <a:t>” </a:t>
            </a:r>
            <a:r>
              <a:rPr lang="ru-RU" sz="1700" dirty="0">
                <a:solidFill>
                  <a:prstClr val="black"/>
                </a:solidFill>
              </a:rPr>
              <a:t>или</a:t>
            </a:r>
            <a:r>
              <a:rPr lang="en-US" sz="1700" dirty="0">
                <a:solidFill>
                  <a:prstClr val="black"/>
                </a:solidFill>
              </a:rPr>
              <a:t> </a:t>
            </a:r>
            <a:r>
              <a:rPr lang="en-US" sz="1700" dirty="0" smtClean="0">
                <a:solidFill>
                  <a:prstClr val="black"/>
                </a:solidFill>
              </a:rPr>
              <a:t>“</a:t>
            </a:r>
            <a:r>
              <a:rPr lang="en-US" sz="1700" b="1" dirty="0" err="1">
                <a:solidFill>
                  <a:srgbClr val="FF0000"/>
                </a:solidFill>
              </a:rPr>
              <a:t>w</a:t>
            </a:r>
            <a:r>
              <a:rPr lang="en-US" sz="1700" b="1" dirty="0" err="1" smtClean="0">
                <a:solidFill>
                  <a:srgbClr val="FF0000"/>
                </a:solidFill>
              </a:rPr>
              <a:t>b</a:t>
            </a:r>
            <a:r>
              <a:rPr lang="en-US" sz="1700" dirty="0" smtClean="0">
                <a:solidFill>
                  <a:prstClr val="black"/>
                </a:solidFill>
              </a:rPr>
              <a:t>”</a:t>
            </a:r>
            <a:r>
              <a:rPr lang="ru-RU" sz="1700" dirty="0" smtClean="0">
                <a:solidFill>
                  <a:prstClr val="black"/>
                </a:solidFill>
              </a:rPr>
              <a:t> или </a:t>
            </a:r>
            <a:r>
              <a:rPr lang="en-US" sz="1700" dirty="0" smtClean="0">
                <a:solidFill>
                  <a:prstClr val="black"/>
                </a:solidFill>
              </a:rPr>
              <a:t>“</a:t>
            </a:r>
            <a:r>
              <a:rPr lang="en-US" sz="1700" b="1" dirty="0" err="1">
                <a:solidFill>
                  <a:srgbClr val="FF0000"/>
                </a:solidFill>
              </a:rPr>
              <a:t>rt</a:t>
            </a:r>
            <a:r>
              <a:rPr lang="en-US" sz="1700" dirty="0">
                <a:solidFill>
                  <a:prstClr val="black"/>
                </a:solidFill>
              </a:rPr>
              <a:t>” </a:t>
            </a:r>
            <a:r>
              <a:rPr lang="ru-RU" sz="1700" dirty="0">
                <a:solidFill>
                  <a:prstClr val="black"/>
                </a:solidFill>
              </a:rPr>
              <a:t>или</a:t>
            </a:r>
            <a:r>
              <a:rPr lang="en-US" sz="1700" dirty="0">
                <a:solidFill>
                  <a:prstClr val="black"/>
                </a:solidFill>
              </a:rPr>
              <a:t> </a:t>
            </a:r>
            <a:r>
              <a:rPr lang="en-US" sz="1700" dirty="0" smtClean="0">
                <a:solidFill>
                  <a:prstClr val="black"/>
                </a:solidFill>
              </a:rPr>
              <a:t>“</a:t>
            </a:r>
            <a:r>
              <a:rPr lang="en-US" sz="1700" b="1" dirty="0" err="1">
                <a:solidFill>
                  <a:srgbClr val="FF0000"/>
                </a:solidFill>
              </a:rPr>
              <a:t>rb</a:t>
            </a:r>
            <a:r>
              <a:rPr lang="en-US" sz="1700" dirty="0">
                <a:solidFill>
                  <a:prstClr val="black"/>
                </a:solidFill>
              </a:rPr>
              <a:t>”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smtClean="0">
                <a:solidFill>
                  <a:prstClr val="black"/>
                </a:solidFill>
              </a:rPr>
              <a:t>) (</a:t>
            </a:r>
            <a:r>
              <a:rPr lang="ru-RU" sz="1700" dirty="0" smtClean="0">
                <a:solidFill>
                  <a:prstClr val="black"/>
                </a:solidFill>
                <a:hlinkClick r:id="rId2" action="ppaction://hlinksldjump"/>
              </a:rPr>
              <a:t>СМ</a:t>
            </a:r>
            <a:r>
              <a:rPr lang="ru-RU" sz="1700" dirty="0" smtClean="0">
                <a:solidFill>
                  <a:prstClr val="black"/>
                </a:solidFill>
              </a:rPr>
              <a:t>). </a:t>
            </a:r>
            <a:endParaRPr lang="ru-RU" sz="1700" dirty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ru-RU" sz="1700" dirty="0">
                <a:solidFill>
                  <a:prstClr val="black"/>
                </a:solidFill>
              </a:rPr>
              <a:t>Главное </a:t>
            </a:r>
            <a:r>
              <a:rPr lang="ru-RU" sz="1700" u="sng" dirty="0">
                <a:solidFill>
                  <a:prstClr val="black"/>
                </a:solidFill>
              </a:rPr>
              <a:t>различие</a:t>
            </a:r>
            <a:r>
              <a:rPr lang="ru-RU" sz="1700" dirty="0">
                <a:solidFill>
                  <a:prstClr val="black"/>
                </a:solidFill>
              </a:rPr>
              <a:t> текстовых и бинарных файлов заключается в </a:t>
            </a:r>
            <a:r>
              <a:rPr lang="ru-RU" sz="1700" u="sng" dirty="0">
                <a:solidFill>
                  <a:prstClr val="black"/>
                </a:solidFill>
              </a:rPr>
              <a:t>способе представления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b="1" u="sng" dirty="0">
                <a:solidFill>
                  <a:srgbClr val="FF0000"/>
                </a:solidFill>
              </a:rPr>
              <a:t>цифровых данных </a:t>
            </a:r>
            <a:r>
              <a:rPr lang="ru-RU" sz="1700" dirty="0">
                <a:solidFill>
                  <a:prstClr val="black"/>
                </a:solidFill>
              </a:rPr>
              <a:t>(чисел) в самих файлах. Символьные данные представляются </a:t>
            </a:r>
            <a:r>
              <a:rPr lang="ru-RU" sz="1700" u="sng" dirty="0">
                <a:solidFill>
                  <a:prstClr val="black"/>
                </a:solidFill>
              </a:rPr>
              <a:t>одинаково</a:t>
            </a:r>
            <a:r>
              <a:rPr lang="ru-RU" sz="1700" dirty="0">
                <a:solidFill>
                  <a:prstClr val="black"/>
                </a:solidFill>
              </a:rPr>
              <a:t> (посимвольно).</a:t>
            </a:r>
          </a:p>
          <a:p>
            <a:pPr lvl="0" algn="l">
              <a:defRPr/>
            </a:pPr>
            <a:r>
              <a:rPr lang="ru-RU" sz="1700" dirty="0">
                <a:solidFill>
                  <a:prstClr val="black"/>
                </a:solidFill>
              </a:rPr>
              <a:t>Рассмотрим </a:t>
            </a:r>
            <a:r>
              <a:rPr lang="ru-RU" sz="1700" u="sng" dirty="0">
                <a:solidFill>
                  <a:prstClr val="black"/>
                </a:solidFill>
              </a:rPr>
              <a:t>шестнадцатеричное и 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u="sng" dirty="0">
                <a:solidFill>
                  <a:prstClr val="black"/>
                </a:solidFill>
              </a:rPr>
              <a:t>символьное</a:t>
            </a:r>
            <a:r>
              <a:rPr lang="ru-RU" sz="1700" dirty="0">
                <a:solidFill>
                  <a:prstClr val="black"/>
                </a:solidFill>
              </a:rPr>
              <a:t> представления файлов. </a:t>
            </a:r>
          </a:p>
          <a:p>
            <a:pPr lvl="0" algn="l" eaLnBrk="0" fontAlgn="base" hangingPunct="0">
              <a:spcAft>
                <a:spcPct val="0"/>
              </a:spcAft>
            </a:pPr>
            <a:r>
              <a:rPr lang="ru-RU" sz="1700" dirty="0">
                <a:solidFill>
                  <a:prstClr val="black"/>
                </a:solidFill>
              </a:rPr>
              <a:t>Для </a:t>
            </a:r>
            <a:r>
              <a:rPr lang="ru-RU" sz="1700" u="sng" dirty="0">
                <a:solidFill>
                  <a:srgbClr val="FF0000"/>
                </a:solidFill>
              </a:rPr>
              <a:t>текстового</a:t>
            </a:r>
            <a:r>
              <a:rPr lang="ru-RU" sz="1700" dirty="0">
                <a:solidFill>
                  <a:srgbClr val="FF0000"/>
                </a:solidFill>
              </a:rPr>
              <a:t> </a:t>
            </a:r>
            <a:r>
              <a:rPr lang="ru-RU" sz="1700" dirty="0">
                <a:solidFill>
                  <a:prstClr val="black"/>
                </a:solidFill>
              </a:rPr>
              <a:t>файла такая распечатка выглядит так (</a:t>
            </a:r>
            <a:r>
              <a:rPr lang="ru-RU" sz="1700" u="sng" dirty="0">
                <a:solidFill>
                  <a:prstClr val="black"/>
                </a:solidFill>
              </a:rPr>
              <a:t>целые</a:t>
            </a:r>
            <a:r>
              <a:rPr lang="ru-RU" sz="1700" dirty="0">
                <a:solidFill>
                  <a:prstClr val="black"/>
                </a:solidFill>
              </a:rPr>
              <a:t> числа представлены символами – код “</a:t>
            </a:r>
            <a:r>
              <a:rPr lang="ru-RU" sz="1700" b="1" dirty="0">
                <a:solidFill>
                  <a:srgbClr val="FF0000"/>
                </a:solidFill>
              </a:rPr>
              <a:t>1</a:t>
            </a:r>
            <a:r>
              <a:rPr lang="ru-RU" sz="1700" dirty="0">
                <a:solidFill>
                  <a:prstClr val="black"/>
                </a:solidFill>
              </a:rPr>
              <a:t>” - “</a:t>
            </a:r>
            <a:r>
              <a:rPr lang="ru-RU" sz="1700" b="1" dirty="0">
                <a:solidFill>
                  <a:srgbClr val="FF0000"/>
                </a:solidFill>
              </a:rPr>
              <a:t>31</a:t>
            </a:r>
            <a:r>
              <a:rPr lang="ru-RU" sz="1700" dirty="0">
                <a:solidFill>
                  <a:prstClr val="black"/>
                </a:solidFill>
              </a:rPr>
              <a:t>” и “</a:t>
            </a:r>
            <a:r>
              <a:rPr lang="ru-RU" sz="1700" b="1" dirty="0">
                <a:solidFill>
                  <a:srgbClr val="FF0000"/>
                </a:solidFill>
              </a:rPr>
              <a:t>2</a:t>
            </a:r>
            <a:r>
              <a:rPr lang="ru-RU" sz="1700" dirty="0">
                <a:solidFill>
                  <a:prstClr val="black"/>
                </a:solidFill>
              </a:rPr>
              <a:t>” - “</a:t>
            </a:r>
            <a:r>
              <a:rPr lang="ru-RU" sz="1700" b="1" dirty="0">
                <a:solidFill>
                  <a:srgbClr val="FF0000"/>
                </a:solidFill>
              </a:rPr>
              <a:t>32</a:t>
            </a:r>
            <a:r>
              <a:rPr lang="ru-RU" sz="1700" dirty="0">
                <a:solidFill>
                  <a:prstClr val="black"/>
                </a:solidFill>
              </a:rPr>
              <a:t>”, между ними пробел “20”):</a:t>
            </a:r>
          </a:p>
          <a:p>
            <a:pPr lvl="0" algn="l" eaLnBrk="0" fontAlgn="base" hangingPunct="0">
              <a:spcAft>
                <a:spcPct val="0"/>
              </a:spcAft>
            </a:pPr>
            <a:r>
              <a:rPr lang="ru-RU" sz="1700" b="1" dirty="0" err="1">
                <a:solidFill>
                  <a:prstClr val="black"/>
                </a:solidFill>
              </a:rPr>
              <a:t>Адр</a:t>
            </a:r>
            <a:r>
              <a:rPr lang="ru-RU" sz="1700" b="1" dirty="0">
                <a:solidFill>
                  <a:prstClr val="black"/>
                </a:solidFill>
              </a:rPr>
              <a:t>.: Шестнадцатеричное представление                 |Символьное </a:t>
            </a:r>
            <a:r>
              <a:rPr lang="ru-RU" sz="1700" b="1" dirty="0" smtClean="0">
                <a:solidFill>
                  <a:prstClr val="black"/>
                </a:solidFill>
              </a:rPr>
              <a:t>представление</a:t>
            </a:r>
            <a:endParaRPr lang="ru-RU" sz="1700" dirty="0">
              <a:solidFill>
                <a:prstClr val="black"/>
              </a:solidFill>
            </a:endParaRPr>
          </a:p>
          <a:p>
            <a:pPr lvl="0" algn="l" eaLnBrk="0" fontAlgn="base" hangingPunct="0">
              <a:spcAft>
                <a:spcPct val="0"/>
              </a:spcAft>
            </a:pPr>
            <a:r>
              <a:rPr lang="ru-RU" sz="1700" b="1" dirty="0">
                <a:solidFill>
                  <a:prstClr val="black"/>
                </a:solidFill>
              </a:rPr>
              <a:t>0000: </a:t>
            </a:r>
            <a:r>
              <a:rPr lang="ru-RU" sz="1700" b="1" dirty="0">
                <a:solidFill>
                  <a:srgbClr val="FF0000"/>
                </a:solidFill>
              </a:rPr>
              <a:t>D1 F2 F0 EE EA E0 31 </a:t>
            </a:r>
            <a:r>
              <a:rPr lang="ru-RU" sz="1700" b="1" dirty="0">
                <a:solidFill>
                  <a:prstClr val="black"/>
                </a:solidFill>
              </a:rPr>
              <a:t>20| 21 21 21 20 </a:t>
            </a:r>
            <a:r>
              <a:rPr lang="ru-RU" sz="1700" b="1" dirty="0">
                <a:solidFill>
                  <a:srgbClr val="FF0000"/>
                </a:solidFill>
              </a:rPr>
              <a:t>31</a:t>
            </a: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b="1" dirty="0">
                <a:solidFill>
                  <a:srgbClr val="FF0000"/>
                </a:solidFill>
              </a:rPr>
              <a:t>20</a:t>
            </a: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b="1" dirty="0">
                <a:solidFill>
                  <a:srgbClr val="FF0000"/>
                </a:solidFill>
              </a:rPr>
              <a:t>32</a:t>
            </a:r>
            <a:r>
              <a:rPr lang="ru-RU" sz="1700" b="1" dirty="0">
                <a:solidFill>
                  <a:prstClr val="black"/>
                </a:solidFill>
              </a:rPr>
              <a:t> 20|</a:t>
            </a:r>
            <a:r>
              <a:rPr lang="ru-RU" sz="1700" dirty="0">
                <a:solidFill>
                  <a:srgbClr val="FF0000"/>
                </a:solidFill>
              </a:rPr>
              <a:t>Строка1</a:t>
            </a:r>
            <a:r>
              <a:rPr lang="ru-RU" sz="1700" b="1" dirty="0">
                <a:solidFill>
                  <a:prstClr val="black"/>
                </a:solidFill>
              </a:rPr>
              <a:t> !!! </a:t>
            </a:r>
            <a:r>
              <a:rPr lang="ru-RU" sz="1700" b="1" dirty="0" smtClean="0">
                <a:solidFill>
                  <a:srgbClr val="FF0000"/>
                </a:solidFill>
              </a:rPr>
              <a:t>1˽2</a:t>
            </a:r>
            <a:r>
              <a:rPr lang="ru-RU" sz="1700" b="1" dirty="0">
                <a:solidFill>
                  <a:prstClr val="black"/>
                </a:solidFill>
              </a:rPr>
              <a:t>…</a:t>
            </a:r>
            <a:r>
              <a:rPr lang="en-US" sz="1700" b="1" dirty="0">
                <a:solidFill>
                  <a:prstClr val="black"/>
                </a:solidFill>
              </a:rPr>
              <a:t>…</a:t>
            </a:r>
            <a:endParaRPr lang="ru-RU" sz="1700" b="1" dirty="0">
              <a:solidFill>
                <a:srgbClr val="FF0000"/>
              </a:solidFill>
            </a:endParaRPr>
          </a:p>
          <a:p>
            <a:pPr lvl="0" algn="l">
              <a:defRPr/>
            </a:pPr>
            <a:r>
              <a:rPr lang="ru-RU" sz="1700" dirty="0">
                <a:solidFill>
                  <a:prstClr val="black"/>
                </a:solidFill>
              </a:rPr>
              <a:t>В </a:t>
            </a:r>
            <a:r>
              <a:rPr lang="ru-RU" sz="1700" u="sng" dirty="0">
                <a:solidFill>
                  <a:prstClr val="black"/>
                </a:solidFill>
              </a:rPr>
              <a:t>бинарных</a:t>
            </a:r>
            <a:r>
              <a:rPr lang="ru-RU" sz="1700" dirty="0">
                <a:solidFill>
                  <a:prstClr val="black"/>
                </a:solidFill>
              </a:rPr>
              <a:t> файлах цифровое представление данных из оперативной памяти </a:t>
            </a:r>
            <a:r>
              <a:rPr lang="ru-RU" sz="1700" u="sng" dirty="0">
                <a:solidFill>
                  <a:prstClr val="black"/>
                </a:solidFill>
              </a:rPr>
              <a:t>побайтно </a:t>
            </a:r>
            <a:r>
              <a:rPr lang="ru-RU" sz="1700" dirty="0">
                <a:solidFill>
                  <a:prstClr val="black"/>
                </a:solidFill>
              </a:rPr>
              <a:t>копируется в файл во </a:t>
            </a:r>
            <a:r>
              <a:rPr lang="ru-RU" sz="1700" b="1" u="sng" dirty="0">
                <a:solidFill>
                  <a:srgbClr val="FF0000"/>
                </a:solidFill>
              </a:rPr>
              <a:t>внутреннем</a:t>
            </a:r>
            <a:r>
              <a:rPr lang="ru-RU" sz="1700" u="sng" dirty="0">
                <a:solidFill>
                  <a:prstClr val="black"/>
                </a:solidFill>
              </a:rPr>
              <a:t> представлении </a:t>
            </a:r>
            <a:r>
              <a:rPr lang="ru-RU" sz="1700" dirty="0">
                <a:solidFill>
                  <a:prstClr val="black"/>
                </a:solidFill>
              </a:rPr>
              <a:t>данных, т.е. копируются цифровые байты и биты, а не числовые символы. В текстовых файлах все записывается символами.</a:t>
            </a:r>
          </a:p>
          <a:p>
            <a:pPr marL="342900" lvl="0" indent="-342900" algn="l" eaLnBrk="0" fontAlgn="base" hangingPunct="0">
              <a:spcAft>
                <a:spcPct val="0"/>
              </a:spcAft>
              <a:buFont typeface="Arial" charset="0"/>
              <a:buChar char="•"/>
            </a:pPr>
            <a:r>
              <a:rPr lang="ru-RU" sz="1700" dirty="0">
                <a:solidFill>
                  <a:prstClr val="black"/>
                </a:solidFill>
              </a:rPr>
              <a:t>Для </a:t>
            </a:r>
            <a:r>
              <a:rPr lang="ru-RU" sz="1700" u="sng" dirty="0">
                <a:solidFill>
                  <a:prstClr val="black"/>
                </a:solidFill>
              </a:rPr>
              <a:t>бинарного</a:t>
            </a:r>
            <a:r>
              <a:rPr lang="ru-RU" sz="1700" dirty="0">
                <a:solidFill>
                  <a:prstClr val="black"/>
                </a:solidFill>
              </a:rPr>
              <a:t> файла такая распечатка выглядит так (</a:t>
            </a:r>
            <a:r>
              <a:rPr lang="ru-RU" sz="1700" u="sng" dirty="0">
                <a:solidFill>
                  <a:prstClr val="black"/>
                </a:solidFill>
              </a:rPr>
              <a:t>целое</a:t>
            </a:r>
            <a:r>
              <a:rPr lang="ru-RU" sz="1700" dirty="0">
                <a:solidFill>
                  <a:prstClr val="black"/>
                </a:solidFill>
              </a:rPr>
              <a:t> число </a:t>
            </a:r>
            <a:r>
              <a:rPr lang="ru-RU" sz="1700" b="1" dirty="0">
                <a:solidFill>
                  <a:srgbClr val="FF0000"/>
                </a:solidFill>
              </a:rPr>
              <a:t>2</a:t>
            </a:r>
            <a:r>
              <a:rPr lang="ru-RU" sz="1700" dirty="0">
                <a:solidFill>
                  <a:prstClr val="black"/>
                </a:solidFill>
              </a:rPr>
              <a:t> – представлено машинном виде </a:t>
            </a:r>
            <a:r>
              <a:rPr lang="ru-RU" sz="1700" dirty="0">
                <a:solidFill>
                  <a:srgbClr val="FF0000"/>
                </a:solidFill>
              </a:rPr>
              <a:t>двумя байтами </a:t>
            </a:r>
            <a:r>
              <a:rPr lang="ru-RU" sz="1700" dirty="0">
                <a:solidFill>
                  <a:prstClr val="black"/>
                </a:solidFill>
              </a:rPr>
              <a:t>с измененным порядком следования– “</a:t>
            </a:r>
            <a:r>
              <a:rPr lang="ru-RU" sz="1700" b="1" dirty="0">
                <a:solidFill>
                  <a:srgbClr val="FF0000"/>
                </a:solidFill>
              </a:rPr>
              <a:t>0200</a:t>
            </a:r>
            <a:r>
              <a:rPr lang="ru-RU" sz="1700" dirty="0">
                <a:solidFill>
                  <a:prstClr val="black"/>
                </a:solidFill>
              </a:rPr>
              <a:t>”):</a:t>
            </a:r>
          </a:p>
          <a:p>
            <a:pPr marL="342900" lvl="0" indent="-342900" algn="l" eaLnBrk="0" fontAlgn="base" hangingPunct="0">
              <a:spcAft>
                <a:spcPct val="0"/>
              </a:spcAft>
              <a:buFont typeface="Arial" charset="0"/>
              <a:buChar char="•"/>
            </a:pPr>
            <a:r>
              <a:rPr lang="ru-RU" sz="1700" b="1" dirty="0" err="1">
                <a:solidFill>
                  <a:prstClr val="black"/>
                </a:solidFill>
              </a:rPr>
              <a:t>Адр</a:t>
            </a:r>
            <a:r>
              <a:rPr lang="ru-RU" sz="1700" b="1" dirty="0">
                <a:solidFill>
                  <a:prstClr val="black"/>
                </a:solidFill>
              </a:rPr>
              <a:t>.: Шестнадцатеричное представление                 |Символьное </a:t>
            </a:r>
            <a:r>
              <a:rPr lang="ru-RU" sz="1700" b="1" dirty="0" smtClean="0">
                <a:solidFill>
                  <a:prstClr val="black"/>
                </a:solidFill>
              </a:rPr>
              <a:t>представление</a:t>
            </a:r>
            <a:endParaRPr lang="ru-RU" sz="1700" dirty="0">
              <a:solidFill>
                <a:prstClr val="black"/>
              </a:solidFill>
            </a:endParaRPr>
          </a:p>
          <a:p>
            <a:pPr marL="342900" lvl="0" indent="-342900" algn="l" eaLnBrk="0" fontAlgn="base" hangingPunct="0">
              <a:spcAft>
                <a:spcPct val="0"/>
              </a:spcAft>
              <a:buFont typeface="Arial" charset="0"/>
              <a:buChar char="•"/>
            </a:pPr>
            <a:r>
              <a:rPr lang="ru-RU" sz="1700" b="1" dirty="0">
                <a:solidFill>
                  <a:prstClr val="black"/>
                </a:solidFill>
              </a:rPr>
              <a:t>0000</a:t>
            </a:r>
            <a:r>
              <a:rPr lang="ru-RU" sz="1700" b="1" dirty="0">
                <a:solidFill>
                  <a:srgbClr val="FF0000"/>
                </a:solidFill>
              </a:rPr>
              <a:t>: C8 E2 E0 ED EE E2 </a:t>
            </a:r>
            <a:r>
              <a:rPr lang="ru-RU" sz="1700" b="1" dirty="0">
                <a:solidFill>
                  <a:prstClr val="black"/>
                </a:solidFill>
              </a:rPr>
              <a:t>00 </a:t>
            </a:r>
            <a:r>
              <a:rPr lang="en-US" sz="1700" b="1" dirty="0" smtClean="0">
                <a:solidFill>
                  <a:prstClr val="black"/>
                </a:solidFill>
              </a:rPr>
              <a:t>7F</a:t>
            </a:r>
            <a:r>
              <a:rPr lang="ru-RU" sz="1700" b="1" dirty="0" smtClean="0">
                <a:solidFill>
                  <a:srgbClr val="FF0000"/>
                </a:solidFill>
              </a:rPr>
              <a:t>| </a:t>
            </a:r>
            <a:r>
              <a:rPr lang="en-US" sz="1700" b="1" dirty="0" smtClean="0">
                <a:solidFill>
                  <a:srgbClr val="FF0000"/>
                </a:solidFill>
              </a:rPr>
              <a:t>30</a:t>
            </a:r>
            <a:r>
              <a:rPr lang="ru-RU" sz="1700" b="1" dirty="0" smtClean="0">
                <a:solidFill>
                  <a:srgbClr val="FF0000"/>
                </a:solidFill>
              </a:rPr>
              <a:t> </a:t>
            </a:r>
            <a:r>
              <a:rPr lang="en-US" sz="1700" b="1" dirty="0" smtClean="0">
                <a:solidFill>
                  <a:srgbClr val="FF0000"/>
                </a:solidFill>
              </a:rPr>
              <a:t>32</a:t>
            </a:r>
            <a:r>
              <a:rPr lang="ru-RU" sz="1700" b="1" dirty="0" smtClean="0">
                <a:solidFill>
                  <a:srgbClr val="FF0000"/>
                </a:solidFill>
              </a:rPr>
              <a:t> </a:t>
            </a:r>
            <a:r>
              <a:rPr lang="ru-RU" sz="1700" b="1" dirty="0">
                <a:solidFill>
                  <a:prstClr val="black"/>
                </a:solidFill>
              </a:rPr>
              <a:t>00 00 00 00 00 </a:t>
            </a:r>
            <a:r>
              <a:rPr lang="ru-RU" sz="1700" b="1" dirty="0" smtClean="0">
                <a:solidFill>
                  <a:prstClr val="black"/>
                </a:solidFill>
              </a:rPr>
              <a:t>00|</a:t>
            </a:r>
            <a:r>
              <a:rPr lang="ru-RU" sz="1700" b="1" dirty="0" smtClean="0">
                <a:solidFill>
                  <a:srgbClr val="FF0000"/>
                </a:solidFill>
              </a:rPr>
              <a:t>Иванов</a:t>
            </a:r>
            <a:r>
              <a:rPr lang="ru-RU" sz="1700" b="1" dirty="0" smtClean="0">
                <a:solidFill>
                  <a:prstClr val="black"/>
                </a:solidFill>
              </a:rPr>
              <a:t>_</a:t>
            </a:r>
            <a:r>
              <a:rPr lang="ru-RU" sz="1700" b="1" dirty="0" smtClean="0">
                <a:solidFill>
                  <a:srgbClr val="FF0000"/>
                </a:solidFill>
              </a:rPr>
              <a:t>02</a:t>
            </a:r>
            <a:r>
              <a:rPr lang="ru-RU" sz="1700" b="1" dirty="0" smtClean="0">
                <a:solidFill>
                  <a:prstClr val="black"/>
                </a:solidFill>
              </a:rPr>
              <a:t>........</a:t>
            </a:r>
            <a:endParaRPr lang="ru-RU" sz="1700" dirty="0">
              <a:solidFill>
                <a:prstClr val="black"/>
              </a:solidFill>
            </a:endParaRPr>
          </a:p>
          <a:p>
            <a:pPr marL="342900" lvl="0" indent="-342900" algn="l" eaLnBrk="0" fontAlgn="base" hangingPunct="0">
              <a:spcAft>
                <a:spcPct val="0"/>
              </a:spcAft>
              <a:buFont typeface="Arial" charset="0"/>
              <a:buChar char="•"/>
            </a:pPr>
            <a:r>
              <a:rPr lang="ru-RU" sz="1700" b="1" dirty="0">
                <a:solidFill>
                  <a:prstClr val="black"/>
                </a:solidFill>
              </a:rPr>
              <a:t>0000: 00 00 00 00 00 00 00 00| 00 00 C9 42 </a:t>
            </a:r>
            <a:r>
              <a:rPr lang="ru-RU" sz="1700" b="1" dirty="0">
                <a:solidFill>
                  <a:srgbClr val="FF0000"/>
                </a:solidFill>
              </a:rPr>
              <a:t>02 00 </a:t>
            </a:r>
            <a:r>
              <a:rPr lang="ru-RU" sz="1700" b="1" dirty="0">
                <a:solidFill>
                  <a:prstClr val="black"/>
                </a:solidFill>
              </a:rPr>
              <a:t>00 00|................</a:t>
            </a:r>
            <a:r>
              <a:rPr lang="en-US" sz="1700" b="1" dirty="0">
                <a:solidFill>
                  <a:prstClr val="black"/>
                </a:solidFill>
              </a:rPr>
              <a:t>......</a:t>
            </a:r>
            <a:endParaRPr lang="ru-RU" sz="1700" b="1" dirty="0">
              <a:solidFill>
                <a:prstClr val="black"/>
              </a:solidFill>
            </a:endParaRPr>
          </a:p>
          <a:p>
            <a:pPr marL="342900" lvl="0" indent="-342900" algn="l" eaLnBrk="0" fontAlgn="base" hangingPunct="0">
              <a:spcAft>
                <a:spcPct val="0"/>
              </a:spcAft>
              <a:buFont typeface="Arial" charset="0"/>
              <a:buChar char="•"/>
            </a:pP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dirty="0">
                <a:solidFill>
                  <a:prstClr val="black"/>
                </a:solidFill>
              </a:rPr>
              <a:t>Дополнительно См</a:t>
            </a:r>
            <a:r>
              <a:rPr lang="ru-RU" sz="1700" u="sng" dirty="0">
                <a:solidFill>
                  <a:prstClr val="black"/>
                </a:solidFill>
              </a:rPr>
              <a:t>. Методические указания к ЛР № 7</a:t>
            </a:r>
            <a:r>
              <a:rPr lang="ru-RU" sz="1700" dirty="0">
                <a:solidFill>
                  <a:prstClr val="black"/>
                </a:solidFill>
              </a:rPr>
              <a:t>. (</a:t>
            </a:r>
            <a:r>
              <a:rPr lang="ru-RU" sz="1700" b="1" dirty="0">
                <a:solidFill>
                  <a:srgbClr val="FF0000"/>
                </a:solidFill>
              </a:rPr>
              <a:t>показать в </a:t>
            </a:r>
            <a:r>
              <a:rPr lang="en-US" sz="1700" b="1" dirty="0">
                <a:solidFill>
                  <a:srgbClr val="FF0000"/>
                </a:solidFill>
              </a:rPr>
              <a:t>FAR!</a:t>
            </a:r>
            <a:r>
              <a:rPr lang="ru-RU" sz="1700" dirty="0" smtClean="0">
                <a:solidFill>
                  <a:prstClr val="black"/>
                </a:solidFill>
              </a:rPr>
              <a:t>) (</a:t>
            </a:r>
            <a:r>
              <a:rPr lang="ru-RU" sz="1700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sz="1700" dirty="0" smtClean="0">
                <a:solidFill>
                  <a:prstClr val="black"/>
                </a:solidFill>
              </a:rPr>
              <a:t>)</a:t>
            </a:r>
            <a:endParaRPr lang="ru-RU" sz="1700" dirty="0">
              <a:solidFill>
                <a:prstClr val="black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12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476672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№7 Текстовые и бинарные (двоичные) файлы</a:t>
            </a:r>
            <a:r>
              <a:rPr lang="en-US" sz="2400" dirty="0" smtClean="0"/>
              <a:t> (2)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2200" b="1" dirty="0" smtClean="0">
                <a:solidFill>
                  <a:prstClr val="black"/>
                </a:solidFill>
              </a:rPr>
              <a:t>Для проверки сказанного рассмотрим фрагмент записи в файл. </a:t>
            </a:r>
            <a:endParaRPr lang="ru-RU" altLang="ru-RU" sz="2200" b="1" dirty="0" smtClean="0">
              <a:solidFill>
                <a:schemeClr val="tx1"/>
              </a:solidFill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Структура для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вывода в двоичный файл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Person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ru-RU" sz="1800" dirty="0">
                <a:latin typeface="Tahoma"/>
                <a:ea typeface="Calibri"/>
              </a:rPr>
              <a:t>{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Структура для примеров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latin typeface="Tahoma"/>
                <a:ea typeface="Calibri"/>
              </a:rPr>
              <a:t>char</a:t>
            </a:r>
            <a:r>
              <a:rPr lang="ru-RU" sz="1800" dirty="0">
                <a:latin typeface="Tahoma"/>
                <a:ea typeface="Calibri"/>
              </a:rPr>
              <a:t> 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Name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[24];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Фамилия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latin typeface="Tahoma"/>
                <a:ea typeface="Calibri"/>
              </a:rPr>
              <a:t>float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Calibri"/>
              </a:rPr>
              <a:t>Stipen</a:t>
            </a:r>
            <a:r>
              <a:rPr lang="ru-RU" sz="1800" dirty="0"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Стипендия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Calibri"/>
              </a:rPr>
              <a:t>Kurs</a:t>
            </a:r>
            <a:r>
              <a:rPr lang="ru-RU" sz="1800" dirty="0"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Курс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latin typeface="Tahoma"/>
                <a:ea typeface="Calibri"/>
              </a:rPr>
              <a:t>};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Описание </a:t>
            </a:r>
            <a:r>
              <a:rPr lang="ru-RU" sz="1800" dirty="0" err="1" smtClean="0">
                <a:solidFill>
                  <a:srgbClr val="008000"/>
                </a:solidFill>
                <a:latin typeface="Tahoma"/>
                <a:ea typeface="Calibri"/>
              </a:rPr>
              <a:t>струкутуры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 и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вывод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Person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P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1</a:t>
            </a:r>
            <a:r>
              <a:rPr lang="ru-RU" sz="1800" dirty="0">
                <a:latin typeface="Tahoma"/>
                <a:ea typeface="Calibri"/>
              </a:rPr>
              <a:t> = {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"Иванов_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02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"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,  100.5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f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, 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2</a:t>
            </a:r>
            <a:r>
              <a:rPr lang="ru-RU" sz="1800" dirty="0">
                <a:latin typeface="Tahoma"/>
                <a:ea typeface="Calibri"/>
              </a:rPr>
              <a:t> };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8000"/>
                </a:solidFill>
                <a:latin typeface="Tahoma"/>
                <a:ea typeface="Calibri"/>
              </a:rPr>
              <a:t>…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FILE * pF =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txtbin.out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wb</a:t>
            </a:r>
            <a:r>
              <a:rPr lang="en-US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Открыть для записи 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Calibri"/>
              </a:rPr>
              <a:t>fwrite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( &amp;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P1</a:t>
            </a:r>
            <a:r>
              <a:rPr lang="en-US" sz="1800" dirty="0">
                <a:latin typeface="Tahoma"/>
                <a:ea typeface="Calibri"/>
              </a:rPr>
              <a:t>, </a:t>
            </a:r>
            <a:r>
              <a:rPr lang="en-US" sz="1800" dirty="0" err="1">
                <a:solidFill>
                  <a:srgbClr val="0000FF"/>
                </a:solidFill>
                <a:latin typeface="Tahoma"/>
                <a:ea typeface="Calibri"/>
              </a:rPr>
              <a:t>sizeof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(Person) , 1, pF);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8000"/>
                </a:solidFill>
                <a:latin typeface="Tahoma"/>
                <a:ea typeface="Calibri"/>
              </a:rPr>
              <a:t>…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Calibri"/>
              </a:rPr>
              <a:t>fclose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(pF);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/>
            <a:r>
              <a:rPr lang="ru-RU" sz="2200" b="1" dirty="0">
                <a:solidFill>
                  <a:schemeClr val="tx1"/>
                </a:solidFill>
              </a:rPr>
              <a:t>Файл затем нужно закрыть и выполнить его просмотр файловым менеджером </a:t>
            </a:r>
            <a:r>
              <a:rPr lang="ru-RU" sz="2200" b="1" dirty="0" smtClean="0">
                <a:solidFill>
                  <a:schemeClr val="tx1"/>
                </a:solidFill>
              </a:rPr>
              <a:t>содержимого файла -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8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txtbin.out</a:t>
            </a:r>
            <a:r>
              <a:rPr lang="en-US" sz="18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</a:rPr>
              <a:t>(например</a:t>
            </a:r>
            <a:r>
              <a:rPr lang="ru-RU" sz="2200" b="1" dirty="0">
                <a:solidFill>
                  <a:schemeClr val="tx1"/>
                </a:solidFill>
              </a:rPr>
              <a:t>, </a:t>
            </a:r>
            <a:r>
              <a:rPr lang="en-US" sz="2200" b="1" dirty="0">
                <a:solidFill>
                  <a:schemeClr val="tx1"/>
                </a:solidFill>
              </a:rPr>
              <a:t>FAR</a:t>
            </a:r>
            <a:r>
              <a:rPr lang="ru-RU" sz="2200" b="1" dirty="0">
                <a:solidFill>
                  <a:schemeClr val="tx1"/>
                </a:solidFill>
              </a:rPr>
              <a:t>) в комбинированном режиме </a:t>
            </a:r>
            <a:r>
              <a:rPr lang="ru-RU" sz="2200" b="1" dirty="0" smtClean="0">
                <a:solidFill>
                  <a:schemeClr val="tx1"/>
                </a:solidFill>
              </a:rPr>
              <a:t>просмотра (</a:t>
            </a:r>
            <a:r>
              <a:rPr lang="ru-RU" sz="22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sz="2200" b="1" dirty="0" smtClean="0">
                <a:solidFill>
                  <a:schemeClr val="tx1"/>
                </a:solidFill>
              </a:rPr>
              <a:t>).</a:t>
            </a:r>
            <a:endParaRPr 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693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768752" cy="692696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 Открытие и закрытие файлов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defRPr/>
            </a:pPr>
            <a:r>
              <a:rPr lang="ru-RU" sz="2200" dirty="0">
                <a:solidFill>
                  <a:schemeClr val="tx1"/>
                </a:solidFill>
              </a:rPr>
              <a:t>Для </a:t>
            </a:r>
            <a:r>
              <a:rPr lang="ru-RU" sz="2200" u="sng" dirty="0" smtClean="0">
                <a:solidFill>
                  <a:schemeClr val="tx1"/>
                </a:solidFill>
              </a:rPr>
              <a:t>успешной</a:t>
            </a:r>
            <a:r>
              <a:rPr lang="ru-RU" sz="2200" dirty="0" smtClean="0">
                <a:solidFill>
                  <a:schemeClr val="tx1"/>
                </a:solidFill>
              </a:rPr>
              <a:t> работы </a:t>
            </a:r>
            <a:r>
              <a:rPr lang="ru-RU" sz="2200" dirty="0">
                <a:solidFill>
                  <a:schemeClr val="tx1"/>
                </a:solidFill>
              </a:rPr>
              <a:t>с файлом и программа и ОС должны </a:t>
            </a:r>
            <a:r>
              <a:rPr lang="ru-RU" sz="2200" u="sng" dirty="0">
                <a:solidFill>
                  <a:schemeClr val="tx1"/>
                </a:solidFill>
              </a:rPr>
              <a:t>проверить</a:t>
            </a:r>
            <a:r>
              <a:rPr lang="ru-RU" sz="2200" dirty="0">
                <a:solidFill>
                  <a:schemeClr val="tx1"/>
                </a:solidFill>
              </a:rPr>
              <a:t> </a:t>
            </a:r>
            <a:r>
              <a:rPr lang="ru-RU" sz="2200" u="sng" dirty="0">
                <a:solidFill>
                  <a:schemeClr val="tx1"/>
                </a:solidFill>
              </a:rPr>
              <a:t>следующее</a:t>
            </a:r>
            <a:r>
              <a:rPr lang="ru-RU" sz="2200" dirty="0">
                <a:solidFill>
                  <a:schemeClr val="tx1"/>
                </a:solidFill>
              </a:rPr>
              <a:t>:</a:t>
            </a:r>
          </a:p>
          <a:p>
            <a:pPr indent="-457200" algn="l"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sz="2200" u="sng" dirty="0">
                <a:solidFill>
                  <a:schemeClr val="tx1"/>
                </a:solidFill>
              </a:rPr>
              <a:t>существует</a:t>
            </a:r>
            <a:r>
              <a:rPr lang="ru-RU" sz="2200" dirty="0">
                <a:solidFill>
                  <a:schemeClr val="tx1"/>
                </a:solidFill>
              </a:rPr>
              <a:t> ли файл с заданным </a:t>
            </a:r>
            <a:r>
              <a:rPr lang="ru-RU" sz="2200" u="sng" dirty="0">
                <a:solidFill>
                  <a:schemeClr val="tx1"/>
                </a:solidFill>
              </a:rPr>
              <a:t>именем</a:t>
            </a:r>
            <a:r>
              <a:rPr lang="ru-RU" sz="2200" dirty="0">
                <a:solidFill>
                  <a:schemeClr val="tx1"/>
                </a:solidFill>
              </a:rPr>
              <a:t> в указанном </a:t>
            </a:r>
            <a:r>
              <a:rPr lang="ru-RU" sz="2200" dirty="0" smtClean="0">
                <a:solidFill>
                  <a:schemeClr val="tx1"/>
                </a:solidFill>
              </a:rPr>
              <a:t>каталоге (текущий каталог или по пути </a:t>
            </a:r>
            <a:r>
              <a:rPr lang="en-US" sz="2200" dirty="0" smtClean="0">
                <a:solidFill>
                  <a:schemeClr val="tx1"/>
                </a:solidFill>
              </a:rPr>
              <a:t>- Path</a:t>
            </a:r>
            <a:r>
              <a:rPr lang="ru-RU" sz="2200" dirty="0" smtClean="0">
                <a:solidFill>
                  <a:schemeClr val="tx1"/>
                </a:solidFill>
              </a:rPr>
              <a:t>), </a:t>
            </a:r>
            <a:endParaRPr lang="ru-RU" sz="2200" dirty="0">
              <a:solidFill>
                <a:schemeClr val="tx1"/>
              </a:solidFill>
            </a:endParaRPr>
          </a:p>
          <a:p>
            <a:pPr indent="-457200" algn="l"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sz="2200" u="sng" dirty="0">
                <a:solidFill>
                  <a:schemeClr val="tx1"/>
                </a:solidFill>
              </a:rPr>
              <a:t>доступен</a:t>
            </a:r>
            <a:r>
              <a:rPr lang="ru-RU" sz="2200" dirty="0">
                <a:solidFill>
                  <a:schemeClr val="tx1"/>
                </a:solidFill>
              </a:rPr>
              <a:t> ли он для работы в </a:t>
            </a:r>
            <a:r>
              <a:rPr lang="ru-RU" sz="2200" dirty="0" smtClean="0">
                <a:solidFill>
                  <a:schemeClr val="tx1"/>
                </a:solidFill>
              </a:rPr>
              <a:t>программе</a:t>
            </a:r>
            <a:r>
              <a:rPr lang="en-US" sz="2200" dirty="0" smtClean="0">
                <a:solidFill>
                  <a:schemeClr val="tx1"/>
                </a:solidFill>
              </a:rPr>
              <a:t> (</a:t>
            </a:r>
            <a:r>
              <a:rPr lang="ru-RU" sz="2200" dirty="0" smtClean="0">
                <a:solidFill>
                  <a:schemeClr val="tx1"/>
                </a:solidFill>
              </a:rPr>
              <a:t>атрибуты – состояние файла</a:t>
            </a:r>
            <a:r>
              <a:rPr lang="en-US" sz="2200" dirty="0" smtClean="0">
                <a:solidFill>
                  <a:schemeClr val="tx1"/>
                </a:solidFill>
              </a:rPr>
              <a:t>)</a:t>
            </a:r>
            <a:r>
              <a:rPr lang="ru-RU" sz="2200" dirty="0" smtClean="0">
                <a:solidFill>
                  <a:schemeClr val="tx1"/>
                </a:solidFill>
              </a:rPr>
              <a:t>, </a:t>
            </a:r>
            <a:r>
              <a:rPr lang="ru-RU" sz="2200" dirty="0">
                <a:solidFill>
                  <a:schemeClr val="tx1"/>
                </a:solidFill>
              </a:rPr>
              <a:t>и в каких допустимых режимах, </a:t>
            </a:r>
          </a:p>
          <a:p>
            <a:pPr indent="-457200" algn="l"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sz="2200" dirty="0">
                <a:solidFill>
                  <a:schemeClr val="tx1"/>
                </a:solidFill>
              </a:rPr>
              <a:t>не </a:t>
            </a:r>
            <a:r>
              <a:rPr lang="ru-RU" sz="2200" u="sng" dirty="0">
                <a:solidFill>
                  <a:schemeClr val="tx1"/>
                </a:solidFill>
              </a:rPr>
              <a:t>занят</a:t>
            </a:r>
            <a:r>
              <a:rPr lang="ru-RU" sz="2200" dirty="0">
                <a:solidFill>
                  <a:schemeClr val="tx1"/>
                </a:solidFill>
              </a:rPr>
              <a:t> ли </a:t>
            </a:r>
            <a:r>
              <a:rPr lang="ru-RU" sz="2200" dirty="0" smtClean="0">
                <a:solidFill>
                  <a:schemeClr val="tx1"/>
                </a:solidFill>
              </a:rPr>
              <a:t>этот файл </a:t>
            </a:r>
            <a:r>
              <a:rPr lang="ru-RU" sz="2200" dirty="0">
                <a:solidFill>
                  <a:schemeClr val="tx1"/>
                </a:solidFill>
              </a:rPr>
              <a:t>в данное время </a:t>
            </a:r>
            <a:r>
              <a:rPr lang="ru-RU" sz="2200" u="sng" dirty="0">
                <a:solidFill>
                  <a:schemeClr val="tx1"/>
                </a:solidFill>
              </a:rPr>
              <a:t>другой</a:t>
            </a:r>
            <a:r>
              <a:rPr lang="ru-RU" sz="2200" dirty="0">
                <a:solidFill>
                  <a:schemeClr val="tx1"/>
                </a:solidFill>
              </a:rPr>
              <a:t> </a:t>
            </a:r>
            <a:r>
              <a:rPr lang="ru-RU" sz="2200" b="1" dirty="0">
                <a:solidFill>
                  <a:srgbClr val="FF0000"/>
                </a:solidFill>
              </a:rPr>
              <a:t>задачей</a:t>
            </a:r>
            <a:r>
              <a:rPr lang="ru-RU" sz="2200" dirty="0">
                <a:solidFill>
                  <a:srgbClr val="FF0000"/>
                </a:solidFill>
              </a:rPr>
              <a:t> </a:t>
            </a:r>
            <a:r>
              <a:rPr lang="ru-RU" sz="2200" dirty="0">
                <a:solidFill>
                  <a:schemeClr val="tx1"/>
                </a:solidFill>
              </a:rPr>
              <a:t>– работающей </a:t>
            </a:r>
            <a:r>
              <a:rPr lang="ru-RU" sz="2200" dirty="0" smtClean="0">
                <a:solidFill>
                  <a:schemeClr val="tx1"/>
                </a:solidFill>
              </a:rPr>
              <a:t>сейчас и </a:t>
            </a:r>
            <a:r>
              <a:rPr lang="ru-RU" sz="2200" dirty="0">
                <a:solidFill>
                  <a:schemeClr val="tx1"/>
                </a:solidFill>
              </a:rPr>
              <a:t>использующей этот </a:t>
            </a:r>
            <a:r>
              <a:rPr lang="ru-RU" sz="2200" dirty="0" smtClean="0">
                <a:solidFill>
                  <a:schemeClr val="tx1"/>
                </a:solidFill>
              </a:rPr>
              <a:t>файл (системы многозадачности).</a:t>
            </a:r>
            <a:endParaRPr lang="ru-RU" sz="2200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2200" dirty="0" smtClean="0">
                <a:solidFill>
                  <a:schemeClr val="tx1"/>
                </a:solidFill>
              </a:rPr>
              <a:t>Эти действия </a:t>
            </a:r>
            <a:r>
              <a:rPr lang="ru-RU" sz="2200" dirty="0">
                <a:solidFill>
                  <a:schemeClr val="tx1"/>
                </a:solidFill>
              </a:rPr>
              <a:t>выполняются специальными командами и </a:t>
            </a:r>
            <a:r>
              <a:rPr lang="ru-RU" sz="2200" dirty="0" smtClean="0">
                <a:solidFill>
                  <a:schemeClr val="tx1"/>
                </a:solidFill>
              </a:rPr>
              <a:t>функциями</a:t>
            </a:r>
            <a:r>
              <a:rPr lang="en-US" sz="2200" dirty="0" smtClean="0">
                <a:solidFill>
                  <a:schemeClr val="tx1"/>
                </a:solidFill>
              </a:rPr>
              <a:t> (</a:t>
            </a:r>
            <a:r>
              <a:rPr lang="ru-RU" sz="2200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en-US" sz="2200" dirty="0" smtClean="0">
                <a:solidFill>
                  <a:schemeClr val="tx1"/>
                </a:solidFill>
              </a:rPr>
              <a:t>)</a:t>
            </a:r>
            <a:r>
              <a:rPr lang="ru-RU" sz="2200" dirty="0" smtClean="0">
                <a:solidFill>
                  <a:schemeClr val="tx1"/>
                </a:solidFill>
              </a:rPr>
              <a:t>, </a:t>
            </a:r>
            <a:r>
              <a:rPr lang="ru-RU" sz="2200" dirty="0">
                <a:solidFill>
                  <a:schemeClr val="tx1"/>
                </a:solidFill>
              </a:rPr>
              <a:t>которые работают под управлением ОС, и вызывают </a:t>
            </a:r>
            <a:r>
              <a:rPr lang="ru-RU" sz="2200" u="sng" dirty="0">
                <a:solidFill>
                  <a:schemeClr val="tx1"/>
                </a:solidFill>
              </a:rPr>
              <a:t>открытие</a:t>
            </a:r>
            <a:r>
              <a:rPr lang="ru-RU" sz="2200" dirty="0">
                <a:solidFill>
                  <a:schemeClr val="tx1"/>
                </a:solidFill>
              </a:rPr>
              <a:t> файла (</a:t>
            </a:r>
            <a:r>
              <a:rPr lang="en-US" sz="2200" b="1" dirty="0">
                <a:solidFill>
                  <a:schemeClr val="tx1"/>
                </a:solidFill>
              </a:rPr>
              <a:t>open file</a:t>
            </a:r>
            <a:r>
              <a:rPr lang="ru-RU" sz="2200" dirty="0" smtClean="0">
                <a:solidFill>
                  <a:schemeClr val="tx1"/>
                </a:solidFill>
              </a:rPr>
              <a:t>) для дальнейшей работы:</a:t>
            </a:r>
            <a:endParaRPr lang="ru-RU" sz="2200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2200" u="sng" dirty="0">
                <a:solidFill>
                  <a:schemeClr val="tx1"/>
                </a:solidFill>
              </a:rPr>
              <a:t>Функции</a:t>
            </a:r>
            <a:r>
              <a:rPr lang="ru-RU" sz="2200" b="1" dirty="0">
                <a:solidFill>
                  <a:schemeClr val="tx1"/>
                </a:solidFill>
              </a:rPr>
              <a:t>: </a:t>
            </a:r>
            <a:r>
              <a:rPr lang="en-US" sz="2200" b="1" dirty="0" err="1">
                <a:solidFill>
                  <a:schemeClr val="tx1"/>
                </a:solidFill>
              </a:rPr>
              <a:t>fopen</a:t>
            </a:r>
            <a:r>
              <a:rPr lang="ru-RU" sz="2200" dirty="0">
                <a:solidFill>
                  <a:schemeClr val="tx1"/>
                </a:solidFill>
              </a:rPr>
              <a:t> и _</a:t>
            </a:r>
            <a:r>
              <a:rPr lang="en-US" sz="2200" b="1" dirty="0">
                <a:solidFill>
                  <a:schemeClr val="tx1"/>
                </a:solidFill>
              </a:rPr>
              <a:t>open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ru-RU" sz="2200" u="sng" dirty="0">
                <a:solidFill>
                  <a:schemeClr val="tx1"/>
                </a:solidFill>
              </a:rPr>
              <a:t>открывают</a:t>
            </a:r>
            <a:r>
              <a:rPr lang="ru-RU" sz="2200" dirty="0">
                <a:solidFill>
                  <a:schemeClr val="tx1"/>
                </a:solidFill>
              </a:rPr>
              <a:t> файлы для разных режимов. </a:t>
            </a:r>
            <a:r>
              <a:rPr lang="ru-RU" sz="2200" u="sng" dirty="0">
                <a:solidFill>
                  <a:schemeClr val="tx1"/>
                </a:solidFill>
              </a:rPr>
              <a:t>Только после успешного открытия файл </a:t>
            </a:r>
            <a:r>
              <a:rPr lang="ru-RU" sz="2200" u="sng" dirty="0">
                <a:solidFill>
                  <a:srgbClr val="FF0000"/>
                </a:solidFill>
              </a:rPr>
              <a:t>доступен</a:t>
            </a:r>
            <a:r>
              <a:rPr lang="ru-RU" sz="2200" u="sng" dirty="0">
                <a:solidFill>
                  <a:schemeClr val="tx1"/>
                </a:solidFill>
              </a:rPr>
              <a:t> в программе</a:t>
            </a:r>
            <a:r>
              <a:rPr lang="ru-RU" sz="2200" dirty="0">
                <a:solidFill>
                  <a:schemeClr val="tx1"/>
                </a:solidFill>
              </a:rPr>
              <a:t>!</a:t>
            </a:r>
          </a:p>
          <a:p>
            <a:pPr algn="l">
              <a:spcBef>
                <a:spcPts val="0"/>
              </a:spcBef>
              <a:defRPr/>
            </a:pPr>
            <a:r>
              <a:rPr lang="ru-RU" sz="2200" dirty="0">
                <a:solidFill>
                  <a:schemeClr val="tx1"/>
                </a:solidFill>
              </a:rPr>
              <a:t>После </a:t>
            </a:r>
            <a:r>
              <a:rPr lang="ru-RU" sz="2200" u="sng" dirty="0">
                <a:solidFill>
                  <a:schemeClr val="tx1"/>
                </a:solidFill>
              </a:rPr>
              <a:t>завершения</a:t>
            </a:r>
            <a:r>
              <a:rPr lang="ru-RU" sz="2200" dirty="0">
                <a:solidFill>
                  <a:schemeClr val="tx1"/>
                </a:solidFill>
              </a:rPr>
              <a:t> работы с фалом он должен быть </a:t>
            </a:r>
            <a:r>
              <a:rPr lang="ru-RU" sz="2200" u="sng" dirty="0">
                <a:solidFill>
                  <a:schemeClr val="tx1"/>
                </a:solidFill>
              </a:rPr>
              <a:t>закрыт</a:t>
            </a:r>
            <a:r>
              <a:rPr lang="ru-RU" sz="2200" dirty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  <a:defRPr/>
            </a:pPr>
            <a:r>
              <a:rPr lang="ru-RU" sz="2200" u="sng" dirty="0">
                <a:solidFill>
                  <a:schemeClr val="tx1"/>
                </a:solidFill>
              </a:rPr>
              <a:t>Функции</a:t>
            </a:r>
            <a:r>
              <a:rPr lang="ru-RU" sz="2200" b="1" dirty="0">
                <a:solidFill>
                  <a:schemeClr val="tx1"/>
                </a:solidFill>
              </a:rPr>
              <a:t>: </a:t>
            </a:r>
            <a:r>
              <a:rPr lang="en-US" sz="2200" b="1" dirty="0" err="1">
                <a:solidFill>
                  <a:schemeClr val="tx1"/>
                </a:solidFill>
              </a:rPr>
              <a:t>fclose</a:t>
            </a:r>
            <a:r>
              <a:rPr lang="ru-RU" sz="2200" dirty="0">
                <a:solidFill>
                  <a:schemeClr val="tx1"/>
                </a:solidFill>
              </a:rPr>
              <a:t> и _</a:t>
            </a:r>
            <a:r>
              <a:rPr lang="en-US" sz="2200" b="1" dirty="0">
                <a:solidFill>
                  <a:schemeClr val="tx1"/>
                </a:solidFill>
              </a:rPr>
              <a:t>close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ru-RU" sz="2200" u="sng" dirty="0">
                <a:solidFill>
                  <a:schemeClr val="tx1"/>
                </a:solidFill>
              </a:rPr>
              <a:t>закрывают </a:t>
            </a:r>
            <a:r>
              <a:rPr lang="ru-RU" sz="2200" dirty="0">
                <a:solidFill>
                  <a:schemeClr val="tx1"/>
                </a:solidFill>
              </a:rPr>
              <a:t>файлы для разных режимов.</a:t>
            </a:r>
          </a:p>
          <a:p>
            <a:pPr algn="l">
              <a:spcBef>
                <a:spcPts val="0"/>
              </a:spcBef>
              <a:defRPr/>
            </a:pPr>
            <a:r>
              <a:rPr lang="ru-RU" sz="2200" dirty="0">
                <a:solidFill>
                  <a:schemeClr val="tx1"/>
                </a:solidFill>
              </a:rPr>
              <a:t>Для работы с файлами </a:t>
            </a:r>
            <a:r>
              <a:rPr lang="ru-RU" sz="2200" dirty="0">
                <a:solidFill>
                  <a:schemeClr val="tx1"/>
                </a:solidFill>
                <a:hlinkClick r:id="rId3" action="ppaction://hlinksldjump"/>
              </a:rPr>
              <a:t>используются специальные структуры </a:t>
            </a:r>
            <a:r>
              <a:rPr lang="ru-RU" sz="2200" dirty="0">
                <a:solidFill>
                  <a:schemeClr val="tx1"/>
                </a:solidFill>
              </a:rPr>
              <a:t>(</a:t>
            </a:r>
            <a:r>
              <a:rPr lang="en-US" sz="2200" dirty="0">
                <a:solidFill>
                  <a:schemeClr val="tx1"/>
                </a:solidFill>
              </a:rPr>
              <a:t>FILE</a:t>
            </a:r>
            <a:r>
              <a:rPr lang="ru-RU" sz="2200" dirty="0">
                <a:solidFill>
                  <a:schemeClr val="tx1"/>
                </a:solidFill>
              </a:rPr>
              <a:t>) и </a:t>
            </a:r>
            <a:r>
              <a:rPr lang="ru-RU" sz="2200" u="sng" dirty="0">
                <a:solidFill>
                  <a:schemeClr val="tx1"/>
                </a:solidFill>
              </a:rPr>
              <a:t>дескрипторы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ru-RU" sz="2200" dirty="0">
                <a:solidFill>
                  <a:schemeClr val="tx1"/>
                </a:solidFill>
              </a:rPr>
              <a:t>файлов</a:t>
            </a:r>
            <a:r>
              <a:rPr lang="en-US" sz="2200" dirty="0">
                <a:solidFill>
                  <a:schemeClr val="tx1"/>
                </a:solidFill>
              </a:rPr>
              <a:t>(FP)</a:t>
            </a:r>
            <a:r>
              <a:rPr lang="ru-RU" sz="2200" dirty="0" smtClean="0">
                <a:solidFill>
                  <a:schemeClr val="tx1"/>
                </a:solidFill>
              </a:rPr>
              <a:t>. Предусмотрена возможность анализа </a:t>
            </a:r>
            <a:r>
              <a:rPr lang="ru-RU" sz="2200" dirty="0" smtClean="0">
                <a:solidFill>
                  <a:srgbClr val="FF0000"/>
                </a:solidFill>
              </a:rPr>
              <a:t>ОШИБОК</a:t>
            </a:r>
            <a:r>
              <a:rPr lang="ru-RU" sz="2200" dirty="0" smtClean="0">
                <a:solidFill>
                  <a:schemeClr val="tx1"/>
                </a:solidFill>
              </a:rPr>
              <a:t>!</a:t>
            </a:r>
            <a:endParaRPr lang="ru-RU" sz="2200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152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7056784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 Функции Открытия и закрытия(1)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defRPr/>
            </a:pPr>
            <a:r>
              <a:rPr lang="ru-RU" sz="2000" u="sng" dirty="0" smtClean="0">
                <a:solidFill>
                  <a:schemeClr val="tx1"/>
                </a:solidFill>
              </a:rPr>
              <a:t>Функции</a:t>
            </a:r>
            <a:r>
              <a:rPr lang="ru-RU" sz="2000" b="1" dirty="0">
                <a:solidFill>
                  <a:schemeClr val="tx1"/>
                </a:solidFill>
              </a:rPr>
              <a:t>: </a:t>
            </a:r>
            <a:r>
              <a:rPr lang="en-US" sz="2000" b="1" dirty="0" err="1">
                <a:solidFill>
                  <a:schemeClr val="tx1"/>
                </a:solidFill>
              </a:rPr>
              <a:t>fopen</a:t>
            </a:r>
            <a:r>
              <a:rPr lang="ru-RU" sz="2000" dirty="0">
                <a:solidFill>
                  <a:schemeClr val="tx1"/>
                </a:solidFill>
              </a:rPr>
              <a:t> и _</a:t>
            </a:r>
            <a:r>
              <a:rPr lang="en-US" sz="2000" b="1" dirty="0">
                <a:solidFill>
                  <a:schemeClr val="tx1"/>
                </a:solidFill>
              </a:rPr>
              <a:t>open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ru-RU" sz="2000" u="sng" dirty="0">
                <a:solidFill>
                  <a:schemeClr val="tx1"/>
                </a:solidFill>
              </a:rPr>
              <a:t>открывают</a:t>
            </a:r>
            <a:r>
              <a:rPr lang="ru-RU" sz="2000" dirty="0">
                <a:solidFill>
                  <a:schemeClr val="tx1"/>
                </a:solidFill>
              </a:rPr>
              <a:t> файлы для разных режимов. </a:t>
            </a:r>
            <a:r>
              <a:rPr lang="ru-RU" sz="2000" u="sng" dirty="0">
                <a:solidFill>
                  <a:schemeClr val="tx1"/>
                </a:solidFill>
              </a:rPr>
              <a:t>Только после успешного открытия файл </a:t>
            </a:r>
            <a:r>
              <a:rPr lang="ru-RU" sz="2000" u="sng" dirty="0">
                <a:solidFill>
                  <a:srgbClr val="FF0000"/>
                </a:solidFill>
              </a:rPr>
              <a:t>доступен</a:t>
            </a:r>
            <a:r>
              <a:rPr lang="ru-RU" sz="2000" u="sng" dirty="0">
                <a:solidFill>
                  <a:schemeClr val="tx1"/>
                </a:solidFill>
              </a:rPr>
              <a:t> в программе</a:t>
            </a:r>
            <a:r>
              <a:rPr lang="ru-RU" sz="2000" dirty="0" smtClean="0">
                <a:solidFill>
                  <a:schemeClr val="tx1"/>
                </a:solidFill>
              </a:rPr>
              <a:t>! </a:t>
            </a:r>
            <a:r>
              <a:rPr lang="ru-RU" sz="2000" u="sng" dirty="0" smtClean="0">
                <a:solidFill>
                  <a:schemeClr val="tx1"/>
                </a:solidFill>
              </a:rPr>
              <a:t>Прототип </a:t>
            </a:r>
            <a:r>
              <a:rPr lang="ru-RU" sz="2000" dirty="0" smtClean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  <a:defRPr/>
            </a:pPr>
            <a:r>
              <a:rPr lang="en-US" sz="2000" dirty="0">
                <a:solidFill>
                  <a:schemeClr val="tx1"/>
                </a:solidFill>
              </a:rPr>
              <a:t>FILE * </a:t>
            </a:r>
            <a:r>
              <a:rPr lang="en-US" sz="2000" b="1" dirty="0" err="1">
                <a:solidFill>
                  <a:srgbClr val="FF0000"/>
                </a:solidFill>
              </a:rPr>
              <a:t>fopen</a:t>
            </a:r>
            <a:r>
              <a:rPr lang="en-US" sz="2000" dirty="0">
                <a:solidFill>
                  <a:schemeClr val="tx1"/>
                </a:solidFill>
              </a:rPr>
              <a:t>(&lt;</a:t>
            </a:r>
            <a:r>
              <a:rPr lang="ru-RU" sz="2000" dirty="0">
                <a:solidFill>
                  <a:schemeClr val="tx1"/>
                </a:solidFill>
              </a:rPr>
              <a:t>Имя файла</a:t>
            </a:r>
            <a:r>
              <a:rPr lang="en-US" sz="2000" dirty="0">
                <a:solidFill>
                  <a:schemeClr val="tx1"/>
                </a:solidFill>
              </a:rPr>
              <a:t>&gt; , &lt;</a:t>
            </a:r>
            <a:r>
              <a:rPr lang="ru-RU" sz="2000" dirty="0">
                <a:solidFill>
                  <a:schemeClr val="tx1"/>
                </a:solidFill>
              </a:rPr>
              <a:t>режим открытия</a:t>
            </a:r>
            <a:r>
              <a:rPr lang="en-US" sz="2000" dirty="0">
                <a:solidFill>
                  <a:schemeClr val="tx1"/>
                </a:solidFill>
              </a:rPr>
              <a:t>&gt;)</a:t>
            </a:r>
            <a:r>
              <a:rPr lang="ru-RU" sz="2000" dirty="0">
                <a:solidFill>
                  <a:schemeClr val="tx1"/>
                </a:solidFill>
              </a:rPr>
              <a:t>;</a:t>
            </a:r>
          </a:p>
          <a:p>
            <a:pPr algn="l">
              <a:spcBef>
                <a:spcPts val="0"/>
              </a:spcBef>
              <a:defRPr/>
            </a:pPr>
            <a:r>
              <a:rPr lang="en-US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ER;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Переменная для фиксации ошибок открытия</a:t>
            </a:r>
            <a:endParaRPr lang="ru-RU" sz="20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FILE *</a:t>
            </a:r>
            <a:r>
              <a:rPr lang="en-US" sz="2000" b="1" dirty="0" smtClean="0">
                <a:solidFill>
                  <a:srgbClr val="FF0000"/>
                </a:solidFill>
              </a:rPr>
              <a:t>pF</a:t>
            </a:r>
            <a:r>
              <a:rPr lang="en-US" sz="2000" dirty="0" smtClean="0">
                <a:solidFill>
                  <a:schemeClr val="tx1"/>
                </a:solidFill>
              </a:rPr>
              <a:t> ;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Структура 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FILE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для дескриптора файла</a:t>
            </a:r>
          </a:p>
          <a:p>
            <a:pPr algn="l">
              <a:spcBef>
                <a:spcPts val="0"/>
              </a:spcBef>
              <a:defRPr/>
            </a:pPr>
            <a:r>
              <a:rPr lang="ru-RU" sz="2000" u="sng" dirty="0" smtClean="0">
                <a:solidFill>
                  <a:schemeClr val="tx1"/>
                </a:solidFill>
              </a:rPr>
              <a:t>Пример</a:t>
            </a:r>
            <a:r>
              <a:rPr lang="ru-RU" sz="2000" dirty="0" smtClean="0">
                <a:solidFill>
                  <a:schemeClr val="tx1"/>
                </a:solidFill>
              </a:rPr>
              <a:t> вызова функции открытия файла:</a:t>
            </a:r>
          </a:p>
          <a:p>
            <a:pPr algn="l">
              <a:spcBef>
                <a:spcPts val="0"/>
              </a:spcBef>
              <a:defRPr/>
            </a:pPr>
            <a:r>
              <a:rPr lang="en-US" sz="2000" b="1" dirty="0">
                <a:solidFill>
                  <a:srgbClr val="FF0000"/>
                </a:solidFill>
              </a:rPr>
              <a:t>pF</a:t>
            </a:r>
            <a:r>
              <a:rPr lang="en-US" sz="2000" dirty="0" smtClean="0">
                <a:solidFill>
                  <a:schemeClr val="tx1"/>
                </a:solidFill>
              </a:rPr>
              <a:t> = ("test.txt" , "</a:t>
            </a:r>
            <a:r>
              <a:rPr lang="en-US" sz="2000" b="1" dirty="0" smtClean="0">
                <a:solidFill>
                  <a:srgbClr val="FF0000"/>
                </a:solidFill>
              </a:rPr>
              <a:t>w</a:t>
            </a:r>
            <a:r>
              <a:rPr lang="en-US" sz="2000" dirty="0" smtClean="0">
                <a:solidFill>
                  <a:schemeClr val="tx1"/>
                </a:solidFill>
              </a:rPr>
              <a:t>");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Открыть текстовый файл для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чтения или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2000" dirty="0" err="1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wt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)</a:t>
            </a:r>
            <a:endParaRPr lang="ru-RU" sz="20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  <a:defRPr/>
            </a:pP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ER = </a:t>
            </a:r>
            <a:r>
              <a:rPr lang="en-US" sz="20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errno</a:t>
            </a:r>
            <a:r>
              <a:rPr lang="en-US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//Проверить код ошибки 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errno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–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Системная переменная</a:t>
            </a:r>
            <a:endParaRPr lang="ru-RU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2000" dirty="0">
                <a:solidFill>
                  <a:prstClr val="black"/>
                </a:solidFill>
              </a:rPr>
              <a:t>Если файл </a:t>
            </a:r>
            <a:r>
              <a:rPr lang="ru-RU" sz="2000" u="sng" dirty="0">
                <a:solidFill>
                  <a:prstClr val="black"/>
                </a:solidFill>
              </a:rPr>
              <a:t>не может быть </a:t>
            </a:r>
            <a:r>
              <a:rPr lang="ru-RU" sz="2000" dirty="0">
                <a:solidFill>
                  <a:prstClr val="black"/>
                </a:solidFill>
              </a:rPr>
              <a:t>открыт, то </a:t>
            </a:r>
            <a:r>
              <a:rPr lang="ru-RU" sz="2000" dirty="0" smtClean="0">
                <a:solidFill>
                  <a:prstClr val="black"/>
                </a:solidFill>
              </a:rPr>
              <a:t>структура дескриптора </a:t>
            </a:r>
            <a:r>
              <a:rPr lang="ru-RU" sz="2000" dirty="0">
                <a:solidFill>
                  <a:prstClr val="black"/>
                </a:solidFill>
              </a:rPr>
              <a:t>содержит </a:t>
            </a:r>
            <a:r>
              <a:rPr lang="ru-RU" sz="2000" u="sng" dirty="0">
                <a:solidFill>
                  <a:prstClr val="black"/>
                </a:solidFill>
              </a:rPr>
              <a:t>код </a:t>
            </a:r>
            <a:r>
              <a:rPr lang="ru-RU" sz="2000" u="sng" dirty="0" smtClean="0">
                <a:solidFill>
                  <a:prstClr val="black"/>
                </a:solidFill>
              </a:rPr>
              <a:t>ошибки и значение </a:t>
            </a:r>
            <a:r>
              <a:rPr lang="ru-RU" sz="2000" dirty="0" smtClean="0">
                <a:solidFill>
                  <a:prstClr val="black"/>
                </a:solidFill>
              </a:rPr>
              <a:t>( </a:t>
            </a:r>
            <a:r>
              <a:rPr lang="en-US" sz="2000" b="1" dirty="0">
                <a:solidFill>
                  <a:srgbClr val="FF0000"/>
                </a:solidFill>
              </a:rPr>
              <a:t>NULL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>
                <a:solidFill>
                  <a:prstClr val="black"/>
                </a:solidFill>
              </a:rPr>
              <a:t>– файл </a:t>
            </a:r>
            <a:r>
              <a:rPr lang="ru-RU" sz="2000" u="sng" dirty="0">
                <a:solidFill>
                  <a:prstClr val="black"/>
                </a:solidFill>
              </a:rPr>
              <a:t>не открыт</a:t>
            </a:r>
            <a:r>
              <a:rPr lang="ru-RU" sz="2000" dirty="0" smtClean="0">
                <a:solidFill>
                  <a:prstClr val="black"/>
                </a:solidFill>
              </a:rPr>
              <a:t>!). Типы ошибок(</a:t>
            </a:r>
            <a:r>
              <a:rPr lang="ru-RU" sz="2000" dirty="0" smtClean="0">
                <a:solidFill>
                  <a:prstClr val="black"/>
                </a:solidFill>
                <a:hlinkClick r:id="rId2" action="ppaction://hlinksldjump"/>
              </a:rPr>
              <a:t>СМ</a:t>
            </a:r>
            <a:r>
              <a:rPr lang="ru-RU" sz="2000" dirty="0" smtClean="0">
                <a:solidFill>
                  <a:prstClr val="black"/>
                </a:solidFill>
              </a:rPr>
              <a:t>) для </a:t>
            </a:r>
            <a:r>
              <a:rPr lang="en-US" sz="20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errno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После </a:t>
            </a:r>
            <a:r>
              <a:rPr lang="ru-RU" sz="2000" u="sng" dirty="0">
                <a:solidFill>
                  <a:schemeClr val="tx1"/>
                </a:solidFill>
              </a:rPr>
              <a:t>завершения</a:t>
            </a:r>
            <a:r>
              <a:rPr lang="ru-RU" sz="2000" dirty="0">
                <a:solidFill>
                  <a:schemeClr val="tx1"/>
                </a:solidFill>
              </a:rPr>
              <a:t> работы с фалом он должен быть </a:t>
            </a:r>
            <a:r>
              <a:rPr lang="ru-RU" sz="2000" dirty="0" smtClean="0">
                <a:solidFill>
                  <a:schemeClr val="tx1"/>
                </a:solidFill>
              </a:rPr>
              <a:t>обязательно </a:t>
            </a:r>
            <a:r>
              <a:rPr lang="ru-RU" sz="2000" u="sng" dirty="0" smtClean="0">
                <a:solidFill>
                  <a:schemeClr val="tx1"/>
                </a:solidFill>
              </a:rPr>
              <a:t>закрыт</a:t>
            </a:r>
            <a:r>
              <a:rPr lang="ru-RU" sz="2000" dirty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  <a:defRPr/>
            </a:pPr>
            <a:r>
              <a:rPr lang="ru-RU" sz="2000" u="sng" dirty="0">
                <a:solidFill>
                  <a:schemeClr val="tx1"/>
                </a:solidFill>
              </a:rPr>
              <a:t>Функции</a:t>
            </a:r>
            <a:r>
              <a:rPr lang="ru-RU" sz="2000" b="1" dirty="0">
                <a:solidFill>
                  <a:schemeClr val="tx1"/>
                </a:solidFill>
              </a:rPr>
              <a:t>: </a:t>
            </a:r>
            <a:r>
              <a:rPr lang="en-US" sz="2000" b="1" dirty="0" err="1">
                <a:solidFill>
                  <a:schemeClr val="tx1"/>
                </a:solidFill>
              </a:rPr>
              <a:t>fclose</a:t>
            </a:r>
            <a:r>
              <a:rPr lang="ru-RU" sz="2000" dirty="0">
                <a:solidFill>
                  <a:schemeClr val="tx1"/>
                </a:solidFill>
              </a:rPr>
              <a:t> и _</a:t>
            </a:r>
            <a:r>
              <a:rPr lang="en-US" sz="2000" b="1" dirty="0">
                <a:solidFill>
                  <a:schemeClr val="tx1"/>
                </a:solidFill>
              </a:rPr>
              <a:t>close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ru-RU" sz="2000" u="sng" dirty="0">
                <a:solidFill>
                  <a:schemeClr val="tx1"/>
                </a:solidFill>
              </a:rPr>
              <a:t>закрывают </a:t>
            </a:r>
            <a:r>
              <a:rPr lang="ru-RU" sz="2000" dirty="0">
                <a:solidFill>
                  <a:schemeClr val="tx1"/>
                </a:solidFill>
              </a:rPr>
              <a:t>файлы для разных режимов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</a:p>
          <a:p>
            <a:pPr algn="l">
              <a:spcBef>
                <a:spcPts val="0"/>
              </a:spcBef>
              <a:defRPr/>
            </a:pPr>
            <a:r>
              <a:rPr lang="ru-RU" sz="2000" u="sng" dirty="0" smtClean="0">
                <a:solidFill>
                  <a:schemeClr val="tx1"/>
                </a:solidFill>
              </a:rPr>
              <a:t>Прототипы </a:t>
            </a:r>
            <a:r>
              <a:rPr lang="ru-RU" sz="2000" dirty="0" smtClean="0">
                <a:solidFill>
                  <a:schemeClr val="tx1"/>
                </a:solidFill>
              </a:rPr>
              <a:t>функций закрытия:</a:t>
            </a:r>
          </a:p>
          <a:p>
            <a:pPr algn="l">
              <a:spcBef>
                <a:spcPts val="0"/>
              </a:spcBef>
              <a:defRPr/>
            </a:pPr>
            <a:r>
              <a:rPr lang="en-US" sz="2000" b="1" dirty="0" err="1">
                <a:solidFill>
                  <a:srgbClr val="FF0000"/>
                </a:solidFill>
              </a:rPr>
              <a:t>fclose</a:t>
            </a:r>
            <a:r>
              <a:rPr lang="en-US" sz="2000" dirty="0" smtClean="0">
                <a:solidFill>
                  <a:schemeClr val="tx1"/>
                </a:solidFill>
              </a:rPr>
              <a:t>(&lt;</a:t>
            </a:r>
            <a:r>
              <a:rPr lang="ru-RU" sz="2000" dirty="0" smtClean="0">
                <a:solidFill>
                  <a:schemeClr val="tx1"/>
                </a:solidFill>
              </a:rPr>
              <a:t>Дескриптор</a:t>
            </a:r>
            <a:r>
              <a:rPr lang="en-US" sz="2000" dirty="0" smtClean="0">
                <a:solidFill>
                  <a:schemeClr val="tx1"/>
                </a:solidFill>
              </a:rPr>
              <a:t>&gt;)</a:t>
            </a:r>
            <a:r>
              <a:rPr lang="ru-RU" sz="2000" dirty="0" smtClean="0">
                <a:solidFill>
                  <a:schemeClr val="tx1"/>
                </a:solidFill>
              </a:rPr>
              <a:t> ; </a:t>
            </a:r>
          </a:p>
          <a:p>
            <a:pPr algn="l">
              <a:spcBef>
                <a:spcPts val="0"/>
              </a:spcBef>
              <a:defRPr/>
            </a:pPr>
            <a:r>
              <a:rPr lang="en-US" sz="2000" b="1" dirty="0" err="1">
                <a:solidFill>
                  <a:srgbClr val="FF0000"/>
                </a:solidFill>
              </a:rPr>
              <a:t>fcloseall</a:t>
            </a:r>
            <a:r>
              <a:rPr lang="en-US" sz="2000" dirty="0" smtClean="0">
                <a:solidFill>
                  <a:schemeClr val="tx1"/>
                </a:solidFill>
              </a:rPr>
              <a:t>( void)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закрыть все открытые файлы</a:t>
            </a:r>
            <a:endParaRPr lang="ru-RU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2000" u="sng" dirty="0" smtClean="0">
                <a:solidFill>
                  <a:schemeClr val="tx1"/>
                </a:solidFill>
              </a:rPr>
              <a:t>Пример</a:t>
            </a:r>
            <a:r>
              <a:rPr lang="ru-RU" sz="2000" dirty="0" smtClean="0">
                <a:solidFill>
                  <a:schemeClr val="tx1"/>
                </a:solidFill>
              </a:rPr>
              <a:t> закрытия файла :</a:t>
            </a:r>
          </a:p>
          <a:p>
            <a:pPr algn="l">
              <a:spcBef>
                <a:spcPts val="0"/>
              </a:spcBef>
              <a:defRPr/>
            </a:pPr>
            <a:r>
              <a:rPr lang="en-US" sz="2000" dirty="0" err="1" smtClean="0">
                <a:solidFill>
                  <a:schemeClr val="tx1"/>
                </a:solidFill>
              </a:rPr>
              <a:t>fclose</a:t>
            </a:r>
            <a:r>
              <a:rPr lang="ru-RU" sz="2000" dirty="0" smtClean="0">
                <a:solidFill>
                  <a:schemeClr val="tx1"/>
                </a:solidFill>
              </a:rPr>
              <a:t>(</a:t>
            </a:r>
            <a:r>
              <a:rPr lang="en-US" sz="2000" b="1" dirty="0">
                <a:solidFill>
                  <a:srgbClr val="FF0000"/>
                </a:solidFill>
              </a:rPr>
              <a:t>pF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Закрыть файл открытый ранее с </a:t>
            </a:r>
            <a:r>
              <a:rPr lang="en-US" sz="2000" b="1" dirty="0">
                <a:solidFill>
                  <a:srgbClr val="FF0000"/>
                </a:solidFill>
              </a:rPr>
              <a:t>pF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Для </a:t>
            </a:r>
            <a:r>
              <a:rPr lang="ru-RU" sz="2000" dirty="0">
                <a:solidFill>
                  <a:schemeClr val="tx1"/>
                </a:solidFill>
              </a:rPr>
              <a:t>работы с файлами </a:t>
            </a:r>
            <a:r>
              <a:rPr lang="ru-RU" sz="2000" dirty="0">
                <a:solidFill>
                  <a:schemeClr val="tx1"/>
                </a:solidFill>
                <a:hlinkClick r:id="rId3" action="ppaction://hlinksldjump"/>
              </a:rPr>
              <a:t>используются специальные </a:t>
            </a:r>
            <a:r>
              <a:rPr lang="ru-RU" sz="2000" u="sng" dirty="0">
                <a:solidFill>
                  <a:schemeClr val="tx1"/>
                </a:solidFill>
              </a:rPr>
              <a:t>дескрипторы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(</a:t>
            </a:r>
            <a:r>
              <a:rPr lang="en-US" sz="2000" dirty="0">
                <a:solidFill>
                  <a:schemeClr val="tx1"/>
                </a:solidFill>
                <a:hlinkClick r:id="rId3" action="ppaction://hlinksldjump"/>
              </a:rPr>
              <a:t>FILE</a:t>
            </a:r>
            <a:r>
              <a:rPr lang="ru-RU" sz="2000" dirty="0">
                <a:solidFill>
                  <a:schemeClr val="tx1"/>
                </a:solidFill>
              </a:rPr>
              <a:t>) </a:t>
            </a:r>
            <a:r>
              <a:rPr lang="ru-RU" sz="2000" dirty="0" smtClean="0">
                <a:solidFill>
                  <a:schemeClr val="tx1"/>
                </a:solidFill>
              </a:rPr>
              <a:t>- </a:t>
            </a:r>
            <a:r>
              <a:rPr lang="en-US" sz="2000" dirty="0" smtClean="0">
                <a:solidFill>
                  <a:schemeClr val="tx1"/>
                </a:solidFill>
              </a:rPr>
              <a:t>(</a:t>
            </a:r>
            <a:r>
              <a:rPr lang="en-US" sz="2000" dirty="0">
                <a:solidFill>
                  <a:schemeClr val="tx1"/>
                </a:solidFill>
              </a:rPr>
              <a:t>FP)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266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8819" y="7575"/>
            <a:ext cx="7416824" cy="541105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Режимы открытия файлов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64612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Для правильной работы с файлом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тип доступа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его нужно открыть с соответствующем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режиме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200" b="1" dirty="0">
                <a:solidFill>
                  <a:schemeClr val="tx1"/>
                </a:solidFill>
              </a:rPr>
              <a:t>в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торой параметр функции 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open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):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r</a:t>
            </a:r>
            <a:r>
              <a:rPr lang="ru-RU" sz="2000" dirty="0">
                <a:solidFill>
                  <a:schemeClr val="tx1"/>
                </a:solidFill>
              </a:rPr>
              <a:t>"  - открыть текстовый файл только для </a:t>
            </a:r>
            <a:r>
              <a:rPr lang="ru-RU" sz="2000" u="sng" dirty="0" smtClean="0">
                <a:solidFill>
                  <a:schemeClr val="tx1"/>
                </a:solidFill>
              </a:rPr>
              <a:t>чтения</a:t>
            </a:r>
            <a:r>
              <a:rPr lang="en-US" sz="2000" dirty="0" smtClean="0">
                <a:solidFill>
                  <a:schemeClr val="tx1"/>
                </a:solidFill>
              </a:rPr>
              <a:t> (</a:t>
            </a:r>
            <a:r>
              <a:rPr lang="en-US" sz="2000" b="1" dirty="0">
                <a:solidFill>
                  <a:srgbClr val="FF0000"/>
                </a:solidFill>
              </a:rPr>
              <a:t>read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  <a:r>
              <a:rPr lang="ru-RU" sz="2000" dirty="0" smtClean="0">
                <a:solidFill>
                  <a:schemeClr val="tx1"/>
                </a:solidFill>
              </a:rPr>
              <a:t>, </a:t>
            </a:r>
            <a:r>
              <a:rPr lang="ru-RU" sz="2000" dirty="0">
                <a:solidFill>
                  <a:schemeClr val="tx1"/>
                </a:solidFill>
              </a:rPr>
              <a:t>если файла нет то ошибка.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w</a:t>
            </a:r>
            <a:r>
              <a:rPr lang="ru-RU" sz="2000" dirty="0">
                <a:solidFill>
                  <a:schemeClr val="tx1"/>
                </a:solidFill>
              </a:rPr>
              <a:t>" - открыть или создать текстовый файл для </a:t>
            </a:r>
            <a:r>
              <a:rPr lang="ru-RU" sz="2000" u="sng" dirty="0" smtClean="0">
                <a:solidFill>
                  <a:schemeClr val="tx1"/>
                </a:solidFill>
              </a:rPr>
              <a:t>записи</a:t>
            </a:r>
            <a:r>
              <a:rPr lang="ru-RU" sz="2000" u="sng" dirty="0">
                <a:solidFill>
                  <a:schemeClr val="tx1"/>
                </a:solidFill>
              </a:rPr>
              <a:t>(</a:t>
            </a:r>
            <a:r>
              <a:rPr lang="en-US" sz="2000" b="1" dirty="0">
                <a:solidFill>
                  <a:srgbClr val="FF0000"/>
                </a:solidFill>
              </a:rPr>
              <a:t>write</a:t>
            </a:r>
            <a:r>
              <a:rPr lang="ru-RU" sz="2000" dirty="0" smtClean="0">
                <a:solidFill>
                  <a:schemeClr val="tx1"/>
                </a:solidFill>
              </a:rPr>
              <a:t>), </a:t>
            </a:r>
            <a:r>
              <a:rPr lang="ru-RU" sz="2000" dirty="0">
                <a:solidFill>
                  <a:schemeClr val="tx1"/>
                </a:solidFill>
              </a:rPr>
              <a:t>для созданных файлов содержимое </a:t>
            </a:r>
            <a:r>
              <a:rPr lang="ru-RU" sz="2000" dirty="0" smtClean="0">
                <a:solidFill>
                  <a:schemeClr val="tx1"/>
                </a:solidFill>
              </a:rPr>
              <a:t>очищается</a:t>
            </a:r>
            <a:endParaRPr lang="ru-RU" sz="2000" dirty="0">
              <a:solidFill>
                <a:schemeClr val="tx1"/>
              </a:solidFill>
            </a:endParaRP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a</a:t>
            </a:r>
            <a:r>
              <a:rPr lang="ru-RU" sz="2000" dirty="0">
                <a:solidFill>
                  <a:schemeClr val="tx1"/>
                </a:solidFill>
              </a:rPr>
              <a:t>" - открыть текстовый файл для </a:t>
            </a:r>
            <a:r>
              <a:rPr lang="ru-RU" sz="2000" u="sng" dirty="0" smtClean="0">
                <a:solidFill>
                  <a:schemeClr val="tx1"/>
                </a:solidFill>
              </a:rPr>
              <a:t>добавления</a:t>
            </a:r>
            <a:r>
              <a:rPr lang="en-US" sz="2000" dirty="0" smtClean="0">
                <a:solidFill>
                  <a:schemeClr val="tx1"/>
                </a:solidFill>
              </a:rPr>
              <a:t> (</a:t>
            </a:r>
            <a:r>
              <a:rPr lang="en-US" sz="2000" b="1" dirty="0">
                <a:solidFill>
                  <a:srgbClr val="FF0000"/>
                </a:solidFill>
              </a:rPr>
              <a:t>append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записей в его конец, файл создается, если он не был </a:t>
            </a:r>
            <a:r>
              <a:rPr lang="ru-RU" sz="2000" dirty="0" smtClean="0">
                <a:solidFill>
                  <a:schemeClr val="tx1"/>
                </a:solidFill>
              </a:rPr>
              <a:t>создан .</a:t>
            </a:r>
            <a:endParaRPr lang="ru-RU" sz="2000" dirty="0">
              <a:solidFill>
                <a:schemeClr val="tx1"/>
              </a:solidFill>
            </a:endParaRP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r</a:t>
            </a:r>
            <a:r>
              <a:rPr lang="en-US" sz="2000" b="1" dirty="0">
                <a:solidFill>
                  <a:srgbClr val="FF0000"/>
                </a:solidFill>
              </a:rPr>
              <a:t>b</a:t>
            </a:r>
            <a:r>
              <a:rPr lang="ru-RU" sz="2000" dirty="0">
                <a:solidFill>
                  <a:schemeClr val="tx1"/>
                </a:solidFill>
              </a:rPr>
              <a:t>"  - открыть ,бинарный файл только для чтения, если файла нет то ошибка.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w</a:t>
            </a:r>
            <a:r>
              <a:rPr lang="en-US" sz="2000" b="1" dirty="0">
                <a:solidFill>
                  <a:srgbClr val="FF0000"/>
                </a:solidFill>
              </a:rPr>
              <a:t>b</a:t>
            </a:r>
            <a:r>
              <a:rPr lang="ru-RU" sz="2000" dirty="0">
                <a:solidFill>
                  <a:schemeClr val="tx1"/>
                </a:solidFill>
              </a:rPr>
              <a:t>" - открыть или создать бинарный файл для записи, для созданных файлов содержимое очищается.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a</a:t>
            </a:r>
            <a:r>
              <a:rPr lang="en-US" sz="2000" b="1" dirty="0">
                <a:solidFill>
                  <a:srgbClr val="FF0000"/>
                </a:solidFill>
              </a:rPr>
              <a:t>b</a:t>
            </a:r>
            <a:r>
              <a:rPr lang="ru-RU" sz="2000" dirty="0">
                <a:solidFill>
                  <a:schemeClr val="tx1"/>
                </a:solidFill>
              </a:rPr>
              <a:t>" - открыть бинарный файл для добавления записей в его конец, файл создается, если он не был создан.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 </a:t>
            </a:r>
            <a:r>
              <a:rPr lang="ru-RU" sz="2000" dirty="0" smtClean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r+</a:t>
            </a:r>
            <a:r>
              <a:rPr lang="ru-RU" sz="2000" dirty="0">
                <a:solidFill>
                  <a:schemeClr val="tx1"/>
                </a:solidFill>
              </a:rPr>
              <a:t>" - открыть текстовый файл для чтения и  записи, если файла нет то ошибка.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w+</a:t>
            </a:r>
            <a:r>
              <a:rPr lang="ru-RU" sz="2000" dirty="0">
                <a:solidFill>
                  <a:schemeClr val="tx1"/>
                </a:solidFill>
              </a:rPr>
              <a:t>"- открыть или создать текстовый файл для чтения и записи, для созданных файлов содержимое очищается. 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Примеры см.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).</a:t>
            </a: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047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7575"/>
            <a:ext cx="6192688" cy="541105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Коды ошибок с файлами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При работе с файлами могут возникнуть ошибки (</a:t>
            </a:r>
            <a:r>
              <a:rPr lang="en-US" altLang="ru-RU" sz="2300" b="1" dirty="0" err="1" smtClean="0">
                <a:solidFill>
                  <a:schemeClr val="tx1"/>
                </a:solidFill>
              </a:rPr>
              <a:t>errno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), которые нужно проверить(некоторые показаны в таблице)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.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коды: </a:t>
            </a:r>
            <a:r>
              <a:rPr lang="en-US" sz="24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4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errno.h</a:t>
            </a:r>
            <a:r>
              <a:rPr lang="en-US" sz="24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266</a:t>
            </a:fld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31433"/>
              </p:ext>
            </p:extLst>
          </p:nvPr>
        </p:nvGraphicFramePr>
        <p:xfrm>
          <a:off x="827585" y="1429511"/>
          <a:ext cx="7920880" cy="49401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54947"/>
                <a:gridCol w="5265177"/>
                <a:gridCol w="800756"/>
              </a:tblGrid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Название Ошибки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Содержание ошибки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Код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PERM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Операция запрещена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ENOENT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Нет такого файла или каталога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ENXIO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Нет такого устройства или адреса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ENOMEM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Недостаточно памяти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EACCES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Доступ запрещён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EBUSY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Устройство или ресурс заняты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7979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ENODEV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Нет такого устройства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EINVAL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Недопустимый аргумент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22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EMFILE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Слишком много открытых файлов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EROFS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Файловая система доступна только для чтения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ENAMETOOLONG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Слишком длинное имя файла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38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2464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…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…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…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525588" y="1652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30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26345"/>
            <a:ext cx="5851413" cy="666351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Проверка </a:t>
            </a:r>
            <a:r>
              <a:rPr lang="ru-RU" sz="3200" dirty="0"/>
              <a:t>о</a:t>
            </a:r>
            <a:r>
              <a:rPr lang="ru-RU" sz="3200" dirty="0" smtClean="0"/>
              <a:t>шибок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675687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Коды ошибок (</a:t>
            </a:r>
            <a:r>
              <a:rPr lang="ru-RU" altLang="ru-RU" sz="23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позволяют уточнить ошибок (</a:t>
            </a:r>
            <a:r>
              <a:rPr lang="en-US" sz="24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4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errno.h</a:t>
            </a:r>
            <a:r>
              <a:rPr lang="en-US" sz="2400" b="1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…</a:t>
            </a:r>
          </a:p>
          <a:p>
            <a:pPr algn="l"/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errno.h</a:t>
            </a:r>
            <a:r>
              <a:rPr lang="en-US" sz="20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en-US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2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коды ошибок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…</a:t>
            </a:r>
          </a:p>
          <a:p>
            <a:pPr algn="l"/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FILE</a:t>
            </a:r>
            <a:r>
              <a:rPr lang="en-US" sz="22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pF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</a:t>
            </a:r>
            <a:r>
              <a:rPr lang="en-US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fopen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"test333.txt"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"r"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ошибка открытия  файла (нет файла)</a:t>
            </a:r>
            <a:endParaRPr lang="ru-RU" sz="2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22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if(pF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==</a:t>
            </a:r>
            <a:r>
              <a:rPr lang="en-US" sz="22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NULL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</a:t>
            </a:r>
            <a:r>
              <a:rPr lang="en-US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2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Ошибка</a:t>
            </a:r>
            <a:r>
              <a:rPr lang="en-US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!\n"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ru-RU" sz="22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en-US" sz="22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2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Вспомогательная переменная</a:t>
            </a:r>
            <a:endParaRPr lang="ru-RU" sz="2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err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ru-RU" sz="2200" dirty="0" err="1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errno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2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errno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Системная переменная, содержащая </a:t>
            </a:r>
            <a:r>
              <a:rPr lang="ru-RU" sz="22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 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ENOENT == 2 нет такого файла</a:t>
            </a:r>
            <a:endParaRPr lang="ru-RU" sz="2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2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2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err</a:t>
            </a:r>
            <a:r>
              <a:rPr lang="ru-RU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==</a:t>
            </a:r>
            <a:r>
              <a:rPr lang="ru-RU" sz="22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ENOENT</a:t>
            </a:r>
            <a:r>
              <a:rPr lang="ru-RU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sz="22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"Нет такого файла!\n"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ru-RU" sz="22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//Проверка возможности закрытия файла</a:t>
            </a:r>
            <a:endParaRPr lang="ru-RU" sz="2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2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if(pF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!=</a:t>
            </a:r>
            <a:r>
              <a:rPr lang="en-US" sz="22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NULL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ru-RU" sz="2200" dirty="0" err="1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fclose</a:t>
            </a:r>
            <a:r>
              <a:rPr lang="ru-RU" sz="22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200" dirty="0" err="1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pF</a:t>
            </a:r>
            <a:r>
              <a:rPr lang="ru-RU" sz="22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Закрытие файла с дескриптором </a:t>
            </a:r>
            <a:r>
              <a:rPr lang="ru-RU" sz="22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pF</a:t>
            </a:r>
            <a:endParaRPr lang="ru-RU" sz="2200" dirty="0" smtClean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ru-RU" sz="2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59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7575"/>
            <a:ext cx="6480720" cy="613113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Операции с файлами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l" fontAlgn="base">
              <a:lnSpc>
                <a:spcPct val="8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200" dirty="0" smtClean="0">
                <a:solidFill>
                  <a:prstClr val="black"/>
                </a:solidFill>
              </a:rPr>
              <a:t>Операции и функции  для работы с файлами </a:t>
            </a:r>
            <a:r>
              <a:rPr lang="ru-RU" altLang="ru-RU" sz="2200" dirty="0">
                <a:solidFill>
                  <a:prstClr val="black"/>
                </a:solidFill>
              </a:rPr>
              <a:t>могут быть разделены </a:t>
            </a:r>
            <a:r>
              <a:rPr lang="ru-RU" altLang="ru-RU" sz="2200" u="sng" dirty="0">
                <a:solidFill>
                  <a:prstClr val="black"/>
                </a:solidFill>
              </a:rPr>
              <a:t>на две группы</a:t>
            </a:r>
            <a:r>
              <a:rPr lang="ru-RU" altLang="ru-RU" sz="2200" dirty="0">
                <a:solidFill>
                  <a:prstClr val="black"/>
                </a:solidFill>
              </a:rPr>
              <a:t>:</a:t>
            </a:r>
          </a:p>
          <a:p>
            <a:pPr lvl="0" algn="l" fontAlgn="base">
              <a:lnSpc>
                <a:spcPct val="80000"/>
              </a:lnSpc>
              <a:spcAft>
                <a:spcPct val="0"/>
              </a:spcAft>
            </a:pPr>
            <a:r>
              <a:rPr lang="ru-RU" altLang="ru-RU" sz="2200" u="sng" dirty="0">
                <a:solidFill>
                  <a:prstClr val="black"/>
                </a:solidFill>
              </a:rPr>
              <a:t>Действия</a:t>
            </a:r>
            <a:r>
              <a:rPr lang="ru-RU" altLang="ru-RU" sz="2200" dirty="0">
                <a:solidFill>
                  <a:prstClr val="black"/>
                </a:solidFill>
              </a:rPr>
              <a:t> над внутренними </a:t>
            </a:r>
            <a:r>
              <a:rPr lang="ru-RU" altLang="ru-RU" sz="2200" u="sng" dirty="0" smtClean="0">
                <a:solidFill>
                  <a:prstClr val="black"/>
                </a:solidFill>
              </a:rPr>
              <a:t>данными</a:t>
            </a:r>
            <a:r>
              <a:rPr lang="ru-RU" altLang="ru-RU" sz="2200" dirty="0" smtClean="0">
                <a:solidFill>
                  <a:prstClr val="black"/>
                </a:solidFill>
              </a:rPr>
              <a:t> (</a:t>
            </a:r>
            <a:r>
              <a:rPr lang="ru-RU" altLang="ru-RU" sz="2200" dirty="0">
                <a:solidFill>
                  <a:prstClr val="black"/>
                </a:solidFill>
              </a:rPr>
              <a:t>с</a:t>
            </a:r>
            <a:r>
              <a:rPr lang="ru-RU" altLang="ru-RU" sz="2200" dirty="0" smtClean="0">
                <a:solidFill>
                  <a:prstClr val="black"/>
                </a:solidFill>
              </a:rPr>
              <a:t>одержимым) конкретного </a:t>
            </a:r>
            <a:r>
              <a:rPr lang="ru-RU" altLang="ru-RU" sz="2200" dirty="0">
                <a:solidFill>
                  <a:prstClr val="black"/>
                </a:solidFill>
              </a:rPr>
              <a:t>файла и</a:t>
            </a:r>
          </a:p>
          <a:p>
            <a:pPr lvl="0" algn="l" fontAlgn="base">
              <a:lnSpc>
                <a:spcPct val="80000"/>
              </a:lnSpc>
              <a:spcAft>
                <a:spcPct val="0"/>
              </a:spcAft>
            </a:pPr>
            <a:r>
              <a:rPr lang="ru-RU" altLang="ru-RU" sz="2200" u="sng" dirty="0">
                <a:solidFill>
                  <a:prstClr val="black"/>
                </a:solidFill>
              </a:rPr>
              <a:t>Действия</a:t>
            </a:r>
            <a:r>
              <a:rPr lang="ru-RU" altLang="ru-RU" sz="2200" dirty="0">
                <a:solidFill>
                  <a:prstClr val="black"/>
                </a:solidFill>
              </a:rPr>
              <a:t> над файлом в </a:t>
            </a:r>
            <a:r>
              <a:rPr lang="ru-RU" altLang="ru-RU" sz="2200" u="sng" dirty="0">
                <a:solidFill>
                  <a:prstClr val="black"/>
                </a:solidFill>
              </a:rPr>
              <a:t>целом</a:t>
            </a:r>
            <a:r>
              <a:rPr lang="ru-RU" altLang="ru-RU" sz="2200" dirty="0">
                <a:solidFill>
                  <a:prstClr val="black"/>
                </a:solidFill>
              </a:rPr>
              <a:t> как отдельной </a:t>
            </a:r>
            <a:r>
              <a:rPr lang="ru-RU" altLang="ru-RU" sz="2200" dirty="0" smtClean="0">
                <a:solidFill>
                  <a:prstClr val="black"/>
                </a:solidFill>
              </a:rPr>
              <a:t>единицей (</a:t>
            </a:r>
            <a:r>
              <a:rPr lang="ru-RU" altLang="ru-RU" sz="2200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200" dirty="0" smtClean="0">
                <a:solidFill>
                  <a:prstClr val="black"/>
                </a:solidFill>
              </a:rPr>
              <a:t>).</a:t>
            </a:r>
            <a:endParaRPr lang="ru-RU" altLang="ru-RU" sz="2200" dirty="0">
              <a:solidFill>
                <a:prstClr val="black"/>
              </a:solidFill>
            </a:endParaRPr>
          </a:p>
          <a:p>
            <a:pPr marL="342900" lvl="0" indent="-342900" algn="l" fontAlgn="base">
              <a:lnSpc>
                <a:spcPct val="8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200" dirty="0" smtClean="0">
                <a:solidFill>
                  <a:prstClr val="black"/>
                </a:solidFill>
              </a:rPr>
              <a:t>Создание </a:t>
            </a:r>
            <a:r>
              <a:rPr lang="ru-RU" altLang="ru-RU" sz="2200" dirty="0">
                <a:solidFill>
                  <a:prstClr val="black"/>
                </a:solidFill>
              </a:rPr>
              <a:t>файла, обычно происходит при </a:t>
            </a:r>
            <a:r>
              <a:rPr lang="ru-RU" altLang="ru-RU" sz="2200" u="sng" dirty="0">
                <a:solidFill>
                  <a:prstClr val="black"/>
                </a:solidFill>
              </a:rPr>
              <a:t>открытии</a:t>
            </a:r>
            <a:r>
              <a:rPr lang="ru-RU" altLang="ru-RU" sz="2200" dirty="0">
                <a:solidFill>
                  <a:prstClr val="black"/>
                </a:solidFill>
              </a:rPr>
              <a:t> файла (</a:t>
            </a:r>
            <a:r>
              <a:rPr lang="en-US" altLang="ru-RU" sz="2200" b="1" dirty="0">
                <a:solidFill>
                  <a:prstClr val="black"/>
                </a:solidFill>
              </a:rPr>
              <a:t>open</a:t>
            </a:r>
            <a:r>
              <a:rPr lang="ru-RU" altLang="ru-RU" sz="2200" b="1" dirty="0">
                <a:solidFill>
                  <a:prstClr val="black"/>
                </a:solidFill>
              </a:rPr>
              <a:t>, </a:t>
            </a:r>
            <a:r>
              <a:rPr lang="en-US" altLang="ru-RU" sz="2200" b="1" dirty="0" err="1">
                <a:solidFill>
                  <a:prstClr val="black"/>
                </a:solidFill>
              </a:rPr>
              <a:t>fopen</a:t>
            </a:r>
            <a:r>
              <a:rPr lang="ru-RU" altLang="ru-RU" sz="2200" b="1" dirty="0">
                <a:solidFill>
                  <a:prstClr val="black"/>
                </a:solidFill>
              </a:rPr>
              <a:t>, </a:t>
            </a:r>
            <a:r>
              <a:rPr lang="en-US" altLang="ru-RU" sz="2200" b="1" dirty="0">
                <a:solidFill>
                  <a:prstClr val="black"/>
                </a:solidFill>
              </a:rPr>
              <a:t>cre</a:t>
            </a:r>
            <a:r>
              <a:rPr lang="en-US" altLang="ru-RU" sz="2200" dirty="0">
                <a:solidFill>
                  <a:prstClr val="black"/>
                </a:solidFill>
              </a:rPr>
              <a:t>ate</a:t>
            </a:r>
            <a:r>
              <a:rPr lang="ru-RU" altLang="ru-RU" sz="2200" dirty="0" smtClean="0">
                <a:solidFill>
                  <a:prstClr val="black"/>
                </a:solidFill>
              </a:rPr>
              <a:t>). Функции открытия и закрытия (</a:t>
            </a:r>
            <a:r>
              <a:rPr lang="ru-RU" altLang="ru-RU" sz="2200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200" dirty="0" smtClean="0">
                <a:solidFill>
                  <a:prstClr val="black"/>
                </a:solidFill>
              </a:rPr>
              <a:t>):</a:t>
            </a:r>
            <a:endParaRPr lang="ru-RU" altLang="ru-RU" sz="2200" dirty="0">
              <a:solidFill>
                <a:prstClr val="black"/>
              </a:solidFill>
            </a:endParaRPr>
          </a:p>
          <a:p>
            <a:pPr lvl="0" algn="l" fontAlgn="base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200" u="sng" dirty="0">
                <a:solidFill>
                  <a:srgbClr val="FF0000"/>
                </a:solidFill>
              </a:rPr>
              <a:t>Открытие</a:t>
            </a:r>
            <a:r>
              <a:rPr lang="ru-RU" altLang="ru-RU" sz="2200" dirty="0">
                <a:solidFill>
                  <a:srgbClr val="FF0000"/>
                </a:solidFill>
              </a:rPr>
              <a:t> </a:t>
            </a:r>
            <a:r>
              <a:rPr lang="ru-RU" altLang="ru-RU" sz="2200" dirty="0">
                <a:solidFill>
                  <a:prstClr val="black"/>
                </a:solidFill>
              </a:rPr>
              <a:t>файла </a:t>
            </a:r>
            <a:r>
              <a:rPr lang="en-US" altLang="ru-RU" sz="2200" b="1" dirty="0">
                <a:solidFill>
                  <a:prstClr val="black"/>
                </a:solidFill>
              </a:rPr>
              <a:t>(_open, </a:t>
            </a:r>
            <a:r>
              <a:rPr lang="en-US" altLang="ru-RU" sz="2200" b="1" dirty="0" err="1">
                <a:solidFill>
                  <a:prstClr val="black"/>
                </a:solidFill>
              </a:rPr>
              <a:t>fopen</a:t>
            </a:r>
            <a:r>
              <a:rPr lang="en-US" altLang="ru-RU" sz="2200" dirty="0">
                <a:solidFill>
                  <a:prstClr val="black"/>
                </a:solidFill>
              </a:rPr>
              <a:t>).</a:t>
            </a:r>
            <a:endParaRPr lang="ru-RU" altLang="ru-RU" sz="2200" dirty="0">
              <a:solidFill>
                <a:prstClr val="black"/>
              </a:solidFill>
            </a:endParaRPr>
          </a:p>
          <a:p>
            <a:pPr lvl="0" algn="l" fontAlgn="base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200" u="sng" dirty="0">
                <a:solidFill>
                  <a:srgbClr val="FF0000"/>
                </a:solidFill>
              </a:rPr>
              <a:t>Закрытие</a:t>
            </a:r>
            <a:r>
              <a:rPr lang="ru-RU" altLang="ru-RU" sz="2200" dirty="0">
                <a:solidFill>
                  <a:srgbClr val="FF0000"/>
                </a:solidFill>
              </a:rPr>
              <a:t> </a:t>
            </a:r>
            <a:r>
              <a:rPr lang="ru-RU" altLang="ru-RU" sz="2200" dirty="0">
                <a:solidFill>
                  <a:prstClr val="black"/>
                </a:solidFill>
              </a:rPr>
              <a:t>файла </a:t>
            </a:r>
            <a:r>
              <a:rPr lang="en-US" altLang="ru-RU" sz="2200" b="1" dirty="0">
                <a:solidFill>
                  <a:prstClr val="black"/>
                </a:solidFill>
              </a:rPr>
              <a:t>(_close, </a:t>
            </a:r>
            <a:r>
              <a:rPr lang="en-US" altLang="ru-RU" sz="2200" b="1" dirty="0" err="1">
                <a:solidFill>
                  <a:prstClr val="black"/>
                </a:solidFill>
              </a:rPr>
              <a:t>fclose</a:t>
            </a:r>
            <a:r>
              <a:rPr lang="en-US" altLang="ru-RU" sz="2200" dirty="0">
                <a:solidFill>
                  <a:prstClr val="black"/>
                </a:solidFill>
              </a:rPr>
              <a:t>)</a:t>
            </a:r>
            <a:r>
              <a:rPr lang="ru-RU" altLang="ru-RU" sz="2200" dirty="0" smtClean="0">
                <a:solidFill>
                  <a:prstClr val="black"/>
                </a:solidFill>
              </a:rPr>
              <a:t>.</a:t>
            </a:r>
          </a:p>
          <a:p>
            <a:pPr marL="342900" indent="-342900" algn="l" fontAlgn="base">
              <a:lnSpc>
                <a:spcPct val="8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200" dirty="0">
                <a:solidFill>
                  <a:prstClr val="black"/>
                </a:solidFill>
              </a:rPr>
              <a:t>Действия над </a:t>
            </a:r>
            <a:r>
              <a:rPr lang="ru-RU" altLang="ru-RU" sz="2200" u="sng" dirty="0">
                <a:solidFill>
                  <a:prstClr val="black"/>
                </a:solidFill>
              </a:rPr>
              <a:t>содержимым</a:t>
            </a:r>
            <a:r>
              <a:rPr lang="ru-RU" altLang="ru-RU" sz="2200" dirty="0">
                <a:solidFill>
                  <a:prstClr val="black"/>
                </a:solidFill>
              </a:rPr>
              <a:t> конкретного файла (</a:t>
            </a:r>
            <a:r>
              <a:rPr lang="ru-RU" altLang="ru-RU" sz="2200" dirty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2200" dirty="0">
                <a:solidFill>
                  <a:prstClr val="black"/>
                </a:solidFill>
              </a:rPr>
              <a:t>):</a:t>
            </a:r>
          </a:p>
          <a:p>
            <a:pPr lvl="0" algn="l" fontAlgn="base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200" dirty="0" smtClean="0">
                <a:solidFill>
                  <a:prstClr val="black"/>
                </a:solidFill>
              </a:rPr>
              <a:t>Операция </a:t>
            </a:r>
            <a:r>
              <a:rPr lang="ru-RU" altLang="ru-RU" sz="2200" u="sng" dirty="0">
                <a:solidFill>
                  <a:srgbClr val="FF0000"/>
                </a:solidFill>
              </a:rPr>
              <a:t>чтения</a:t>
            </a:r>
            <a:r>
              <a:rPr lang="ru-RU" altLang="ru-RU" sz="2200" dirty="0">
                <a:solidFill>
                  <a:srgbClr val="FF0000"/>
                </a:solidFill>
              </a:rPr>
              <a:t> </a:t>
            </a:r>
            <a:r>
              <a:rPr lang="ru-RU" altLang="ru-RU" sz="2200" dirty="0" smtClean="0">
                <a:solidFill>
                  <a:prstClr val="black"/>
                </a:solidFill>
              </a:rPr>
              <a:t>данных </a:t>
            </a:r>
            <a:r>
              <a:rPr lang="ru-RU" altLang="ru-RU" sz="2200" dirty="0">
                <a:solidFill>
                  <a:prstClr val="black"/>
                </a:solidFill>
              </a:rPr>
              <a:t>из файла (_</a:t>
            </a:r>
            <a:r>
              <a:rPr lang="en-US" altLang="ru-RU" sz="2200" b="1" dirty="0">
                <a:solidFill>
                  <a:prstClr val="black"/>
                </a:solidFill>
              </a:rPr>
              <a:t>read</a:t>
            </a:r>
            <a:r>
              <a:rPr lang="ru-RU" altLang="ru-RU" sz="2200" b="1" dirty="0">
                <a:solidFill>
                  <a:prstClr val="black"/>
                </a:solidFill>
              </a:rPr>
              <a:t>, </a:t>
            </a:r>
            <a:r>
              <a:rPr lang="en-US" altLang="ru-RU" sz="2200" b="1" dirty="0" err="1">
                <a:solidFill>
                  <a:prstClr val="black"/>
                </a:solidFill>
              </a:rPr>
              <a:t>fread</a:t>
            </a:r>
            <a:r>
              <a:rPr lang="ru-RU" altLang="ru-RU" sz="2200" b="1" dirty="0">
                <a:solidFill>
                  <a:prstClr val="black"/>
                </a:solidFill>
              </a:rPr>
              <a:t>, </a:t>
            </a:r>
            <a:r>
              <a:rPr lang="en-US" altLang="ru-RU" sz="2200" b="1" dirty="0" err="1">
                <a:solidFill>
                  <a:prstClr val="black"/>
                </a:solidFill>
              </a:rPr>
              <a:t>fgetc</a:t>
            </a:r>
            <a:r>
              <a:rPr lang="ru-RU" altLang="ru-RU" sz="2200" b="1" dirty="0">
                <a:solidFill>
                  <a:prstClr val="black"/>
                </a:solidFill>
              </a:rPr>
              <a:t>, </a:t>
            </a:r>
            <a:r>
              <a:rPr lang="en-US" altLang="ru-RU" sz="2200" b="1" dirty="0" err="1">
                <a:solidFill>
                  <a:prstClr val="black"/>
                </a:solidFill>
              </a:rPr>
              <a:t>fgets</a:t>
            </a:r>
            <a:r>
              <a:rPr lang="ru-RU" altLang="ru-RU" sz="2200" b="1" dirty="0">
                <a:solidFill>
                  <a:prstClr val="black"/>
                </a:solidFill>
              </a:rPr>
              <a:t>, </a:t>
            </a:r>
            <a:r>
              <a:rPr lang="en-US" altLang="ru-RU" sz="2200" b="1" dirty="0" err="1">
                <a:solidFill>
                  <a:prstClr val="black"/>
                </a:solidFill>
              </a:rPr>
              <a:t>fsc</a:t>
            </a:r>
            <a:r>
              <a:rPr lang="en-US" altLang="ru-RU" sz="2200" dirty="0" err="1">
                <a:solidFill>
                  <a:prstClr val="black"/>
                </a:solidFill>
              </a:rPr>
              <a:t>anf</a:t>
            </a:r>
            <a:r>
              <a:rPr lang="ru-RU" altLang="ru-RU" sz="2200" dirty="0">
                <a:solidFill>
                  <a:prstClr val="black"/>
                </a:solidFill>
              </a:rPr>
              <a:t>).</a:t>
            </a:r>
          </a:p>
          <a:p>
            <a:pPr lvl="0" algn="l" fontAlgn="base">
              <a:lnSpc>
                <a:spcPct val="8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200" dirty="0">
                <a:solidFill>
                  <a:prstClr val="black"/>
                </a:solidFill>
              </a:rPr>
              <a:t>Операция </a:t>
            </a:r>
            <a:r>
              <a:rPr lang="ru-RU" altLang="ru-RU" sz="2200" u="sng" dirty="0">
                <a:solidFill>
                  <a:srgbClr val="FF0000"/>
                </a:solidFill>
              </a:rPr>
              <a:t>записи</a:t>
            </a:r>
            <a:r>
              <a:rPr lang="ru-RU" altLang="ru-RU" sz="2200" dirty="0">
                <a:solidFill>
                  <a:srgbClr val="FF0000"/>
                </a:solidFill>
              </a:rPr>
              <a:t> </a:t>
            </a:r>
            <a:r>
              <a:rPr lang="ru-RU" altLang="ru-RU" sz="2200" dirty="0" smtClean="0">
                <a:solidFill>
                  <a:prstClr val="black"/>
                </a:solidFill>
              </a:rPr>
              <a:t>данных </a:t>
            </a:r>
            <a:r>
              <a:rPr lang="ru-RU" altLang="ru-RU" sz="2200" dirty="0">
                <a:solidFill>
                  <a:prstClr val="black"/>
                </a:solidFill>
              </a:rPr>
              <a:t>в файл (_</a:t>
            </a:r>
            <a:r>
              <a:rPr lang="en-US" altLang="ru-RU" sz="2200" b="1" dirty="0">
                <a:solidFill>
                  <a:prstClr val="black"/>
                </a:solidFill>
              </a:rPr>
              <a:t>write</a:t>
            </a:r>
            <a:r>
              <a:rPr lang="ru-RU" altLang="ru-RU" sz="2200" b="1" dirty="0">
                <a:solidFill>
                  <a:prstClr val="black"/>
                </a:solidFill>
              </a:rPr>
              <a:t>, </a:t>
            </a:r>
            <a:r>
              <a:rPr lang="en-US" altLang="ru-RU" sz="2200" b="1" dirty="0" err="1">
                <a:solidFill>
                  <a:prstClr val="black"/>
                </a:solidFill>
              </a:rPr>
              <a:t>fwrite</a:t>
            </a:r>
            <a:r>
              <a:rPr lang="ru-RU" altLang="ru-RU" sz="2200" b="1" dirty="0">
                <a:solidFill>
                  <a:prstClr val="black"/>
                </a:solidFill>
              </a:rPr>
              <a:t>, </a:t>
            </a:r>
            <a:r>
              <a:rPr lang="en-US" altLang="ru-RU" sz="2200" b="1" dirty="0" err="1">
                <a:solidFill>
                  <a:prstClr val="black"/>
                </a:solidFill>
              </a:rPr>
              <a:t>fputc</a:t>
            </a:r>
            <a:r>
              <a:rPr lang="ru-RU" altLang="ru-RU" sz="2200" b="1" dirty="0">
                <a:solidFill>
                  <a:prstClr val="black"/>
                </a:solidFill>
              </a:rPr>
              <a:t>, </a:t>
            </a:r>
            <a:r>
              <a:rPr lang="en-US" altLang="ru-RU" sz="2200" b="1" dirty="0" err="1">
                <a:solidFill>
                  <a:prstClr val="black"/>
                </a:solidFill>
              </a:rPr>
              <a:t>fputs</a:t>
            </a:r>
            <a:r>
              <a:rPr lang="ru-RU" altLang="ru-RU" sz="2200" b="1" dirty="0">
                <a:solidFill>
                  <a:prstClr val="black"/>
                </a:solidFill>
              </a:rPr>
              <a:t>, </a:t>
            </a:r>
            <a:r>
              <a:rPr lang="en-US" altLang="ru-RU" sz="2200" b="1" dirty="0" err="1">
                <a:solidFill>
                  <a:prstClr val="black"/>
                </a:solidFill>
              </a:rPr>
              <a:t>fprintf</a:t>
            </a:r>
            <a:r>
              <a:rPr lang="en-US" altLang="ru-RU" sz="2200" b="1" dirty="0">
                <a:solidFill>
                  <a:prstClr val="black"/>
                </a:solidFill>
              </a:rPr>
              <a:t> </a:t>
            </a:r>
            <a:r>
              <a:rPr lang="ru-RU" altLang="ru-RU" sz="2200" dirty="0">
                <a:solidFill>
                  <a:prstClr val="black"/>
                </a:solidFill>
              </a:rPr>
              <a:t>).</a:t>
            </a:r>
          </a:p>
          <a:p>
            <a:pPr marL="342900" lvl="0" indent="-342900" algn="l" fontAlgn="base">
              <a:lnSpc>
                <a:spcPct val="8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200" u="sng" dirty="0">
                <a:solidFill>
                  <a:schemeClr val="tx1"/>
                </a:solidFill>
              </a:rPr>
              <a:t>Перемещение</a:t>
            </a:r>
            <a:r>
              <a:rPr lang="ru-RU" altLang="ru-RU" sz="2200" dirty="0">
                <a:solidFill>
                  <a:schemeClr val="tx1"/>
                </a:solidFill>
              </a:rPr>
              <a:t> </a:t>
            </a:r>
            <a:r>
              <a:rPr lang="ru-RU" altLang="ru-RU" sz="2200" dirty="0">
                <a:solidFill>
                  <a:prstClr val="black"/>
                </a:solidFill>
              </a:rPr>
              <a:t> </a:t>
            </a:r>
            <a:r>
              <a:rPr lang="ru-RU" altLang="ru-RU" sz="2200" u="sng" dirty="0">
                <a:solidFill>
                  <a:srgbClr val="FF0000"/>
                </a:solidFill>
              </a:rPr>
              <a:t>текущего</a:t>
            </a:r>
            <a:r>
              <a:rPr lang="ru-RU" altLang="ru-RU" sz="2200" dirty="0">
                <a:solidFill>
                  <a:srgbClr val="FF0000"/>
                </a:solidFill>
              </a:rPr>
              <a:t> </a:t>
            </a:r>
            <a:r>
              <a:rPr lang="ru-RU" altLang="ru-RU" sz="2200" u="sng" dirty="0">
                <a:solidFill>
                  <a:srgbClr val="FF0000"/>
                </a:solidFill>
              </a:rPr>
              <a:t>указателя</a:t>
            </a:r>
            <a:r>
              <a:rPr lang="ru-RU" altLang="ru-RU" sz="2200" dirty="0">
                <a:solidFill>
                  <a:schemeClr val="tx1"/>
                </a:solidFill>
              </a:rPr>
              <a:t> </a:t>
            </a:r>
            <a:r>
              <a:rPr lang="ru-RU" altLang="ru-RU" sz="2200" dirty="0" smtClean="0">
                <a:solidFill>
                  <a:schemeClr val="tx1"/>
                </a:solidFill>
              </a:rPr>
              <a:t>чтения и записи </a:t>
            </a:r>
            <a:r>
              <a:rPr lang="ru-RU" altLang="ru-RU" sz="2200" dirty="0" smtClean="0">
                <a:solidFill>
                  <a:prstClr val="black"/>
                </a:solidFill>
              </a:rPr>
              <a:t>для </a:t>
            </a:r>
            <a:r>
              <a:rPr lang="ru-RU" altLang="ru-RU" sz="2200" dirty="0">
                <a:solidFill>
                  <a:prstClr val="black"/>
                </a:solidFill>
              </a:rPr>
              <a:t>файла и его определение (</a:t>
            </a:r>
            <a:r>
              <a:rPr lang="ru-RU" altLang="ru-RU" sz="2200" b="1" dirty="0" err="1">
                <a:solidFill>
                  <a:prstClr val="black"/>
                </a:solidFill>
              </a:rPr>
              <a:t>fsetpos</a:t>
            </a:r>
            <a:r>
              <a:rPr lang="ru-RU" altLang="ru-RU" sz="2200" b="1" dirty="0">
                <a:solidFill>
                  <a:prstClr val="black"/>
                </a:solidFill>
              </a:rPr>
              <a:t> , </a:t>
            </a:r>
            <a:r>
              <a:rPr lang="ru-RU" altLang="ru-RU" sz="2200" b="1" dirty="0" err="1">
                <a:solidFill>
                  <a:prstClr val="black"/>
                </a:solidFill>
              </a:rPr>
              <a:t>fseek</a:t>
            </a:r>
            <a:r>
              <a:rPr lang="ru-RU" altLang="ru-RU" sz="2200" dirty="0" smtClean="0">
                <a:solidFill>
                  <a:prstClr val="black"/>
                </a:solidFill>
              </a:rPr>
              <a:t>).(</a:t>
            </a:r>
            <a:r>
              <a:rPr lang="ru-RU" altLang="ru-RU" sz="2200" dirty="0" smtClean="0">
                <a:solidFill>
                  <a:srgbClr val="FF0000"/>
                </a:solidFill>
              </a:rPr>
              <a:t>СМ</a:t>
            </a:r>
            <a:r>
              <a:rPr lang="ru-RU" altLang="ru-RU" sz="2200" dirty="0" smtClean="0">
                <a:solidFill>
                  <a:prstClr val="black"/>
                </a:solidFill>
              </a:rPr>
              <a:t>)</a:t>
            </a:r>
            <a:endParaRPr lang="ru-RU" altLang="ru-RU" sz="2200" dirty="0">
              <a:solidFill>
                <a:prstClr val="black"/>
              </a:solidFill>
            </a:endParaRPr>
          </a:p>
          <a:p>
            <a:pPr marL="342900" lvl="0" indent="-342900" algn="l" fontAlgn="base">
              <a:lnSpc>
                <a:spcPct val="8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200" u="sng" dirty="0">
                <a:solidFill>
                  <a:prstClr val="black"/>
                </a:solidFill>
              </a:rPr>
              <a:t>Определение</a:t>
            </a:r>
            <a:r>
              <a:rPr lang="ru-RU" altLang="ru-RU" sz="2200" dirty="0">
                <a:solidFill>
                  <a:prstClr val="black"/>
                </a:solidFill>
              </a:rPr>
              <a:t> ситуации достижения </a:t>
            </a:r>
            <a:r>
              <a:rPr lang="ru-RU" altLang="ru-RU" sz="2200" b="1" u="sng" dirty="0">
                <a:solidFill>
                  <a:srgbClr val="FF0000"/>
                </a:solidFill>
              </a:rPr>
              <a:t>конца </a:t>
            </a:r>
            <a:r>
              <a:rPr lang="ru-RU" altLang="ru-RU" sz="2200" b="1" u="sng" dirty="0" smtClean="0">
                <a:solidFill>
                  <a:srgbClr val="FF0000"/>
                </a:solidFill>
              </a:rPr>
              <a:t>файла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(</a:t>
            </a:r>
            <a:r>
              <a:rPr lang="ru-RU" altLang="ru-RU" sz="2200" b="1" dirty="0" smtClean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)</a:t>
            </a:r>
            <a:r>
              <a:rPr lang="ru-RU" altLang="ru-RU" sz="2200" dirty="0" smtClean="0">
                <a:solidFill>
                  <a:prstClr val="black"/>
                </a:solidFill>
              </a:rPr>
              <a:t> </a:t>
            </a:r>
            <a:r>
              <a:rPr lang="ru-RU" altLang="ru-RU" sz="2200" dirty="0">
                <a:solidFill>
                  <a:prstClr val="black"/>
                </a:solidFill>
              </a:rPr>
              <a:t>после чтения текущей записи (_</a:t>
            </a:r>
            <a:r>
              <a:rPr lang="en-US" altLang="ru-RU" sz="2200" b="1" dirty="0" err="1">
                <a:solidFill>
                  <a:prstClr val="black"/>
                </a:solidFill>
              </a:rPr>
              <a:t>eof</a:t>
            </a:r>
            <a:r>
              <a:rPr lang="ru-RU" altLang="ru-RU" sz="2200" b="1" dirty="0">
                <a:solidFill>
                  <a:prstClr val="black"/>
                </a:solidFill>
              </a:rPr>
              <a:t>, </a:t>
            </a:r>
            <a:r>
              <a:rPr lang="en-US" altLang="ru-RU" sz="2200" b="1" dirty="0" err="1">
                <a:solidFill>
                  <a:prstClr val="black"/>
                </a:solidFill>
              </a:rPr>
              <a:t>feof</a:t>
            </a:r>
            <a:r>
              <a:rPr lang="ru-RU" altLang="ru-RU" sz="2200" dirty="0">
                <a:solidFill>
                  <a:prstClr val="black"/>
                </a:solidFill>
              </a:rPr>
              <a:t>)</a:t>
            </a:r>
          </a:p>
          <a:p>
            <a:pPr marL="342900" lvl="0" indent="-342900" algn="l" fontAlgn="base">
              <a:lnSpc>
                <a:spcPct val="80000"/>
              </a:lnSpc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altLang="ru-RU" sz="2200" dirty="0">
                <a:solidFill>
                  <a:prstClr val="black"/>
                </a:solidFill>
              </a:rPr>
              <a:t>Получение </a:t>
            </a:r>
            <a:r>
              <a:rPr lang="ru-RU" altLang="ru-RU" sz="2200" u="sng" dirty="0">
                <a:solidFill>
                  <a:prstClr val="black"/>
                </a:solidFill>
              </a:rPr>
              <a:t>дескриптора</a:t>
            </a:r>
            <a:r>
              <a:rPr lang="ru-RU" altLang="ru-RU" sz="2200" dirty="0">
                <a:solidFill>
                  <a:prstClr val="black"/>
                </a:solidFill>
              </a:rPr>
              <a:t> файла в</a:t>
            </a:r>
            <a:r>
              <a:rPr lang="en-US" altLang="ru-RU" sz="2200" dirty="0">
                <a:solidFill>
                  <a:prstClr val="black"/>
                </a:solidFill>
              </a:rPr>
              <a:t> </a:t>
            </a:r>
            <a:r>
              <a:rPr lang="ru-RU" altLang="ru-RU" sz="2200" dirty="0">
                <a:solidFill>
                  <a:prstClr val="black"/>
                </a:solidFill>
              </a:rPr>
              <a:t>структуре </a:t>
            </a:r>
            <a:r>
              <a:rPr lang="en-US" altLang="ru-RU" sz="2200" b="1" dirty="0">
                <a:solidFill>
                  <a:prstClr val="black"/>
                </a:solidFill>
              </a:rPr>
              <a:t>FILE</a:t>
            </a:r>
            <a:r>
              <a:rPr lang="en-US" altLang="ru-RU" sz="2200" dirty="0">
                <a:solidFill>
                  <a:prstClr val="black"/>
                </a:solidFill>
              </a:rPr>
              <a:t> (_</a:t>
            </a:r>
            <a:r>
              <a:rPr lang="en-US" altLang="ru-RU" sz="2200" b="1" dirty="0" err="1">
                <a:solidFill>
                  <a:prstClr val="black"/>
                </a:solidFill>
              </a:rPr>
              <a:t>fileno</a:t>
            </a:r>
            <a:r>
              <a:rPr lang="en-US" altLang="ru-RU" sz="2200" dirty="0" smtClean="0">
                <a:solidFill>
                  <a:prstClr val="black"/>
                </a:solidFill>
              </a:rPr>
              <a:t>)</a:t>
            </a:r>
            <a:r>
              <a:rPr lang="ru-RU" altLang="ru-RU" sz="2200" dirty="0" smtClean="0">
                <a:solidFill>
                  <a:prstClr val="black"/>
                </a:solidFill>
              </a:rPr>
              <a:t> (</a:t>
            </a:r>
            <a:r>
              <a:rPr lang="ru-RU" altLang="ru-RU" sz="2200" dirty="0" smtClean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2200" dirty="0" smtClean="0">
                <a:solidFill>
                  <a:prstClr val="black"/>
                </a:solidFill>
              </a:rPr>
              <a:t>)</a:t>
            </a:r>
            <a:r>
              <a:rPr lang="en-US" altLang="ru-RU" sz="2200" dirty="0" smtClean="0">
                <a:solidFill>
                  <a:prstClr val="black"/>
                </a:solidFill>
              </a:rPr>
              <a:t>.</a:t>
            </a:r>
            <a:endParaRPr lang="ru-RU" altLang="ru-RU" sz="2200" dirty="0">
              <a:solidFill>
                <a:prstClr val="black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67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2875" y="44624"/>
            <a:ext cx="6408712" cy="504056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Операции с файлами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</a:rPr>
              <a:t>Для работы с </a:t>
            </a:r>
            <a:r>
              <a:rPr lang="ru-RU" sz="2400" u="sng" dirty="0">
                <a:solidFill>
                  <a:schemeClr val="tx1"/>
                </a:solidFill>
              </a:rPr>
              <a:t>внутренними данными</a:t>
            </a:r>
            <a:r>
              <a:rPr lang="ru-RU" sz="2400" dirty="0">
                <a:solidFill>
                  <a:schemeClr val="tx1"/>
                </a:solidFill>
              </a:rPr>
              <a:t> файла предусматриваются следующие основные операции и функции:</a:t>
            </a:r>
          </a:p>
          <a:p>
            <a:pPr lvl="0" algn="l">
              <a:spcBef>
                <a:spcPts val="0"/>
              </a:spcBef>
            </a:pPr>
            <a:r>
              <a:rPr lang="ru-RU" sz="2400" u="sng" dirty="0">
                <a:solidFill>
                  <a:schemeClr val="tx1"/>
                </a:solidFill>
              </a:rPr>
              <a:t>Создание</a:t>
            </a:r>
            <a:r>
              <a:rPr lang="ru-RU" sz="2400" dirty="0">
                <a:solidFill>
                  <a:schemeClr val="tx1"/>
                </a:solidFill>
              </a:rPr>
              <a:t> файла, обычно происходит при открытии файла (</a:t>
            </a:r>
            <a:r>
              <a:rPr lang="en-US" sz="2400" b="1" dirty="0">
                <a:solidFill>
                  <a:schemeClr val="tx1"/>
                </a:solidFill>
              </a:rPr>
              <a:t>open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 err="1">
                <a:solidFill>
                  <a:schemeClr val="tx1"/>
                </a:solidFill>
              </a:rPr>
              <a:t>fopen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</a:rPr>
              <a:t>cre</a:t>
            </a:r>
            <a:r>
              <a:rPr lang="en-US" sz="2400" dirty="0">
                <a:solidFill>
                  <a:schemeClr val="tx1"/>
                </a:solidFill>
              </a:rPr>
              <a:t>ate</a:t>
            </a:r>
            <a:r>
              <a:rPr lang="ru-RU" sz="2400" dirty="0">
                <a:solidFill>
                  <a:schemeClr val="tx1"/>
                </a:solidFill>
              </a:rPr>
              <a:t>).</a:t>
            </a:r>
          </a:p>
          <a:p>
            <a:pPr lvl="0" algn="l">
              <a:spcBef>
                <a:spcPts val="0"/>
              </a:spcBef>
            </a:pPr>
            <a:r>
              <a:rPr lang="ru-RU" sz="2400" u="sng" dirty="0">
                <a:solidFill>
                  <a:schemeClr val="tx1"/>
                </a:solidFill>
              </a:rPr>
              <a:t>Открытие</a:t>
            </a:r>
            <a:r>
              <a:rPr lang="ru-RU" sz="2400" dirty="0">
                <a:solidFill>
                  <a:schemeClr val="tx1"/>
                </a:solidFill>
              </a:rPr>
              <a:t> файла </a:t>
            </a:r>
            <a:r>
              <a:rPr lang="en-US" sz="2400" b="1" dirty="0">
                <a:solidFill>
                  <a:schemeClr val="tx1"/>
                </a:solidFill>
              </a:rPr>
              <a:t>(_open, </a:t>
            </a:r>
            <a:r>
              <a:rPr lang="en-US" sz="2400" b="1" dirty="0" err="1">
                <a:solidFill>
                  <a:schemeClr val="tx1"/>
                </a:solidFill>
              </a:rPr>
              <a:t>fopen</a:t>
            </a:r>
            <a:r>
              <a:rPr lang="en-US" sz="2400" dirty="0">
                <a:solidFill>
                  <a:schemeClr val="tx1"/>
                </a:solidFill>
              </a:rPr>
              <a:t>).</a:t>
            </a:r>
            <a:endParaRPr lang="ru-RU" sz="2400" dirty="0">
              <a:solidFill>
                <a:schemeClr val="tx1"/>
              </a:solidFill>
            </a:endParaRPr>
          </a:p>
          <a:p>
            <a:pPr lvl="0" algn="l">
              <a:spcBef>
                <a:spcPts val="0"/>
              </a:spcBef>
            </a:pPr>
            <a:r>
              <a:rPr lang="ru-RU" sz="2400" u="sng" dirty="0">
                <a:solidFill>
                  <a:schemeClr val="tx1"/>
                </a:solidFill>
              </a:rPr>
              <a:t>Закрытие</a:t>
            </a:r>
            <a:r>
              <a:rPr lang="ru-RU" sz="2400" dirty="0">
                <a:solidFill>
                  <a:schemeClr val="tx1"/>
                </a:solidFill>
              </a:rPr>
              <a:t> файла </a:t>
            </a:r>
            <a:r>
              <a:rPr lang="en-US" sz="2400" b="1" dirty="0">
                <a:solidFill>
                  <a:schemeClr val="tx1"/>
                </a:solidFill>
              </a:rPr>
              <a:t>(_close, </a:t>
            </a:r>
            <a:r>
              <a:rPr lang="en-US" sz="2400" b="1" dirty="0" err="1">
                <a:solidFill>
                  <a:schemeClr val="tx1"/>
                </a:solidFill>
              </a:rPr>
              <a:t>fclose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algn="l"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</a:rPr>
              <a:t>Операция </a:t>
            </a:r>
            <a:r>
              <a:rPr lang="ru-RU" sz="2400" u="sng" dirty="0">
                <a:solidFill>
                  <a:schemeClr val="tx1"/>
                </a:solidFill>
              </a:rPr>
              <a:t>записи</a:t>
            </a:r>
            <a:r>
              <a:rPr lang="ru-RU" sz="2400" dirty="0">
                <a:solidFill>
                  <a:schemeClr val="tx1"/>
                </a:solidFill>
              </a:rPr>
              <a:t> части данных в файл (</a:t>
            </a:r>
            <a:r>
              <a:rPr lang="en-US" sz="2400" b="1" dirty="0" err="1">
                <a:solidFill>
                  <a:schemeClr val="tx1"/>
                </a:solidFill>
              </a:rPr>
              <a:t>fwrite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ru-RU" sz="2400" dirty="0">
                <a:solidFill>
                  <a:schemeClr val="tx1"/>
                </a:solidFill>
              </a:rPr>
              <a:t>_</a:t>
            </a:r>
            <a:r>
              <a:rPr lang="en-US" sz="2400" b="1" dirty="0">
                <a:solidFill>
                  <a:schemeClr val="tx1"/>
                </a:solidFill>
              </a:rPr>
              <a:t>write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 err="1">
                <a:solidFill>
                  <a:schemeClr val="tx1"/>
                </a:solidFill>
              </a:rPr>
              <a:t>fputc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 err="1">
                <a:solidFill>
                  <a:schemeClr val="tx1"/>
                </a:solidFill>
              </a:rPr>
              <a:t>fputs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 err="1">
                <a:solidFill>
                  <a:schemeClr val="tx1"/>
                </a:solidFill>
              </a:rPr>
              <a:t>fprintf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). (</a:t>
            </a:r>
            <a:r>
              <a:rPr lang="ru-RU" sz="24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sz="2400" dirty="0">
                <a:solidFill>
                  <a:schemeClr val="tx1"/>
                </a:solidFill>
              </a:rPr>
              <a:t>)</a:t>
            </a:r>
          </a:p>
          <a:p>
            <a:pPr lvl="0" algn="l"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Операция </a:t>
            </a:r>
            <a:r>
              <a:rPr lang="ru-RU" sz="2400" u="sng" dirty="0" smtClean="0">
                <a:solidFill>
                  <a:schemeClr val="tx1"/>
                </a:solidFill>
              </a:rPr>
              <a:t>чтения</a:t>
            </a:r>
            <a:r>
              <a:rPr lang="ru-RU" sz="2400" dirty="0" smtClean="0">
                <a:solidFill>
                  <a:schemeClr val="tx1"/>
                </a:solidFill>
              </a:rPr>
              <a:t> части данных из файла (</a:t>
            </a:r>
            <a:r>
              <a:rPr lang="en-US" sz="2400" b="1" dirty="0" err="1" smtClean="0">
                <a:solidFill>
                  <a:schemeClr val="tx1"/>
                </a:solidFill>
              </a:rPr>
              <a:t>fread</a:t>
            </a:r>
            <a:r>
              <a:rPr lang="ru-RU" sz="2400" b="1" dirty="0" smtClean="0">
                <a:solidFill>
                  <a:schemeClr val="tx1"/>
                </a:solidFill>
              </a:rPr>
              <a:t>, </a:t>
            </a:r>
            <a:r>
              <a:rPr lang="ru-RU" sz="2400" dirty="0" smtClean="0">
                <a:solidFill>
                  <a:schemeClr val="tx1"/>
                </a:solidFill>
              </a:rPr>
              <a:t>_</a:t>
            </a:r>
            <a:r>
              <a:rPr lang="en-US" sz="2400" b="1" dirty="0" smtClean="0">
                <a:solidFill>
                  <a:schemeClr val="tx1"/>
                </a:solidFill>
              </a:rPr>
              <a:t>read</a:t>
            </a:r>
            <a:r>
              <a:rPr lang="ru-RU" sz="2400" b="1" dirty="0" smtClean="0">
                <a:solidFill>
                  <a:schemeClr val="tx1"/>
                </a:solidFill>
              </a:rPr>
              <a:t>, </a:t>
            </a:r>
            <a:r>
              <a:rPr lang="en-US" sz="2400" b="1" dirty="0" err="1" smtClean="0">
                <a:solidFill>
                  <a:schemeClr val="tx1"/>
                </a:solidFill>
              </a:rPr>
              <a:t>fgetc</a:t>
            </a:r>
            <a:r>
              <a:rPr lang="ru-RU" sz="2400" b="1" dirty="0" smtClean="0">
                <a:solidFill>
                  <a:schemeClr val="tx1"/>
                </a:solidFill>
              </a:rPr>
              <a:t>, </a:t>
            </a:r>
            <a:r>
              <a:rPr lang="en-US" sz="2400" b="1" dirty="0" err="1" smtClean="0">
                <a:solidFill>
                  <a:schemeClr val="tx1"/>
                </a:solidFill>
              </a:rPr>
              <a:t>fgets</a:t>
            </a:r>
            <a:r>
              <a:rPr lang="ru-RU" sz="2400" b="1" dirty="0" smtClean="0">
                <a:solidFill>
                  <a:schemeClr val="tx1"/>
                </a:solidFill>
              </a:rPr>
              <a:t>, </a:t>
            </a:r>
            <a:r>
              <a:rPr lang="en-US" sz="2400" b="1" dirty="0" err="1">
                <a:solidFill>
                  <a:schemeClr val="tx1"/>
                </a:solidFill>
              </a:rPr>
              <a:t>fscanf</a:t>
            </a:r>
            <a:r>
              <a:rPr lang="ru-RU" sz="2400" dirty="0" smtClean="0">
                <a:solidFill>
                  <a:schemeClr val="tx1"/>
                </a:solidFill>
              </a:rPr>
              <a:t>). (</a:t>
            </a:r>
            <a:r>
              <a:rPr lang="ru-RU" sz="2400" b="1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sz="2400" dirty="0" smtClean="0">
                <a:solidFill>
                  <a:schemeClr val="tx1"/>
                </a:solidFill>
              </a:rPr>
              <a:t>)</a:t>
            </a:r>
          </a:p>
          <a:p>
            <a:pPr lvl="0" algn="l">
              <a:spcBef>
                <a:spcPts val="0"/>
              </a:spcBef>
            </a:pPr>
            <a:r>
              <a:rPr lang="ru-RU" sz="2400" u="sng" dirty="0" smtClean="0">
                <a:solidFill>
                  <a:schemeClr val="tx1"/>
                </a:solidFill>
              </a:rPr>
              <a:t>Перемещение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текущего </a:t>
            </a:r>
            <a:r>
              <a:rPr lang="ru-RU" sz="2400" u="sng" dirty="0">
                <a:solidFill>
                  <a:schemeClr val="tx1"/>
                </a:solidFill>
              </a:rPr>
              <a:t>указателя</a:t>
            </a:r>
            <a:r>
              <a:rPr lang="ru-RU" sz="2400" dirty="0">
                <a:solidFill>
                  <a:schemeClr val="tx1"/>
                </a:solidFill>
              </a:rPr>
              <a:t> для файла и его определение (</a:t>
            </a:r>
            <a:r>
              <a:rPr lang="ru-RU" sz="2400" b="1" dirty="0" err="1">
                <a:solidFill>
                  <a:schemeClr val="tx1"/>
                </a:solidFill>
              </a:rPr>
              <a:t>fsetpos</a:t>
            </a:r>
            <a:r>
              <a:rPr lang="ru-RU" sz="2400" b="1" dirty="0">
                <a:solidFill>
                  <a:schemeClr val="tx1"/>
                </a:solidFill>
              </a:rPr>
              <a:t> , </a:t>
            </a:r>
            <a:r>
              <a:rPr lang="ru-RU" sz="2400" b="1" dirty="0" err="1">
                <a:solidFill>
                  <a:schemeClr val="tx1"/>
                </a:solidFill>
              </a:rPr>
              <a:t>fseek</a:t>
            </a:r>
            <a:r>
              <a:rPr lang="ru-RU" sz="2400" dirty="0" smtClean="0">
                <a:solidFill>
                  <a:schemeClr val="tx1"/>
                </a:solidFill>
              </a:rPr>
              <a:t>). (</a:t>
            </a:r>
            <a:r>
              <a:rPr lang="ru-RU" sz="2400" b="1" dirty="0" smtClean="0">
                <a:solidFill>
                  <a:srgbClr val="FF0000"/>
                </a:solidFill>
              </a:rPr>
              <a:t>СМ</a:t>
            </a:r>
            <a:r>
              <a:rPr lang="ru-RU" sz="2400" dirty="0" smtClean="0">
                <a:solidFill>
                  <a:schemeClr val="tx1"/>
                </a:solidFill>
              </a:rPr>
              <a:t>)</a:t>
            </a:r>
            <a:endParaRPr lang="ru-RU" sz="2400" dirty="0">
              <a:solidFill>
                <a:schemeClr val="tx1"/>
              </a:solidFill>
            </a:endParaRPr>
          </a:p>
          <a:p>
            <a:pPr lvl="0" algn="l"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</a:rPr>
              <a:t>Определение ситуации достижения </a:t>
            </a:r>
            <a:r>
              <a:rPr lang="ru-RU" sz="2400" u="sng" dirty="0">
                <a:solidFill>
                  <a:schemeClr val="tx1"/>
                </a:solidFill>
              </a:rPr>
              <a:t>конца файла</a:t>
            </a:r>
            <a:r>
              <a:rPr lang="ru-RU" sz="2400" dirty="0">
                <a:solidFill>
                  <a:schemeClr val="tx1"/>
                </a:solidFill>
              </a:rPr>
              <a:t> после чтения записей (_</a:t>
            </a:r>
            <a:r>
              <a:rPr lang="en-US" sz="2400" b="1" dirty="0" err="1">
                <a:solidFill>
                  <a:schemeClr val="tx1"/>
                </a:solidFill>
              </a:rPr>
              <a:t>eof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 err="1">
                <a:solidFill>
                  <a:schemeClr val="tx1"/>
                </a:solidFill>
              </a:rPr>
              <a:t>feof</a:t>
            </a:r>
            <a:r>
              <a:rPr lang="ru-RU" sz="2400" dirty="0" smtClean="0">
                <a:solidFill>
                  <a:schemeClr val="tx1"/>
                </a:solidFill>
              </a:rPr>
              <a:t>)(</a:t>
            </a:r>
            <a:r>
              <a:rPr lang="ru-RU" sz="2400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sz="2400" dirty="0" smtClean="0">
                <a:solidFill>
                  <a:schemeClr val="tx1"/>
                </a:solidFill>
              </a:rPr>
              <a:t>)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855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Константы 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Символьные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представляют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один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символ заключенный </a:t>
            </a:r>
            <a:r>
              <a:rPr lang="ru-RU" altLang="ru-RU" sz="2300" b="1" dirty="0">
                <a:solidFill>
                  <a:schemeClr val="tx1"/>
                </a:solidFill>
              </a:rPr>
              <a:t>в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одиночных кавычках (')Например: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'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а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' , '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Ж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'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,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либо числовые символьные константы -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'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\х0А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'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-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шестнадцатеричная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2300" b="1" dirty="0">
                <a:solidFill>
                  <a:schemeClr val="tx1"/>
                </a:solidFill>
              </a:rPr>
              <a:t>'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\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0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700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'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–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восьмеричное, 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Специальные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символы , например (см. документацию):</a:t>
            </a:r>
          </a:p>
          <a:p>
            <a:pPr algn="l"/>
            <a:r>
              <a:rPr lang="en-US" sz="2400" b="1" dirty="0">
                <a:solidFill>
                  <a:srgbClr val="FF0000"/>
                </a:solidFill>
              </a:rPr>
              <a:t>\n</a:t>
            </a:r>
            <a:r>
              <a:rPr lang="en-US" sz="2400" dirty="0"/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новая-строка</a:t>
            </a:r>
          </a:p>
          <a:p>
            <a:pPr algn="l"/>
            <a:r>
              <a:rPr lang="en-US" sz="2400" b="1" dirty="0">
                <a:solidFill>
                  <a:srgbClr val="FF0000"/>
                </a:solidFill>
              </a:rPr>
              <a:t>\r</a:t>
            </a:r>
            <a:r>
              <a:rPr lang="en-US" sz="2400" dirty="0"/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возврат-каретки</a:t>
            </a:r>
          </a:p>
          <a:p>
            <a:pPr algn="l"/>
            <a:r>
              <a:rPr lang="ru-RU" sz="2400" b="1" dirty="0">
                <a:solidFill>
                  <a:srgbClr val="FF0000"/>
                </a:solidFill>
              </a:rPr>
              <a:t>\а</a:t>
            </a:r>
            <a:r>
              <a:rPr lang="ru-RU" sz="2400" dirty="0"/>
              <a:t> </a:t>
            </a:r>
            <a:r>
              <a:rPr lang="ru-RU" sz="2400" dirty="0">
                <a:solidFill>
                  <a:schemeClr val="tx1"/>
                </a:solidFill>
              </a:rPr>
              <a:t>сигнал-звонок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400" b="1" dirty="0">
                <a:solidFill>
                  <a:srgbClr val="FF0000"/>
                </a:solidFill>
              </a:rPr>
              <a:t>\t</a:t>
            </a:r>
            <a:r>
              <a:rPr lang="en-US" sz="2400" dirty="0"/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горизонтальная-табуляция</a:t>
            </a:r>
          </a:p>
          <a:p>
            <a:pPr algn="l"/>
            <a:r>
              <a:rPr lang="ru-RU" altLang="ru-RU" sz="2400" b="1" dirty="0">
                <a:solidFill>
                  <a:srgbClr val="FF0000"/>
                </a:solidFill>
              </a:rPr>
              <a:t>'</a:t>
            </a:r>
            <a:r>
              <a:rPr lang="en-US" sz="2400" b="1" dirty="0" smtClean="0">
                <a:solidFill>
                  <a:srgbClr val="FF0000"/>
                </a:solidFill>
              </a:rPr>
              <a:t>\</a:t>
            </a:r>
            <a:r>
              <a:rPr lang="ru-RU" sz="2400" b="1" dirty="0" smtClean="0">
                <a:solidFill>
                  <a:srgbClr val="FF0000"/>
                </a:solidFill>
              </a:rPr>
              <a:t>0</a:t>
            </a:r>
            <a:r>
              <a:rPr lang="ru-RU" altLang="ru-RU" sz="2400" b="1" dirty="0">
                <a:solidFill>
                  <a:srgbClr val="FF0000"/>
                </a:solidFill>
              </a:rPr>
              <a:t>'</a:t>
            </a:r>
            <a:r>
              <a:rPr lang="ru-RU" sz="2400" dirty="0" smtClean="0"/>
              <a:t> </a:t>
            </a:r>
            <a:r>
              <a:rPr lang="en-US" sz="2400" dirty="0" smtClean="0"/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нулевой символ</a:t>
            </a:r>
          </a:p>
          <a:p>
            <a:pPr algn="l"/>
            <a:r>
              <a:rPr lang="ru-RU" altLang="ru-RU" sz="2300" b="1" u="sng" dirty="0" smtClean="0"/>
              <a:t>Вещественные</a:t>
            </a:r>
            <a:r>
              <a:rPr lang="ru-RU" altLang="ru-RU" sz="2300" b="1" dirty="0" smtClean="0"/>
              <a:t> константы (с плавающей точкой) могут иметь две части: дробную (мантисса) и экспоненциальную:</a:t>
            </a:r>
          </a:p>
          <a:p>
            <a:pPr algn="l"/>
            <a:r>
              <a:rPr lang="en-US" altLang="ru-RU" sz="2300" b="1" dirty="0" smtClean="0">
                <a:solidFill>
                  <a:srgbClr val="008000"/>
                </a:solidFill>
              </a:rPr>
              <a:t>[&lt;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знак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&gt;DDD].[DDD] [&lt;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знак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&gt;DD] </a:t>
            </a:r>
            <a:r>
              <a:rPr lang="ru-RU" altLang="ru-RU" sz="2300" b="1" dirty="0" smtClean="0"/>
              <a:t>, Пример 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123.5 , 10.5 Е+10 </a:t>
            </a:r>
            <a:r>
              <a:rPr lang="ru-RU" altLang="ru-RU" sz="2300" b="1" dirty="0" smtClean="0"/>
              <a:t>и т.д. </a:t>
            </a:r>
          </a:p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Строковые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константы - это любые символы заключенные в кавычках:</a:t>
            </a:r>
          </a:p>
          <a:p>
            <a:pPr algn="l"/>
            <a:r>
              <a:rPr lang="ru-RU" sz="2400" b="1" dirty="0" smtClean="0">
                <a:solidFill>
                  <a:srgbClr val="A31515"/>
                </a:solidFill>
              </a:rPr>
              <a:t>"Большаков " </a:t>
            </a:r>
            <a:r>
              <a:rPr lang="ru-RU" sz="2400" b="1" dirty="0" smtClean="0">
                <a:solidFill>
                  <a:schemeClr val="tx1"/>
                </a:solidFill>
              </a:rPr>
              <a:t>,  </a:t>
            </a:r>
            <a:r>
              <a:rPr lang="ru-RU" sz="2300" b="1" dirty="0" smtClean="0">
                <a:solidFill>
                  <a:schemeClr val="tx1"/>
                </a:solidFill>
              </a:rPr>
              <a:t>для кавычки</a:t>
            </a:r>
            <a:r>
              <a:rPr lang="en-US" sz="2300" b="1" dirty="0" smtClean="0">
                <a:solidFill>
                  <a:schemeClr val="tx1"/>
                </a:solidFill>
              </a:rPr>
              <a:t> (")</a:t>
            </a:r>
            <a:r>
              <a:rPr lang="ru-RU" sz="2300" b="1" dirty="0" smtClean="0">
                <a:solidFill>
                  <a:schemeClr val="tx1"/>
                </a:solidFill>
              </a:rPr>
              <a:t>  </a:t>
            </a:r>
            <a:r>
              <a:rPr lang="en-US" sz="2300" b="1" dirty="0" smtClean="0">
                <a:solidFill>
                  <a:schemeClr val="tx1"/>
                </a:solidFill>
              </a:rPr>
              <a:t>- </a:t>
            </a:r>
            <a:r>
              <a:rPr lang="ru-RU" sz="2300" b="1" dirty="0" err="1" smtClean="0">
                <a:solidFill>
                  <a:schemeClr val="tx1"/>
                </a:solidFill>
              </a:rPr>
              <a:t>слэш</a:t>
            </a:r>
            <a:r>
              <a:rPr lang="en-US" sz="23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rgbClr val="A31515"/>
                </a:solidFill>
              </a:rPr>
              <a:t>"</a:t>
            </a:r>
            <a:r>
              <a:rPr lang="ru-RU" sz="2400" b="1" dirty="0" smtClean="0">
                <a:solidFill>
                  <a:srgbClr val="A31515"/>
                </a:solidFill>
              </a:rPr>
              <a:t>Большаков</a:t>
            </a:r>
            <a:r>
              <a:rPr lang="en-US" sz="2400" b="1" dirty="0" smtClean="0">
                <a:solidFill>
                  <a:srgbClr val="A31515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\</a:t>
            </a:r>
            <a:r>
              <a:rPr lang="ru-RU" sz="2400" b="1" dirty="0" smtClean="0">
                <a:solidFill>
                  <a:srgbClr val="FF0000"/>
                </a:solidFill>
              </a:rPr>
              <a:t>"</a:t>
            </a:r>
            <a:r>
              <a:rPr lang="ru-RU" sz="2400" b="1" dirty="0" smtClean="0">
                <a:solidFill>
                  <a:srgbClr val="A31515"/>
                </a:solidFill>
              </a:rPr>
              <a:t>Сергей\</a:t>
            </a:r>
            <a:r>
              <a:rPr lang="ru-RU" sz="2400" b="1" dirty="0">
                <a:solidFill>
                  <a:srgbClr val="A31515"/>
                </a:solidFill>
              </a:rPr>
              <a:t> "</a:t>
            </a:r>
            <a:r>
              <a:rPr lang="ru-RU" sz="2400" b="1" dirty="0" smtClean="0">
                <a:solidFill>
                  <a:srgbClr val="A31515"/>
                </a:solidFill>
              </a:rPr>
              <a:t> </a:t>
            </a:r>
            <a:r>
              <a:rPr lang="ru-RU" sz="2400" b="1" dirty="0">
                <a:solidFill>
                  <a:srgbClr val="A31515"/>
                </a:solidFill>
              </a:rPr>
              <a:t>"</a:t>
            </a:r>
            <a:r>
              <a:rPr lang="ru-RU" sz="2400" b="1" dirty="0" smtClean="0">
                <a:solidFill>
                  <a:srgbClr val="A31515"/>
                </a:solidFill>
              </a:rPr>
              <a:t> А "</a:t>
            </a:r>
            <a:r>
              <a:rPr lang="ru-RU" sz="2400" dirty="0" smtClean="0">
                <a:solidFill>
                  <a:srgbClr val="A31515"/>
                </a:solidFill>
              </a:rPr>
              <a:t> </a:t>
            </a:r>
            <a:endParaRPr lang="ru-RU" altLang="ru-RU" sz="2300" b="1" dirty="0" smtClean="0">
              <a:solidFill>
                <a:srgbClr val="A31515"/>
              </a:solidFill>
            </a:endParaRP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04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971599" y="116632"/>
            <a:ext cx="6984777" cy="561975"/>
          </a:xfrm>
        </p:spPr>
        <p:txBody>
          <a:bodyPr/>
          <a:lstStyle/>
          <a:p>
            <a:r>
              <a:rPr lang="ru-RU" sz="2400" dirty="0"/>
              <a:t>ЛР №7 </a:t>
            </a:r>
            <a:r>
              <a:rPr lang="ru-RU" altLang="ru-RU" sz="2400" b="1" dirty="0" smtClean="0"/>
              <a:t>Двоичные</a:t>
            </a:r>
            <a:r>
              <a:rPr lang="ru-RU" altLang="ru-RU" sz="2400" dirty="0" smtClean="0"/>
              <a:t> файлы и функции </a:t>
            </a:r>
            <a:r>
              <a:rPr lang="en-US" altLang="ru-RU" sz="2400" dirty="0" smtClean="0"/>
              <a:t>f</a:t>
            </a:r>
            <a:r>
              <a:rPr lang="ru-RU" altLang="ru-RU" sz="2400" b="1" dirty="0" err="1" smtClean="0">
                <a:solidFill>
                  <a:srgbClr val="FF0000"/>
                </a:solidFill>
              </a:rPr>
              <a:t>write</a:t>
            </a:r>
            <a:r>
              <a:rPr lang="ru-RU" altLang="ru-RU" sz="2400" dirty="0" smtClean="0">
                <a:solidFill>
                  <a:srgbClr val="FF0000"/>
                </a:solidFill>
              </a:rPr>
              <a:t> </a:t>
            </a:r>
            <a:r>
              <a:rPr lang="ru-RU" altLang="ru-RU" sz="2400" dirty="0" smtClean="0"/>
              <a:t>(запись)</a:t>
            </a:r>
          </a:p>
        </p:txBody>
      </p:sp>
      <p:sp>
        <p:nvSpPr>
          <p:cNvPr id="39939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57606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/>
              <a:t>Структура для записи файла:</a:t>
            </a:r>
          </a:p>
          <a:p>
            <a:pPr marL="0" indent="0">
              <a:buNone/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struct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Person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{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Структура для примеров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Name[24];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Фамилия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float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Stipen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err="1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Стипенд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файлаия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Kurs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  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Курс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altLang="ru-RU" sz="1800" dirty="0" smtClean="0"/>
              <a:t>FILE * </a:t>
            </a:r>
            <a:r>
              <a:rPr lang="en-US" altLang="ru-RU" sz="1800" b="1" dirty="0" smtClean="0">
                <a:solidFill>
                  <a:srgbClr val="FF0000"/>
                </a:solidFill>
              </a:rPr>
              <a:t>pF</a:t>
            </a:r>
            <a:r>
              <a:rPr lang="en-US" altLang="ru-RU" sz="1800" dirty="0" smtClean="0"/>
              <a:t>;</a:t>
            </a:r>
            <a:r>
              <a:rPr lang="en-US" alt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</a:t>
            </a:r>
            <a:r>
              <a:rPr lang="ru-RU" alt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Дескриптор файла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800" dirty="0" smtClean="0"/>
              <a:t>// Массив структур для записи в файл – безразмерная инициализация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[] = {  {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 10.5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 , 1 } , {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Петров"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 100.5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 , 2 }  ,  {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Сидоров"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 1000.5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 , 3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}};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ru-RU" altLang="ru-RU" sz="1800" b="1" dirty="0" smtClean="0"/>
              <a:t>Цикл записи файла на основе этого инициализированного </a:t>
            </a:r>
            <a:r>
              <a:rPr lang="ru-RU" altLang="ru-RU" sz="1800" b="1" u="sng" dirty="0" smtClean="0"/>
              <a:t>массива</a:t>
            </a:r>
            <a:r>
              <a:rPr lang="ru-RU" altLang="ru-RU" sz="1800" b="1" dirty="0" smtClean="0"/>
              <a:t> структур. Файл открываем для записи как двоичный ("</a:t>
            </a:r>
            <a:r>
              <a:rPr lang="en-US" altLang="ru-RU" sz="1800" b="1" dirty="0" err="1" smtClean="0"/>
              <a:t>wb</a:t>
            </a:r>
            <a:r>
              <a:rPr lang="ru-RU" altLang="ru-RU" sz="1800" b="1" dirty="0" smtClean="0"/>
              <a:t>"). Число циклов вычисляется от размера структурного массива: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(pF!=</a:t>
            </a:r>
            <a:r>
              <a:rPr lang="en-US" sz="18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NULL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Файл открыт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0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&lt;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)/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++)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{  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].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Kurs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i+10;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fwrite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&amp;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, 1, pF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Вывод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записи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ru-RU" sz="1800" dirty="0" smtClean="0"/>
              <a:t> </a:t>
            </a:r>
            <a:r>
              <a:rPr lang="en-US" altLang="ru-RU" sz="1800" dirty="0" err="1" smtClean="0"/>
              <a:t>fclose</a:t>
            </a:r>
            <a:r>
              <a:rPr lang="en-US" altLang="ru-RU" sz="1800" dirty="0" smtClean="0"/>
              <a:t>(pF);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}</a:t>
            </a:r>
            <a:endParaRPr lang="ru-RU" altLang="ru-RU" sz="1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altLang="ru-RU" sz="1800" dirty="0" smtClean="0"/>
              <a:t>};</a:t>
            </a:r>
            <a:endParaRPr lang="ru-RU" altLang="ru-RU" sz="1800" dirty="0" smtClean="0"/>
          </a:p>
          <a:p>
            <a:pPr marL="0" indent="0">
              <a:buNone/>
            </a:pPr>
            <a:endParaRPr lang="ru-RU" alt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157650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467544" y="20860"/>
            <a:ext cx="7344816" cy="561975"/>
          </a:xfrm>
        </p:spPr>
        <p:txBody>
          <a:bodyPr/>
          <a:lstStyle/>
          <a:p>
            <a:r>
              <a:rPr lang="ru-RU" sz="2400" dirty="0"/>
              <a:t>ЛР №7 </a:t>
            </a:r>
            <a:r>
              <a:rPr lang="ru-RU" altLang="ru-RU" sz="2400" dirty="0" smtClean="0"/>
              <a:t>Двоичные файлы и функции </a:t>
            </a:r>
            <a:r>
              <a:rPr lang="en-US" altLang="ru-RU" sz="2400" b="1" dirty="0" err="1" smtClean="0">
                <a:solidFill>
                  <a:srgbClr val="FF0000"/>
                </a:solidFill>
              </a:rPr>
              <a:t>fread</a:t>
            </a:r>
            <a:r>
              <a:rPr lang="ru-RU" altLang="ru-RU" sz="2400" dirty="0" smtClean="0">
                <a:solidFill>
                  <a:srgbClr val="FF0000"/>
                </a:solidFill>
              </a:rPr>
              <a:t> </a:t>
            </a:r>
            <a:r>
              <a:rPr lang="ru-RU" altLang="ru-RU" sz="2400" dirty="0" smtClean="0"/>
              <a:t>(чтение)</a:t>
            </a:r>
          </a:p>
        </p:txBody>
      </p:sp>
      <p:sp>
        <p:nvSpPr>
          <p:cNvPr id="40963" name="Объект 2"/>
          <p:cNvSpPr>
            <a:spLocks noGrp="1"/>
          </p:cNvSpPr>
          <p:nvPr>
            <p:ph idx="1"/>
          </p:nvPr>
        </p:nvSpPr>
        <p:spPr>
          <a:xfrm>
            <a:off x="395288" y="764705"/>
            <a:ext cx="8229600" cy="518524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altLang="ru-RU" sz="2000" b="1" dirty="0"/>
              <a:t>Цикл </a:t>
            </a:r>
            <a:r>
              <a:rPr lang="ru-RU" altLang="ru-RU" sz="2000" b="1" u="sng" dirty="0"/>
              <a:t>чтения бинарного </a:t>
            </a:r>
            <a:r>
              <a:rPr lang="ru-RU" altLang="ru-RU" sz="2000" b="1" dirty="0"/>
              <a:t>файла из структурных записей: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fopen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fwrite.bin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rb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Открытие файла для чтения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(pF!=</a:t>
            </a:r>
            <a:r>
              <a:rPr lang="en-US" sz="18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NULL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en-US" sz="1800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Person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PWork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marL="0" indent="0">
              <a:buNone/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while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(!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feof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)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Проверка конца файла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fread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&amp;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PWork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, 1, pF);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Чтение одной записи из файла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!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feof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)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Можно ли печатать? Нет ли уже конца файла?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Персона из файла: %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  %f  %d\n"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PWork.Name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PWork.Stipen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PWork.Kurs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); };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 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ru-RU" altLang="ru-RU" sz="2000" b="1" dirty="0" smtClean="0"/>
              <a:t>Результат </a:t>
            </a:r>
            <a:r>
              <a:rPr lang="ru-RU" altLang="ru-RU" sz="2000" b="1" dirty="0"/>
              <a:t>чтения файла:</a:t>
            </a:r>
          </a:p>
          <a:p>
            <a:pPr marL="0" indent="0">
              <a:buNone/>
            </a:pPr>
            <a:r>
              <a:rPr lang="ru-RU" alt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Персона </a:t>
            </a:r>
            <a:r>
              <a:rPr lang="ru-RU" alt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из файла: Иванов  10.500000  10</a:t>
            </a:r>
          </a:p>
          <a:p>
            <a:pPr marL="0" indent="0">
              <a:buNone/>
            </a:pPr>
            <a:r>
              <a:rPr lang="ru-RU" alt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Персона из файла: Петров  100.500000  11</a:t>
            </a:r>
          </a:p>
          <a:p>
            <a:pPr marL="0" indent="0">
              <a:buNone/>
            </a:pPr>
            <a:r>
              <a:rPr lang="ru-RU" alt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Персона из файла: Сидоров  1000.500000  12</a:t>
            </a:r>
          </a:p>
          <a:p>
            <a:pPr marL="0" indent="0" eaLnBrk="1" hangingPunct="1">
              <a:buFont typeface="Arial" charset="0"/>
              <a:buNone/>
            </a:pPr>
            <a:endParaRPr lang="ru-RU" altLang="ru-RU" sz="18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89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128791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Конец файла и его проверка 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b="1" dirty="0">
                <a:solidFill>
                  <a:schemeClr val="tx1"/>
                </a:solidFill>
              </a:rPr>
              <a:t>При обработке файлов (особенно при чтении) необходимо знать, при каких условиях </a:t>
            </a:r>
            <a:r>
              <a:rPr lang="ru-RU" sz="1800" b="1" u="sng" dirty="0">
                <a:solidFill>
                  <a:schemeClr val="tx1"/>
                </a:solidFill>
              </a:rPr>
              <a:t>цикл чтения </a:t>
            </a:r>
            <a:r>
              <a:rPr lang="ru-RU" sz="1800" b="1" dirty="0">
                <a:solidFill>
                  <a:schemeClr val="tx1"/>
                </a:solidFill>
              </a:rPr>
              <a:t>записей должен быть остановлен</a:t>
            </a:r>
            <a:r>
              <a:rPr lang="ru-RU" sz="1800" b="1" dirty="0" smtClean="0">
                <a:solidFill>
                  <a:schemeClr val="tx1"/>
                </a:solidFill>
              </a:rPr>
              <a:t>. Для этого нужно установить конец файла. В программе это можно сделать так: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Узнать </a:t>
            </a:r>
            <a:r>
              <a:rPr lang="ru-RU" sz="1800" u="sng" dirty="0" smtClean="0">
                <a:solidFill>
                  <a:schemeClr val="tx1"/>
                </a:solidFill>
                <a:latin typeface="Calibri (Основной текст)"/>
                <a:ea typeface="Calibri"/>
              </a:rPr>
              <a:t>размер </a:t>
            </a:r>
            <a:r>
              <a:rPr lang="ru-RU" sz="1800" u="sng" dirty="0">
                <a:solidFill>
                  <a:schemeClr val="tx1"/>
                </a:solidFill>
                <a:latin typeface="Calibri (Основной текст)"/>
                <a:ea typeface="Calibri"/>
              </a:rPr>
              <a:t>файла</a:t>
            </a: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 и </a:t>
            </a:r>
            <a:r>
              <a:rPr lang="ru-RU" sz="1800" dirty="0" smtClean="0">
                <a:solidFill>
                  <a:schemeClr val="tx1"/>
                </a:solidFill>
                <a:latin typeface="Calibri (Основной текст)"/>
                <a:ea typeface="Calibri"/>
              </a:rPr>
              <a:t>подсчитывать текущее число символов</a:t>
            </a:r>
            <a:endParaRPr lang="ru-RU" sz="1800" dirty="0">
              <a:solidFill>
                <a:schemeClr val="tx1"/>
              </a:solidFill>
              <a:latin typeface="Calibri (Основной текст)"/>
              <a:ea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Проверить </a:t>
            </a:r>
            <a:r>
              <a:rPr lang="ru-RU" sz="1800" u="sng" dirty="0">
                <a:solidFill>
                  <a:schemeClr val="tx1"/>
                </a:solidFill>
                <a:latin typeface="Calibri (Основной текст)"/>
                <a:ea typeface="Calibri"/>
              </a:rPr>
              <a:t>конец файла</a:t>
            </a: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 специальной </a:t>
            </a:r>
            <a:r>
              <a:rPr lang="ru-RU" sz="1800" u="sng" dirty="0">
                <a:solidFill>
                  <a:schemeClr val="tx1"/>
                </a:solidFill>
                <a:latin typeface="Calibri (Основной текст)"/>
                <a:ea typeface="Calibri"/>
              </a:rPr>
              <a:t>функцией</a:t>
            </a: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Calibri (Основной текст)"/>
                <a:ea typeface="Calibri"/>
              </a:rPr>
              <a:t>СИ( </a:t>
            </a: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_</a:t>
            </a:r>
            <a:r>
              <a:rPr lang="en-US" sz="1800" b="1" dirty="0" err="1">
                <a:solidFill>
                  <a:schemeClr val="tx1"/>
                </a:solidFill>
                <a:latin typeface="Calibri (Основной текст)"/>
                <a:ea typeface="Calibri"/>
              </a:rPr>
              <a:t>eof</a:t>
            </a:r>
            <a:r>
              <a:rPr lang="en-US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или </a:t>
            </a:r>
            <a:r>
              <a:rPr lang="en-US" sz="1800" b="1" dirty="0" err="1">
                <a:solidFill>
                  <a:schemeClr val="tx1"/>
                </a:solidFill>
                <a:latin typeface="Calibri (Основной текст)"/>
                <a:ea typeface="Calibri"/>
              </a:rPr>
              <a:t>feof</a:t>
            </a: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 – </a:t>
            </a:r>
            <a:r>
              <a:rPr lang="en-US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End Of File</a:t>
            </a: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).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Проверить после операции чтения специальный байт конца файла – </a:t>
            </a:r>
            <a:r>
              <a:rPr lang="en-US" sz="1800" b="1" dirty="0" smtClean="0">
                <a:solidFill>
                  <a:schemeClr val="tx1"/>
                </a:solidFill>
                <a:latin typeface="Calibri (Основной текст)"/>
                <a:ea typeface="Calibri"/>
              </a:rPr>
              <a:t>EOF</a:t>
            </a:r>
            <a:r>
              <a:rPr lang="ru-RU" sz="1800" b="1" dirty="0">
                <a:solidFill>
                  <a:schemeClr val="tx1"/>
                </a:solidFill>
                <a:latin typeface="Calibri (Основной текст)"/>
                <a:ea typeface="Calibri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Calibri (Основной текст)"/>
                <a:ea typeface="Calibri"/>
              </a:rPr>
              <a:t>.</a:t>
            </a:r>
            <a:endParaRPr lang="ru-RU" sz="1800" dirty="0">
              <a:solidFill>
                <a:schemeClr val="tx1"/>
              </a:solidFill>
              <a:latin typeface="Calibri (Основной текст)"/>
              <a:ea typeface="Calibri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Проверить значение текущего числа байтов, полученных из файла к данному моменту цикла чтения, и оценить по этой величине </a:t>
            </a:r>
            <a:r>
              <a:rPr lang="ru-RU" sz="1800" dirty="0" smtClean="0">
                <a:solidFill>
                  <a:schemeClr val="tx1"/>
                </a:solidFill>
                <a:latin typeface="Calibri (Основной текст)"/>
                <a:ea typeface="Calibri"/>
              </a:rPr>
              <a:t>установить факт </a:t>
            </a: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завершения или продолжения </a:t>
            </a:r>
            <a:r>
              <a:rPr lang="ru-RU" sz="1800" u="sng" dirty="0">
                <a:solidFill>
                  <a:schemeClr val="tx1"/>
                </a:solidFill>
                <a:latin typeface="Calibri (Основной текст)"/>
                <a:ea typeface="Calibri"/>
              </a:rPr>
              <a:t>цикла</a:t>
            </a: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 ч</a:t>
            </a:r>
            <a:r>
              <a:rPr lang="ru-RU" sz="1800" dirty="0" smtClean="0">
                <a:solidFill>
                  <a:schemeClr val="tx1"/>
                </a:solidFill>
                <a:latin typeface="Calibri (Основной текст)"/>
                <a:ea typeface="Calibri"/>
              </a:rPr>
              <a:t>тения файла </a:t>
            </a: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(должно быть прочитано нуль байт) – например, функции </a:t>
            </a:r>
            <a:r>
              <a:rPr lang="ru-RU" sz="1800" b="1" dirty="0" err="1">
                <a:solidFill>
                  <a:schemeClr val="tx1"/>
                </a:solidFill>
                <a:latin typeface="Calibri (Основной текст)"/>
                <a:ea typeface="Calibri"/>
              </a:rPr>
              <a:t>fread</a:t>
            </a: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 или _</a:t>
            </a:r>
            <a:r>
              <a:rPr lang="ru-RU" sz="1800" b="1" dirty="0" err="1">
                <a:solidFill>
                  <a:schemeClr val="tx1"/>
                </a:solidFill>
                <a:latin typeface="Calibri (Основной текст)"/>
                <a:ea typeface="Calibri"/>
              </a:rPr>
              <a:t>read</a:t>
            </a:r>
            <a:r>
              <a:rPr lang="ru-RU" sz="1800" dirty="0">
                <a:solidFill>
                  <a:schemeClr val="tx1"/>
                </a:solidFill>
                <a:latin typeface="Calibri (Основной текст)"/>
                <a:ea typeface="Calibri"/>
              </a:rPr>
              <a:t>.</a:t>
            </a:r>
          </a:p>
          <a:p>
            <a:pPr algn="l">
              <a:spcBef>
                <a:spcPts val="0"/>
              </a:spcBef>
            </a:pPr>
            <a:r>
              <a:rPr lang="ru-RU" altLang="ru-RU" sz="1800" b="1" dirty="0" smtClean="0">
                <a:solidFill>
                  <a:schemeClr val="tx1"/>
                </a:solidFill>
                <a:latin typeface="Calibri (Основной текст)"/>
              </a:rPr>
              <a:t>Для определения размера файла можно использовать функцию </a:t>
            </a:r>
            <a:r>
              <a:rPr lang="ru-RU" sz="1800" dirty="0">
                <a:latin typeface="Tahoma"/>
                <a:ea typeface="Calibri"/>
              </a:rPr>
              <a:t>_</a:t>
            </a:r>
            <a:r>
              <a:rPr lang="ru-RU" sz="1800" b="1" dirty="0" err="1">
                <a:solidFill>
                  <a:schemeClr val="tx1"/>
                </a:solidFill>
                <a:latin typeface="Calibri (Основной текст)"/>
                <a:ea typeface="Calibri"/>
              </a:rPr>
              <a:t>filelength</a:t>
            </a:r>
            <a:r>
              <a:rPr lang="ru-RU" sz="1800" dirty="0" smtClean="0">
                <a:solidFill>
                  <a:schemeClr val="tx1"/>
                </a:solidFill>
                <a:latin typeface="Tahoma"/>
                <a:ea typeface="Calibri"/>
              </a:rPr>
              <a:t>: </a:t>
            </a:r>
            <a:endParaRPr lang="ru-RU" altLang="ru-RU" sz="1800" b="1" dirty="0" smtClean="0">
              <a:solidFill>
                <a:schemeClr val="tx1"/>
              </a:solidFill>
              <a:latin typeface="Calibri (Основной текст)"/>
            </a:endParaRPr>
          </a:p>
          <a:p>
            <a:pPr algn="l">
              <a:spcBef>
                <a:spcPts val="0"/>
              </a:spcBef>
            </a:pPr>
            <a:r>
              <a:rPr lang="ru-RU" sz="2000" dirty="0" err="1" smtClean="0">
                <a:solidFill>
                  <a:schemeClr val="tx1"/>
                </a:solidFill>
                <a:latin typeface="Tahoma"/>
                <a:ea typeface="Calibri"/>
              </a:rPr>
              <a:t>printf</a:t>
            </a:r>
            <a:r>
              <a:rPr lang="ru-RU" sz="2000" dirty="0">
                <a:latin typeface="Tahoma"/>
                <a:ea typeface="Calibri"/>
              </a:rPr>
              <a:t>(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Calibri"/>
              </a:rPr>
              <a:t>"Длина файла = %</a:t>
            </a:r>
            <a:r>
              <a:rPr lang="ru-RU" sz="2000" dirty="0" err="1">
                <a:solidFill>
                  <a:srgbClr val="A31515"/>
                </a:solidFill>
                <a:latin typeface="Tahoma"/>
                <a:ea typeface="Calibri"/>
              </a:rPr>
              <a:t>ld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Calibri"/>
              </a:rPr>
              <a:t> \n"</a:t>
            </a:r>
            <a:r>
              <a:rPr lang="ru-RU" sz="2000" dirty="0">
                <a:latin typeface="Tahoma"/>
                <a:ea typeface="Calibri"/>
              </a:rPr>
              <a:t>,_</a:t>
            </a:r>
            <a:r>
              <a:rPr lang="ru-RU" sz="2000" dirty="0" err="1">
                <a:solidFill>
                  <a:schemeClr val="tx1"/>
                </a:solidFill>
                <a:latin typeface="Tahoma"/>
                <a:ea typeface="Calibri"/>
              </a:rPr>
              <a:t>filelength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ru-RU" sz="2000" dirty="0">
                <a:latin typeface="Tahoma"/>
                <a:ea typeface="Calibri"/>
              </a:rPr>
              <a:t>(</a:t>
            </a:r>
            <a:r>
              <a:rPr lang="ru-RU" sz="2000" dirty="0" err="1">
                <a:solidFill>
                  <a:srgbClr val="FF0000"/>
                </a:solidFill>
                <a:latin typeface="Tahoma"/>
                <a:ea typeface="Calibri"/>
              </a:rPr>
              <a:t>pF</a:t>
            </a:r>
            <a:r>
              <a:rPr lang="ru-RU" sz="2000" dirty="0">
                <a:latin typeface="Tahoma"/>
                <a:ea typeface="Calibri"/>
              </a:rPr>
              <a:t>-&gt;_</a:t>
            </a:r>
            <a:r>
              <a:rPr lang="ru-RU" sz="2000" dirty="0" err="1">
                <a:solidFill>
                  <a:srgbClr val="FF0000"/>
                </a:solidFill>
                <a:latin typeface="Tahoma"/>
                <a:ea typeface="Calibri"/>
              </a:rPr>
              <a:t>file</a:t>
            </a:r>
            <a:r>
              <a:rPr lang="ru-RU" sz="2000" dirty="0">
                <a:latin typeface="Tahoma"/>
                <a:ea typeface="Calibri"/>
              </a:rPr>
              <a:t>));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1800" b="1" dirty="0" smtClean="0">
                <a:solidFill>
                  <a:schemeClr val="tx1"/>
                </a:solidFill>
                <a:latin typeface="Calibri (Основной текст)"/>
              </a:rPr>
              <a:t>Проверка символа </a:t>
            </a:r>
            <a:r>
              <a:rPr lang="en-US" altLang="ru-RU" sz="1800" b="1" dirty="0" smtClean="0">
                <a:solidFill>
                  <a:schemeClr val="tx1"/>
                </a:solidFill>
                <a:latin typeface="Calibri (Основной текст)"/>
              </a:rPr>
              <a:t>EOF </a:t>
            </a:r>
            <a:r>
              <a:rPr lang="ru-RU" altLang="ru-RU" sz="1800" b="1" dirty="0" smtClean="0">
                <a:solidFill>
                  <a:schemeClr val="tx1"/>
                </a:solidFill>
                <a:latin typeface="Calibri (Основной текст)"/>
              </a:rPr>
              <a:t>может быть сделана так:</a:t>
            </a:r>
            <a:endParaRPr lang="ru-RU" altLang="ru-RU" sz="1800" b="1" dirty="0">
              <a:solidFill>
                <a:schemeClr val="tx1"/>
              </a:solidFill>
              <a:latin typeface="Calibri (Основной текст)"/>
            </a:endParaRPr>
          </a:p>
          <a:p>
            <a:pPr algn="l">
              <a:spcBef>
                <a:spcPts val="0"/>
              </a:spcBef>
            </a:pPr>
            <a:r>
              <a:rPr lang="ru-RU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ch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fgetc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ЧТЕНИЕ байта ,можно и просто </a:t>
            </a:r>
            <a:r>
              <a:rPr lang="ru-RU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! (</a:t>
            </a:r>
            <a:r>
              <a:rPr lang="ru-RU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ch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== 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EOF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)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Проверка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символа конца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файла</a:t>
            </a:r>
            <a:r>
              <a:rPr lang="ru-RU" sz="20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EOF 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altLang="ru-RU" sz="1800" b="1" dirty="0" smtClean="0">
                <a:solidFill>
                  <a:schemeClr val="tx1"/>
                </a:solidFill>
              </a:rPr>
              <a:t>Проверка функцией </a:t>
            </a:r>
            <a:r>
              <a:rPr lang="ru-RU" sz="18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feof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 </a:t>
            </a:r>
          </a:p>
          <a:p>
            <a:pPr algn="l">
              <a:spcBef>
                <a:spcPts val="0"/>
              </a:spcBef>
            </a:pPr>
            <a:r>
              <a:rPr lang="ru-RU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!</a:t>
            </a:r>
            <a:r>
              <a:rPr 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feof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 )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Проверка конца файла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1800" b="1" dirty="0">
                <a:solidFill>
                  <a:schemeClr val="tx1"/>
                </a:solidFill>
              </a:rPr>
              <a:t>Проверка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после чтения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en-US" sz="1800" b="1" dirty="0" err="1">
                <a:solidFill>
                  <a:schemeClr val="tx1"/>
                </a:solidFill>
              </a:rPr>
              <a:t>ReadCounter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ru-RU" sz="1800" b="1" dirty="0">
                <a:solidFill>
                  <a:schemeClr val="tx1"/>
                </a:solidFill>
              </a:rPr>
              <a:t>= 0 при конце файла</a:t>
            </a:r>
            <a:r>
              <a:rPr lang="ru-RU" altLang="ru-RU" sz="1800" b="1" dirty="0">
                <a:solidFill>
                  <a:schemeClr val="tx1"/>
                </a:solidFill>
              </a:rPr>
              <a:t>):</a:t>
            </a:r>
          </a:p>
          <a:p>
            <a:pPr algn="l">
              <a:spcBef>
                <a:spcPts val="0"/>
              </a:spcBef>
            </a:pPr>
            <a:r>
              <a:rPr lang="en-US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ReadCounter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fread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(&amp;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PWork,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),pF);</a:t>
            </a:r>
            <a:endParaRPr lang="ru-RU" sz="1800" dirty="0">
              <a:latin typeface="Times New Roman"/>
              <a:ea typeface="Calibri"/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272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052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16632"/>
            <a:ext cx="6408712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Работа с файлами целиком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fontAlgn="base">
              <a:lnSpc>
                <a:spcPct val="90000"/>
              </a:lnSpc>
              <a:spcAft>
                <a:spcPct val="0"/>
              </a:spcAft>
            </a:pPr>
            <a:r>
              <a:rPr lang="ru-RU" altLang="ru-RU" sz="2600" dirty="0">
                <a:solidFill>
                  <a:prstClr val="black"/>
                </a:solidFill>
              </a:rPr>
              <a:t>Действия над файлом в </a:t>
            </a:r>
            <a:r>
              <a:rPr lang="ru-RU" altLang="ru-RU" sz="2600" u="sng" dirty="0">
                <a:solidFill>
                  <a:prstClr val="black"/>
                </a:solidFill>
              </a:rPr>
              <a:t>целом</a:t>
            </a:r>
            <a:r>
              <a:rPr lang="ru-RU" altLang="ru-RU" sz="2600" dirty="0">
                <a:solidFill>
                  <a:prstClr val="black"/>
                </a:solidFill>
              </a:rPr>
              <a:t> как </a:t>
            </a:r>
            <a:r>
              <a:rPr lang="ru-RU" altLang="ru-RU" sz="2600" u="sng" dirty="0">
                <a:solidFill>
                  <a:srgbClr val="FF0000"/>
                </a:solidFill>
              </a:rPr>
              <a:t>отдельной единицей</a:t>
            </a:r>
            <a:r>
              <a:rPr lang="ru-RU" altLang="ru-RU" sz="2600" dirty="0">
                <a:solidFill>
                  <a:prstClr val="black"/>
                </a:solidFill>
              </a:rPr>
              <a:t>.</a:t>
            </a:r>
          </a:p>
          <a:p>
            <a:pPr lvl="0" algn="l" fontAlgn="base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600" u="sng" dirty="0">
                <a:solidFill>
                  <a:prstClr val="black"/>
                </a:solidFill>
              </a:rPr>
              <a:t>Переименование</a:t>
            </a:r>
            <a:r>
              <a:rPr lang="ru-RU" altLang="ru-RU" sz="2600" dirty="0">
                <a:solidFill>
                  <a:prstClr val="black"/>
                </a:solidFill>
              </a:rPr>
              <a:t> файла (</a:t>
            </a:r>
            <a:r>
              <a:rPr lang="ru-RU" altLang="ru-RU" sz="2600" dirty="0" err="1">
                <a:solidFill>
                  <a:srgbClr val="FF0000"/>
                </a:solidFill>
              </a:rPr>
              <a:t>rename</a:t>
            </a:r>
            <a:r>
              <a:rPr lang="ru-RU" altLang="ru-RU" sz="2600" dirty="0">
                <a:solidFill>
                  <a:prstClr val="black"/>
                </a:solidFill>
              </a:rPr>
              <a:t>)</a:t>
            </a:r>
          </a:p>
          <a:p>
            <a:pPr lvl="0" algn="l" fontAlgn="base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600" u="sng" dirty="0">
                <a:solidFill>
                  <a:prstClr val="black"/>
                </a:solidFill>
              </a:rPr>
              <a:t>Удаление</a:t>
            </a:r>
            <a:r>
              <a:rPr lang="ru-RU" altLang="ru-RU" sz="2600" dirty="0">
                <a:solidFill>
                  <a:prstClr val="black"/>
                </a:solidFill>
              </a:rPr>
              <a:t> файла (</a:t>
            </a:r>
            <a:r>
              <a:rPr lang="ru-RU" altLang="ru-RU" sz="2600" dirty="0" err="1">
                <a:solidFill>
                  <a:srgbClr val="FF0000"/>
                </a:solidFill>
              </a:rPr>
              <a:t>remove</a:t>
            </a:r>
            <a:r>
              <a:rPr lang="ru-RU" altLang="ru-RU" sz="2600" dirty="0">
                <a:solidFill>
                  <a:prstClr val="black"/>
                </a:solidFill>
              </a:rPr>
              <a:t>)</a:t>
            </a:r>
          </a:p>
          <a:p>
            <a:pPr lvl="0" algn="l" fontAlgn="base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600" u="sng" dirty="0">
                <a:solidFill>
                  <a:prstClr val="black"/>
                </a:solidFill>
              </a:rPr>
              <a:t>Установка</a:t>
            </a:r>
            <a:r>
              <a:rPr lang="ru-RU" altLang="ru-RU" sz="2600" dirty="0">
                <a:solidFill>
                  <a:prstClr val="black"/>
                </a:solidFill>
              </a:rPr>
              <a:t> и изменение </a:t>
            </a:r>
            <a:r>
              <a:rPr lang="ru-RU" altLang="ru-RU" sz="2600" u="sng" dirty="0">
                <a:solidFill>
                  <a:prstClr val="black"/>
                </a:solidFill>
              </a:rPr>
              <a:t>атрибутов</a:t>
            </a:r>
            <a:r>
              <a:rPr lang="ru-RU" altLang="ru-RU" sz="2600" dirty="0">
                <a:solidFill>
                  <a:prstClr val="black"/>
                </a:solidFill>
              </a:rPr>
              <a:t> файла (</a:t>
            </a:r>
            <a:r>
              <a:rPr lang="ru-RU" altLang="ru-RU" sz="2600" dirty="0" err="1">
                <a:solidFill>
                  <a:srgbClr val="FF0000"/>
                </a:solidFill>
              </a:rPr>
              <a:t>chmod</a:t>
            </a:r>
            <a:r>
              <a:rPr lang="ru-RU" altLang="ru-RU" sz="2600" dirty="0">
                <a:solidFill>
                  <a:prstClr val="black"/>
                </a:solidFill>
              </a:rPr>
              <a:t>, </a:t>
            </a:r>
            <a:r>
              <a:rPr lang="ru-RU" altLang="ru-RU" sz="2600" dirty="0" err="1">
                <a:solidFill>
                  <a:prstClr val="black"/>
                </a:solidFill>
              </a:rPr>
              <a:t>access</a:t>
            </a:r>
            <a:r>
              <a:rPr lang="ru-RU" altLang="ru-RU" sz="2600" dirty="0">
                <a:solidFill>
                  <a:prstClr val="black"/>
                </a:solidFill>
              </a:rPr>
              <a:t>).</a:t>
            </a:r>
          </a:p>
          <a:p>
            <a:pPr lvl="0" algn="l" fontAlgn="base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600" dirty="0">
                <a:solidFill>
                  <a:prstClr val="black"/>
                </a:solidFill>
              </a:rPr>
              <a:t>Определение </a:t>
            </a:r>
            <a:r>
              <a:rPr lang="ru-RU" altLang="ru-RU" sz="2600" u="sng" dirty="0">
                <a:solidFill>
                  <a:prstClr val="black"/>
                </a:solidFill>
              </a:rPr>
              <a:t>размера</a:t>
            </a:r>
            <a:r>
              <a:rPr lang="ru-RU" altLang="ru-RU" sz="2600" dirty="0">
                <a:solidFill>
                  <a:prstClr val="black"/>
                </a:solidFill>
              </a:rPr>
              <a:t> файла (_</a:t>
            </a:r>
            <a:r>
              <a:rPr lang="ru-RU" altLang="ru-RU" sz="2600" dirty="0" err="1">
                <a:solidFill>
                  <a:srgbClr val="FF0000"/>
                </a:solidFill>
              </a:rPr>
              <a:t>filelength</a:t>
            </a:r>
            <a:r>
              <a:rPr lang="ru-RU" altLang="ru-RU" sz="2600" dirty="0">
                <a:solidFill>
                  <a:prstClr val="black"/>
                </a:solidFill>
              </a:rPr>
              <a:t>)</a:t>
            </a:r>
          </a:p>
          <a:p>
            <a:pPr lvl="0" algn="l" fontAlgn="base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600" dirty="0">
                <a:solidFill>
                  <a:prstClr val="black"/>
                </a:solidFill>
              </a:rPr>
              <a:t>Определение </a:t>
            </a:r>
            <a:r>
              <a:rPr lang="ru-RU" altLang="ru-RU" sz="2600" u="sng" dirty="0">
                <a:solidFill>
                  <a:prstClr val="black"/>
                </a:solidFill>
              </a:rPr>
              <a:t>имени файла </a:t>
            </a:r>
            <a:r>
              <a:rPr lang="ru-RU" altLang="ru-RU" sz="2600" dirty="0">
                <a:solidFill>
                  <a:prstClr val="black"/>
                </a:solidFill>
              </a:rPr>
              <a:t>и его местоположения (_</a:t>
            </a:r>
            <a:r>
              <a:rPr lang="ru-RU" altLang="ru-RU" sz="2600" dirty="0" err="1">
                <a:solidFill>
                  <a:srgbClr val="FF0000"/>
                </a:solidFill>
              </a:rPr>
              <a:t>fullpach</a:t>
            </a:r>
            <a:r>
              <a:rPr lang="ru-RU" altLang="ru-RU" sz="2600" dirty="0">
                <a:solidFill>
                  <a:prstClr val="black"/>
                </a:solidFill>
              </a:rPr>
              <a:t>, </a:t>
            </a:r>
            <a:r>
              <a:rPr lang="ru-RU" altLang="ru-RU" sz="2600" dirty="0" err="1">
                <a:solidFill>
                  <a:prstClr val="black"/>
                </a:solidFill>
              </a:rPr>
              <a:t>div</a:t>
            </a:r>
            <a:r>
              <a:rPr lang="ru-RU" altLang="ru-RU" sz="2600" dirty="0">
                <a:solidFill>
                  <a:prstClr val="black"/>
                </a:solidFill>
              </a:rPr>
              <a:t>)</a:t>
            </a:r>
          </a:p>
          <a:p>
            <a:pPr lvl="0" algn="l" fontAlgn="base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600" u="sng" dirty="0">
                <a:solidFill>
                  <a:prstClr val="black"/>
                </a:solidFill>
              </a:rPr>
              <a:t>Изменение потока </a:t>
            </a:r>
            <a:r>
              <a:rPr lang="ru-RU" altLang="ru-RU" sz="2600" dirty="0">
                <a:solidFill>
                  <a:prstClr val="black"/>
                </a:solidFill>
              </a:rPr>
              <a:t>для файла (</a:t>
            </a:r>
            <a:r>
              <a:rPr lang="ru-RU" altLang="ru-RU" sz="2600" dirty="0" err="1">
                <a:solidFill>
                  <a:srgbClr val="FF0000"/>
                </a:solidFill>
              </a:rPr>
              <a:t>reopen</a:t>
            </a:r>
            <a:r>
              <a:rPr lang="ru-RU" altLang="ru-RU" sz="2600" dirty="0">
                <a:solidFill>
                  <a:prstClr val="black"/>
                </a:solidFill>
              </a:rPr>
              <a:t>)</a:t>
            </a:r>
          </a:p>
          <a:p>
            <a:pPr lvl="0" algn="l" fontAlgn="base">
              <a:lnSpc>
                <a:spcPct val="90000"/>
              </a:lnSpc>
              <a:spcAft>
                <a:spcPct val="0"/>
              </a:spcAft>
              <a:buFont typeface="Wingdings" pitchFamily="2" charset="2"/>
              <a:buChar char="ü"/>
            </a:pPr>
            <a:r>
              <a:rPr lang="ru-RU" altLang="ru-RU" sz="2600" u="sng" dirty="0">
                <a:solidFill>
                  <a:prstClr val="black"/>
                </a:solidFill>
              </a:rPr>
              <a:t>Все Системные</a:t>
            </a:r>
            <a:r>
              <a:rPr lang="ru-RU" altLang="ru-RU" sz="2600" dirty="0">
                <a:solidFill>
                  <a:prstClr val="black"/>
                </a:solidFill>
              </a:rPr>
              <a:t> команды ОС для работы с файлами (</a:t>
            </a:r>
            <a:r>
              <a:rPr lang="ru-RU" altLang="ru-RU" sz="2600" dirty="0" err="1">
                <a:solidFill>
                  <a:srgbClr val="FF0000"/>
                </a:solidFill>
              </a:rPr>
              <a:t>system</a:t>
            </a:r>
            <a:r>
              <a:rPr lang="ru-RU" altLang="ru-RU" sz="2600" dirty="0">
                <a:solidFill>
                  <a:prstClr val="black"/>
                </a:solidFill>
              </a:rPr>
              <a:t>).</a:t>
            </a:r>
          </a:p>
          <a:p>
            <a:pPr lvl="0" algn="l" fontAlgn="base">
              <a:lnSpc>
                <a:spcPct val="90000"/>
              </a:lnSpc>
              <a:spcAft>
                <a:spcPct val="0"/>
              </a:spcAft>
            </a:pPr>
            <a:r>
              <a:rPr lang="ru-RU" altLang="ru-RU" sz="2600" dirty="0">
                <a:solidFill>
                  <a:prstClr val="black"/>
                </a:solidFill>
              </a:rPr>
              <a:t>И многие другие команды и функции доступные в ОС (</a:t>
            </a:r>
            <a:r>
              <a:rPr lang="en-US" altLang="ru-RU" sz="2600" dirty="0">
                <a:solidFill>
                  <a:prstClr val="black"/>
                </a:solidFill>
              </a:rPr>
              <a:t>type </a:t>
            </a:r>
            <a:r>
              <a:rPr lang="ru-RU" altLang="ru-RU" sz="2600" dirty="0">
                <a:solidFill>
                  <a:prstClr val="black"/>
                </a:solidFill>
              </a:rPr>
              <a:t>и др.).</a:t>
            </a: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273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131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6408712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Навигация по файлам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257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Для перемещения текущего указателя чтения/записи по файлу используется функция </a:t>
            </a:r>
            <a:r>
              <a:rPr lang="en-US" sz="2300" b="1" dirty="0" err="1">
                <a:solidFill>
                  <a:srgbClr val="FF0000"/>
                </a:solidFill>
              </a:rPr>
              <a:t>fseek</a:t>
            </a:r>
            <a:r>
              <a:rPr lang="ru-RU" sz="2400" b="1" dirty="0" smtClean="0"/>
              <a:t> </a:t>
            </a:r>
            <a:r>
              <a:rPr lang="ru-RU" sz="2300" b="1" dirty="0" smtClean="0">
                <a:solidFill>
                  <a:schemeClr val="tx1"/>
                </a:solidFill>
              </a:rPr>
              <a:t>(</a:t>
            </a:r>
            <a:r>
              <a:rPr lang="en-US" sz="2300" b="1" dirty="0" smtClean="0">
                <a:solidFill>
                  <a:schemeClr val="tx1"/>
                </a:solidFill>
              </a:rPr>
              <a:t>_</a:t>
            </a:r>
            <a:r>
              <a:rPr lang="en-US" sz="2300" b="1" dirty="0" err="1">
                <a:solidFill>
                  <a:srgbClr val="FF0000"/>
                </a:solidFill>
              </a:rPr>
              <a:t>lseek</a:t>
            </a:r>
            <a:r>
              <a:rPr lang="ru-RU" sz="23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. 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Перемещение указателя на новую  позицию 3 (</a:t>
            </a:r>
            <a:r>
              <a:rPr lang="ru-RU" sz="20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Pos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-1), подсчет идет с нуля</a:t>
            </a:r>
            <a:endParaRPr lang="ru-RU" dirty="0">
              <a:latin typeface="Times New Roman"/>
              <a:ea typeface="Calibri"/>
            </a:endParaRPr>
          </a:p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PosNew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fseek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pF, (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Pos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- 1)*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(Student), SEEK_SET); </a:t>
            </a:r>
            <a:endParaRPr lang="ru-RU" dirty="0">
              <a:latin typeface="Times New Roman"/>
              <a:ea typeface="Calibri"/>
            </a:endParaRPr>
          </a:p>
          <a:p>
            <a:pPr algn="l"/>
            <a:r>
              <a:rPr lang="ru-RU" sz="2300" b="1" dirty="0">
                <a:solidFill>
                  <a:schemeClr val="tx1"/>
                </a:solidFill>
              </a:rPr>
              <a:t>При перемещении указателя мы может смещаться от позиции начала файла (</a:t>
            </a:r>
            <a:r>
              <a:rPr lang="ru-RU" sz="2300" b="1" dirty="0">
                <a:solidFill>
                  <a:srgbClr val="FF0000"/>
                </a:solidFill>
              </a:rPr>
              <a:t>SEEK_SET</a:t>
            </a:r>
            <a:r>
              <a:rPr lang="ru-RU" sz="2300" b="1" dirty="0">
                <a:solidFill>
                  <a:schemeClr val="tx1"/>
                </a:solidFill>
              </a:rPr>
              <a:t>) , позиции конца файла(</a:t>
            </a:r>
            <a:r>
              <a:rPr lang="ru-RU" sz="2300" b="1" dirty="0">
                <a:solidFill>
                  <a:srgbClr val="FF0000"/>
                </a:solidFill>
              </a:rPr>
              <a:t>SEEK_END</a:t>
            </a:r>
            <a:r>
              <a:rPr lang="ru-RU" sz="2300" b="1" dirty="0">
                <a:solidFill>
                  <a:schemeClr val="tx1"/>
                </a:solidFill>
              </a:rPr>
              <a:t>) и текущей позиции в файле (</a:t>
            </a:r>
            <a:r>
              <a:rPr lang="ru-RU" sz="2300" b="1" dirty="0">
                <a:solidFill>
                  <a:srgbClr val="FF0000"/>
                </a:solidFill>
              </a:rPr>
              <a:t>SEEK_CUR</a:t>
            </a:r>
            <a:r>
              <a:rPr lang="ru-RU" sz="2300" b="1" dirty="0">
                <a:solidFill>
                  <a:schemeClr val="tx1"/>
                </a:solidFill>
              </a:rPr>
              <a:t>). </a:t>
            </a:r>
            <a:endParaRPr lang="ru-RU" sz="23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После перемещения запись или чтение выполняется с этой позиции. Для выполнения и записи и чтения двоичный файл открывается в режиме (</a:t>
            </a:r>
            <a:r>
              <a:rPr lang="en-US" altLang="ru-RU" sz="2300" b="1" dirty="0" err="1" smtClean="0">
                <a:solidFill>
                  <a:srgbClr val="FF0000"/>
                </a:solidFill>
              </a:rPr>
              <a:t>r+b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FILE * </a:t>
            </a:r>
            <a:r>
              <a:rPr lang="ru-RU" sz="2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ru-RU" sz="2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ru-RU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ru-RU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"BDStud57.bin"</a:t>
            </a:r>
            <a:r>
              <a:rPr lang="ru-RU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r+b</a:t>
            </a:r>
            <a:r>
              <a:rPr lang="ru-RU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4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Открытие файла </a:t>
            </a:r>
            <a:r>
              <a:rPr lang="ru-RU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для чтения и записи</a:t>
            </a:r>
            <a:endParaRPr lang="ru-RU" sz="3600" dirty="0">
              <a:latin typeface="Times New Roman"/>
              <a:ea typeface="Calibri"/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274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032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10496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№7 Библиотеки для работы с файлами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2400" dirty="0">
                <a:solidFill>
                  <a:prstClr val="black"/>
                </a:solidFill>
              </a:rPr>
              <a:t> Для работы с файлами в СИ предусмотрены функции и их библиотеки, которые </a:t>
            </a:r>
            <a:r>
              <a:rPr lang="ru-RU" sz="2400" u="sng" dirty="0">
                <a:solidFill>
                  <a:prstClr val="black"/>
                </a:solidFill>
              </a:rPr>
              <a:t>подключаются так</a:t>
            </a:r>
            <a:r>
              <a:rPr lang="ru-RU" sz="2400" dirty="0">
                <a:solidFill>
                  <a:prstClr val="black"/>
                </a:solidFill>
              </a:rPr>
              <a:t>:</a:t>
            </a:r>
          </a:p>
          <a:p>
            <a:pPr lvl="0" algn="l">
              <a:defRPr/>
            </a:pPr>
            <a:r>
              <a:rPr lang="ru-RU" sz="2400" dirty="0">
                <a:solidFill>
                  <a:prstClr val="black"/>
                </a:solidFill>
              </a:rPr>
              <a:t>Библиотека ввода и вывода Си – </a:t>
            </a:r>
            <a:r>
              <a:rPr lang="en-US" sz="2400" dirty="0">
                <a:solidFill>
                  <a:prstClr val="black"/>
                </a:solidFill>
              </a:rPr>
              <a:t>RTL</a:t>
            </a:r>
            <a:r>
              <a:rPr lang="ru-RU" sz="2400" dirty="0">
                <a:solidFill>
                  <a:prstClr val="black"/>
                </a:solidFill>
              </a:rPr>
              <a:t>:</a:t>
            </a:r>
          </a:p>
          <a:p>
            <a:pPr lvl="0" algn="l">
              <a:defRPr/>
            </a:pPr>
            <a:r>
              <a:rPr 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stdio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h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Основная </a:t>
            </a:r>
            <a:r>
              <a:rPr lang="ru-RU" sz="2000" u="sng" dirty="0">
                <a:solidFill>
                  <a:prstClr val="black"/>
                </a:solidFill>
              </a:rPr>
              <a:t>библиотека ввода и вывода </a:t>
            </a:r>
            <a:r>
              <a:rPr lang="ru-RU" sz="2000" dirty="0">
                <a:solidFill>
                  <a:prstClr val="black"/>
                </a:solidFill>
              </a:rPr>
              <a:t>Си - </a:t>
            </a:r>
            <a:r>
              <a:rPr lang="en-US" sz="2000" dirty="0">
                <a:solidFill>
                  <a:prstClr val="black"/>
                </a:solidFill>
              </a:rPr>
              <a:t>RTL</a:t>
            </a:r>
            <a:endParaRPr lang="ru-RU" sz="2000" dirty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fcntl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h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Константы ввода и вывода</a:t>
            </a:r>
          </a:p>
          <a:p>
            <a:pPr lvl="0" algn="l">
              <a:defRPr/>
            </a:pPr>
            <a:r>
              <a:rPr 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io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h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</a:t>
            </a:r>
            <a:r>
              <a:rPr lang="ru-RU" sz="2000" dirty="0">
                <a:solidFill>
                  <a:prstClr val="black"/>
                </a:solidFill>
              </a:rPr>
              <a:t>// Функции </a:t>
            </a:r>
            <a:r>
              <a:rPr lang="ru-RU" sz="2000" u="sng" dirty="0">
                <a:solidFill>
                  <a:prstClr val="black"/>
                </a:solidFill>
              </a:rPr>
              <a:t>низкоуровневого ввода и вывода</a:t>
            </a:r>
            <a:endParaRPr lang="en-US" sz="2000" u="sng" dirty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fcntl.h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Константы управления файлами</a:t>
            </a:r>
            <a:endParaRPr lang="ru-RU" sz="2000" u="sng" dirty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conio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h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Консольный ввод и вывод</a:t>
            </a:r>
          </a:p>
          <a:p>
            <a:pPr lvl="0" algn="l">
              <a:defRPr/>
            </a:pPr>
            <a:r>
              <a:rPr 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sys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types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h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Константы в/в</a:t>
            </a:r>
          </a:p>
          <a:p>
            <a:pPr lvl="0" algn="l">
              <a:defRPr/>
            </a:pPr>
            <a:r>
              <a:rPr 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sys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stat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h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Константы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в/в</a:t>
            </a:r>
          </a:p>
          <a:p>
            <a:pPr algn="l">
              <a:defRPr/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errno.h</a:t>
            </a:r>
            <a:r>
              <a:rPr lang="en-US" sz="20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sz="20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Константы </a:t>
            </a:r>
            <a:r>
              <a:rPr lang="en-US" sz="2000" dirty="0" err="1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errno</a:t>
            </a:r>
            <a:endParaRPr lang="ru-RU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lvl="0" algn="l">
              <a:defRPr/>
            </a:pPr>
            <a:r>
              <a:rPr lang="ru-RU" sz="2000" u="sng" dirty="0">
                <a:solidFill>
                  <a:prstClr val="black"/>
                </a:solidFill>
              </a:rPr>
              <a:t> В Подключение в С++</a:t>
            </a:r>
          </a:p>
          <a:p>
            <a:pPr lvl="0" algn="l">
              <a:defRPr/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 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iostream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en-US" sz="2000" b="1" dirty="0">
              <a:solidFill>
                <a:srgbClr val="A31515"/>
              </a:solidFill>
              <a:highlight>
                <a:srgbClr val="FFFFFF"/>
              </a:highlight>
              <a:latin typeface="Consolas"/>
            </a:endParaRPr>
          </a:p>
          <a:p>
            <a:pPr lvl="0" algn="l">
              <a:defRPr/>
            </a:pPr>
            <a:r>
              <a:rPr lang="ru-RU" sz="2000" dirty="0">
                <a:solidFill>
                  <a:prstClr val="black"/>
                </a:solidFill>
              </a:rPr>
              <a:t>и </a:t>
            </a:r>
            <a:r>
              <a:rPr lang="ru-RU" sz="2000" u="sng" dirty="0">
                <a:solidFill>
                  <a:prstClr val="black"/>
                </a:solidFill>
              </a:rPr>
              <a:t>перед </a:t>
            </a:r>
            <a:r>
              <a:rPr lang="en-US" sz="2000" u="sng" dirty="0">
                <a:solidFill>
                  <a:prstClr val="black"/>
                </a:solidFill>
              </a:rPr>
              <a:t>main</a:t>
            </a:r>
            <a:endParaRPr lang="ru-RU" sz="2000" u="sng" dirty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en-US" sz="2000" b="1" u="sng" dirty="0">
                <a:solidFill>
                  <a:srgbClr val="FF0000"/>
                </a:solidFill>
              </a:rPr>
              <a:t>using namespace </a:t>
            </a:r>
            <a:r>
              <a:rPr lang="en-US" sz="2000" b="1" u="sng" dirty="0" err="1">
                <a:solidFill>
                  <a:srgbClr val="FF0000"/>
                </a:solidFill>
              </a:rPr>
              <a:t>std</a:t>
            </a:r>
            <a:r>
              <a:rPr lang="en-US" sz="2000" dirty="0">
                <a:solidFill>
                  <a:prstClr val="black"/>
                </a:solidFill>
              </a:rPr>
              <a:t>;</a:t>
            </a:r>
            <a:endParaRPr lang="ru-RU" sz="2000" dirty="0">
              <a:solidFill>
                <a:prstClr val="black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275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987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07429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№7 Структура </a:t>
            </a:r>
            <a:r>
              <a:rPr lang="en-US" sz="3000" dirty="0" smtClean="0"/>
              <a:t>FILE</a:t>
            </a:r>
            <a:r>
              <a:rPr lang="ru-RU" sz="3000" dirty="0" smtClean="0"/>
              <a:t>, Дескрипторы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2000" b="1" dirty="0">
                <a:solidFill>
                  <a:prstClr val="black"/>
                </a:solidFill>
              </a:rPr>
              <a:t>Структура </a:t>
            </a:r>
            <a:r>
              <a:rPr lang="ru-RU" sz="2000" b="1" dirty="0">
                <a:solidFill>
                  <a:srgbClr val="FF0000"/>
                </a:solidFill>
              </a:rPr>
              <a:t>FILE</a:t>
            </a:r>
            <a:r>
              <a:rPr lang="ru-RU" sz="2000" b="1" dirty="0">
                <a:solidFill>
                  <a:prstClr val="black"/>
                </a:solidFill>
              </a:rPr>
              <a:t> для работы с файлами в этом режиме показана ниже. Как видно из описания это имя объявлено описателем </a:t>
            </a:r>
            <a:r>
              <a:rPr lang="ru-RU" sz="2000" b="1" dirty="0" err="1">
                <a:solidFill>
                  <a:prstClr val="black"/>
                </a:solidFill>
              </a:rPr>
              <a:t>typedef</a:t>
            </a:r>
            <a:r>
              <a:rPr lang="ru-RU" sz="2000" b="1" dirty="0">
                <a:solidFill>
                  <a:prstClr val="black"/>
                </a:solidFill>
              </a:rPr>
              <a:t>.</a:t>
            </a: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 err="1">
                <a:solidFill>
                  <a:prstClr val="black"/>
                </a:solidFill>
              </a:rPr>
              <a:t>struct</a:t>
            </a:r>
            <a:r>
              <a:rPr lang="ru-RU" sz="2000" b="1" dirty="0">
                <a:solidFill>
                  <a:prstClr val="black"/>
                </a:solidFill>
              </a:rPr>
              <a:t> _</a:t>
            </a:r>
            <a:r>
              <a:rPr lang="en-US" sz="2000" b="1" dirty="0" err="1">
                <a:solidFill>
                  <a:prstClr val="black"/>
                </a:solidFill>
              </a:rPr>
              <a:t>iobuf</a:t>
            </a:r>
            <a:r>
              <a:rPr lang="ru-RU" sz="2000" b="1" dirty="0">
                <a:solidFill>
                  <a:prstClr val="black"/>
                </a:solidFill>
              </a:rPr>
              <a:t> {</a:t>
            </a:r>
          </a:p>
          <a:p>
            <a:pPr lvl="0" algn="l">
              <a:spcBef>
                <a:spcPts val="0"/>
              </a:spcBef>
              <a:defRPr/>
            </a:pPr>
            <a:r>
              <a:rPr lang="ru-RU" sz="2000" b="1" dirty="0">
                <a:solidFill>
                  <a:prstClr val="black"/>
                </a:solidFill>
              </a:rPr>
              <a:t>        </a:t>
            </a:r>
            <a:r>
              <a:rPr lang="en-US" sz="2000" b="1" dirty="0">
                <a:solidFill>
                  <a:prstClr val="black"/>
                </a:solidFill>
              </a:rPr>
              <a:t>char *_</a:t>
            </a:r>
            <a:r>
              <a:rPr lang="en-US" sz="2000" b="1" dirty="0" err="1">
                <a:solidFill>
                  <a:prstClr val="black"/>
                </a:solidFill>
              </a:rPr>
              <a:t>ptr</a:t>
            </a:r>
            <a:r>
              <a:rPr lang="en-US" sz="2000" b="1" dirty="0">
                <a:solidFill>
                  <a:prstClr val="black"/>
                </a:solidFill>
              </a:rPr>
              <a:t>;</a:t>
            </a:r>
            <a:endParaRPr lang="ru-RU" sz="2000" b="1" dirty="0">
              <a:solidFill>
                <a:prstClr val="black"/>
              </a:solidFill>
            </a:endParaRP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>
                <a:solidFill>
                  <a:prstClr val="black"/>
                </a:solidFill>
              </a:rPr>
              <a:t>        </a:t>
            </a:r>
            <a:r>
              <a:rPr lang="en-US" sz="2000" b="1" dirty="0" err="1">
                <a:solidFill>
                  <a:prstClr val="black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  _</a:t>
            </a:r>
            <a:r>
              <a:rPr lang="en-US" sz="2000" b="1" dirty="0" err="1">
                <a:solidFill>
                  <a:prstClr val="black"/>
                </a:solidFill>
              </a:rPr>
              <a:t>cnt</a:t>
            </a:r>
            <a:r>
              <a:rPr lang="en-US" sz="2000" b="1" dirty="0">
                <a:solidFill>
                  <a:prstClr val="black"/>
                </a:solidFill>
              </a:rPr>
              <a:t>;</a:t>
            </a:r>
            <a:endParaRPr lang="ru-RU" sz="2000" b="1" dirty="0">
              <a:solidFill>
                <a:prstClr val="black"/>
              </a:solidFill>
            </a:endParaRP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>
                <a:solidFill>
                  <a:prstClr val="black"/>
                </a:solidFill>
              </a:rPr>
              <a:t>        char *_base;</a:t>
            </a:r>
            <a:endParaRPr lang="ru-RU" sz="2000" b="1" dirty="0">
              <a:solidFill>
                <a:prstClr val="black"/>
              </a:solidFill>
            </a:endParaRP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>
                <a:solidFill>
                  <a:prstClr val="black"/>
                </a:solidFill>
              </a:rPr>
              <a:t>        </a:t>
            </a:r>
            <a:r>
              <a:rPr lang="en-US" sz="2000" b="1" dirty="0" err="1">
                <a:solidFill>
                  <a:prstClr val="black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  _flag;</a:t>
            </a:r>
            <a:endParaRPr lang="ru-RU" sz="2000" b="1" dirty="0">
              <a:solidFill>
                <a:prstClr val="black"/>
              </a:solidFill>
            </a:endParaRP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>
                <a:solidFill>
                  <a:prstClr val="black"/>
                </a:solidFill>
              </a:rPr>
              <a:t>        </a:t>
            </a:r>
            <a:r>
              <a:rPr lang="en-US" sz="2000" b="1" dirty="0" err="1">
                <a:solidFill>
                  <a:prstClr val="black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  </a:t>
            </a:r>
            <a:r>
              <a:rPr lang="en-US" sz="2000" b="1" dirty="0">
                <a:solidFill>
                  <a:srgbClr val="FF0000"/>
                </a:solidFill>
              </a:rPr>
              <a:t>_file</a:t>
            </a:r>
            <a:r>
              <a:rPr lang="en-US" sz="2000" b="1" dirty="0">
                <a:solidFill>
                  <a:prstClr val="black"/>
                </a:solidFill>
              </a:rPr>
              <a:t>; </a:t>
            </a:r>
            <a:r>
              <a:rPr lang="en-US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b="1" u="sng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Дескриптор</a:t>
            </a:r>
            <a:r>
              <a:rPr lang="ru-RU" sz="2000" b="1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(номер) открытого файла</a:t>
            </a: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>
                <a:solidFill>
                  <a:prstClr val="black"/>
                </a:solidFill>
              </a:rPr>
              <a:t>        </a:t>
            </a:r>
            <a:r>
              <a:rPr lang="en-US" sz="2000" b="1" dirty="0" err="1">
                <a:solidFill>
                  <a:prstClr val="black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  _</a:t>
            </a:r>
            <a:r>
              <a:rPr lang="en-US" sz="2000" b="1" dirty="0" err="1">
                <a:solidFill>
                  <a:prstClr val="black"/>
                </a:solidFill>
              </a:rPr>
              <a:t>charbuf</a:t>
            </a:r>
            <a:r>
              <a:rPr lang="en-US" sz="2000" b="1" dirty="0">
                <a:solidFill>
                  <a:prstClr val="black"/>
                </a:solidFill>
              </a:rPr>
              <a:t>; </a:t>
            </a:r>
            <a:endParaRPr lang="ru-RU" sz="2000" b="1" dirty="0">
              <a:solidFill>
                <a:prstClr val="black"/>
              </a:solidFill>
            </a:endParaRP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>
                <a:solidFill>
                  <a:prstClr val="black"/>
                </a:solidFill>
              </a:rPr>
              <a:t>        </a:t>
            </a:r>
            <a:r>
              <a:rPr lang="en-US" sz="2000" b="1" dirty="0" err="1">
                <a:solidFill>
                  <a:prstClr val="black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  _</a:t>
            </a:r>
            <a:r>
              <a:rPr lang="en-US" sz="2000" b="1" dirty="0" err="1">
                <a:solidFill>
                  <a:prstClr val="black"/>
                </a:solidFill>
              </a:rPr>
              <a:t>bufsiz</a:t>
            </a:r>
            <a:r>
              <a:rPr lang="en-US" sz="2000" b="1" dirty="0">
                <a:solidFill>
                  <a:prstClr val="black"/>
                </a:solidFill>
              </a:rPr>
              <a:t>;</a:t>
            </a:r>
            <a:endParaRPr lang="ru-RU" sz="2000" b="1" dirty="0">
              <a:solidFill>
                <a:prstClr val="black"/>
              </a:solidFill>
            </a:endParaRP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>
                <a:solidFill>
                  <a:prstClr val="black"/>
                </a:solidFill>
              </a:rPr>
              <a:t>        char *_</a:t>
            </a:r>
            <a:r>
              <a:rPr lang="en-US" sz="2000" b="1" dirty="0" err="1">
                <a:solidFill>
                  <a:prstClr val="black"/>
                </a:solidFill>
              </a:rPr>
              <a:t>tmpfname</a:t>
            </a:r>
            <a:r>
              <a:rPr lang="en-US" sz="2000" b="1" dirty="0" smtClean="0">
                <a:solidFill>
                  <a:prstClr val="black"/>
                </a:solidFill>
              </a:rPr>
              <a:t>;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smtClean="0">
                <a:solidFill>
                  <a:prstClr val="black"/>
                </a:solidFill>
              </a:rPr>
              <a:t>        </a:t>
            </a:r>
            <a:r>
              <a:rPr lang="en-US" sz="2000" b="1" dirty="0">
                <a:solidFill>
                  <a:prstClr val="black"/>
                </a:solidFill>
              </a:rPr>
              <a:t>};</a:t>
            </a:r>
            <a:endParaRPr lang="ru-RU" sz="2000" b="1" dirty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en-US" sz="2000" b="1" dirty="0" err="1" smtClean="0">
                <a:solidFill>
                  <a:srgbClr val="FF0000"/>
                </a:solidFill>
              </a:rPr>
              <a:t>typedef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>
                <a:solidFill>
                  <a:prstClr val="black"/>
                </a:solidFill>
              </a:rPr>
              <a:t>struct</a:t>
            </a:r>
            <a:r>
              <a:rPr lang="en-US" sz="2000" b="1" dirty="0">
                <a:solidFill>
                  <a:prstClr val="black"/>
                </a:solidFill>
              </a:rPr>
              <a:t> _</a:t>
            </a:r>
            <a:r>
              <a:rPr lang="en-US" sz="2000" b="1" dirty="0" err="1">
                <a:solidFill>
                  <a:prstClr val="black"/>
                </a:solidFill>
              </a:rPr>
              <a:t>iobuf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u="sng" dirty="0">
                <a:solidFill>
                  <a:srgbClr val="FF0000"/>
                </a:solidFill>
              </a:rPr>
              <a:t>FILE</a:t>
            </a:r>
            <a:r>
              <a:rPr lang="en-US" sz="2000" b="1" dirty="0">
                <a:solidFill>
                  <a:prstClr val="black"/>
                </a:solidFill>
              </a:rPr>
              <a:t>; // </a:t>
            </a:r>
            <a:r>
              <a:rPr lang="ru-RU" sz="2000" b="1" dirty="0">
                <a:solidFill>
                  <a:prstClr val="black"/>
                </a:solidFill>
              </a:rPr>
              <a:t>Задание типа структуры</a:t>
            </a:r>
            <a:r>
              <a:rPr lang="en-US" sz="2000" b="1" dirty="0">
                <a:solidFill>
                  <a:prstClr val="black"/>
                </a:solidFill>
              </a:rPr>
              <a:t> FILE</a:t>
            </a:r>
            <a:endParaRPr lang="ru-RU" sz="2000" b="1" dirty="0">
              <a:solidFill>
                <a:prstClr val="black"/>
              </a:solidFill>
            </a:endParaRPr>
          </a:p>
          <a:p>
            <a:pPr algn="l">
              <a:defRPr/>
            </a:pPr>
            <a:r>
              <a:rPr lang="ru-RU" sz="2000" b="1" u="sng" dirty="0" smtClean="0">
                <a:solidFill>
                  <a:prstClr val="black"/>
                </a:solidFill>
              </a:rPr>
              <a:t>Дескрипторы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>
                <a:solidFill>
                  <a:prstClr val="black"/>
                </a:solidFill>
              </a:rPr>
              <a:t>нужны </a:t>
            </a:r>
            <a:r>
              <a:rPr lang="ru-RU" sz="2000" b="1" u="sng" dirty="0">
                <a:solidFill>
                  <a:prstClr val="black"/>
                </a:solidFill>
              </a:rPr>
              <a:t>ОС</a:t>
            </a:r>
            <a:r>
              <a:rPr lang="ru-RU" sz="2000" b="1" dirty="0">
                <a:solidFill>
                  <a:prstClr val="black"/>
                </a:solidFill>
              </a:rPr>
              <a:t> и </a:t>
            </a:r>
            <a:r>
              <a:rPr lang="ru-RU" sz="2000" b="1" u="sng" dirty="0">
                <a:solidFill>
                  <a:prstClr val="black"/>
                </a:solidFill>
              </a:rPr>
              <a:t>программисту</a:t>
            </a:r>
            <a:r>
              <a:rPr lang="ru-RU" sz="2000" b="1" dirty="0">
                <a:solidFill>
                  <a:prstClr val="black"/>
                </a:solidFill>
              </a:rPr>
              <a:t> для идентификации файла.</a:t>
            </a:r>
          </a:p>
          <a:p>
            <a:pPr lvl="0" algn="l">
              <a:defRPr/>
            </a:pPr>
            <a:r>
              <a:rPr lang="ru-RU" sz="2000" b="1" dirty="0" smtClean="0">
                <a:solidFill>
                  <a:prstClr val="black"/>
                </a:solidFill>
              </a:rPr>
              <a:t>Поля </a:t>
            </a:r>
            <a:r>
              <a:rPr lang="ru-RU" sz="2000" b="1" dirty="0">
                <a:solidFill>
                  <a:prstClr val="black"/>
                </a:solidFill>
              </a:rPr>
              <a:t>структуры можно использовать в программе, например </a:t>
            </a:r>
            <a:r>
              <a:rPr lang="en-US" sz="2000" b="1" dirty="0">
                <a:solidFill>
                  <a:srgbClr val="FF0000"/>
                </a:solidFill>
              </a:rPr>
              <a:t>_file</a:t>
            </a:r>
            <a:r>
              <a:rPr lang="ru-RU" sz="2000" b="1" dirty="0">
                <a:solidFill>
                  <a:prstClr val="black"/>
                </a:solidFill>
              </a:rPr>
              <a:t>, показывает номер открытого </a:t>
            </a:r>
            <a:r>
              <a:rPr lang="ru-RU" sz="2000" b="1" dirty="0" smtClean="0">
                <a:solidFill>
                  <a:prstClr val="black"/>
                </a:solidFill>
              </a:rPr>
              <a:t>файла.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endParaRPr lang="ru-RU" sz="2000" b="1" dirty="0" smtClean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ru-RU" sz="2000" b="1" dirty="0" smtClean="0">
                <a:solidFill>
                  <a:prstClr val="black"/>
                </a:solidFill>
              </a:rPr>
              <a:t>Описание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</a:rPr>
              <a:t>дескрипторов:</a:t>
            </a:r>
          </a:p>
          <a:p>
            <a:pPr lvl="0" algn="l">
              <a:defRPr/>
            </a:pPr>
            <a:r>
              <a:rPr lang="en-US" sz="2000" b="1" u="sng" dirty="0" smtClean="0">
                <a:solidFill>
                  <a:srgbClr val="FF0000"/>
                </a:solidFill>
              </a:rPr>
              <a:t>FILE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prstClr val="black"/>
                </a:solidFill>
              </a:rPr>
              <a:t>* </a:t>
            </a:r>
            <a:r>
              <a:rPr lang="en-US" sz="2000" b="1" dirty="0" err="1" smtClean="0">
                <a:solidFill>
                  <a:srgbClr val="FF0000"/>
                </a:solidFill>
              </a:rPr>
              <a:t>pFile</a:t>
            </a:r>
            <a:r>
              <a:rPr lang="en-US" sz="2000" b="1" dirty="0" smtClean="0">
                <a:solidFill>
                  <a:prstClr val="black"/>
                </a:solidFill>
              </a:rPr>
              <a:t>;</a:t>
            </a:r>
            <a:endParaRPr lang="ru-RU" sz="2000" b="1" dirty="0">
              <a:solidFill>
                <a:prstClr val="black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276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302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-814"/>
            <a:ext cx="6696744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Примеры работы с файлами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(</a:t>
            </a:r>
            <a:r>
              <a:rPr lang="ru-RU" sz="2400" b="1" dirty="0">
                <a:solidFill>
                  <a:srgbClr val="FF0000"/>
                </a:solidFill>
                <a:hlinkClick r:id="rId4" action="ppaction://hlinkpres?slideindex=1&amp;slidetitle=Файлы и работа с ними в СИ"/>
              </a:rPr>
              <a:t>2016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7</a:t>
            </a:r>
            <a:r>
              <a:rPr lang="en-US" altLang="ru-RU" sz="24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400" b="1" dirty="0" smtClean="0">
                <a:solidFill>
                  <a:schemeClr val="tx1"/>
                </a:solidFill>
                <a:hlinkClick r:id="rId7" action="ppaction://hlinksldjump"/>
              </a:rPr>
              <a:t>Теория 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ЛР №7)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Работа </a:t>
            </a:r>
            <a:r>
              <a:rPr lang="ru-RU" sz="2400" b="1" dirty="0">
                <a:solidFill>
                  <a:schemeClr val="tx1"/>
                </a:solidFill>
              </a:rPr>
              <a:t>с текстовым/двоичным файлом побайтно – </a:t>
            </a:r>
            <a:r>
              <a:rPr lang="ru-RU" sz="2400" b="1" dirty="0" smtClean="0">
                <a:solidFill>
                  <a:schemeClr val="tx1"/>
                </a:solidFill>
              </a:rPr>
              <a:t>(</a:t>
            </a:r>
            <a:r>
              <a:rPr lang="ru-RU" sz="2400" b="1" dirty="0" smtClean="0">
                <a:solidFill>
                  <a:srgbClr val="FF0000"/>
                </a:solidFill>
              </a:rPr>
              <a:t>СМ</a:t>
            </a:r>
            <a:r>
              <a:rPr lang="ru-RU" sz="2400" b="1" dirty="0" smtClean="0">
                <a:solidFill>
                  <a:schemeClr val="tx1"/>
                </a:solidFill>
              </a:rPr>
              <a:t>)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 </a:t>
            </a:r>
            <a:r>
              <a:rPr lang="ru-RU" sz="2400" b="1" dirty="0" smtClean="0">
                <a:solidFill>
                  <a:schemeClr val="tx1"/>
                </a:solidFill>
              </a:rPr>
              <a:t>-3.13</a:t>
            </a:r>
            <a:endParaRPr lang="ru-RU" sz="24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Работа с текстовым файлом построчно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rgbClr val="FF0000"/>
                </a:solidFill>
              </a:rPr>
              <a:t>СМ</a:t>
            </a:r>
            <a:r>
              <a:rPr lang="ru-RU" sz="2400" b="1" dirty="0" smtClean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  <a:hlinkClick r:id="rId8" action="ppaction://hlinkfile"/>
              </a:rPr>
              <a:t>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 </a:t>
            </a:r>
            <a:r>
              <a:rPr lang="ru-RU" sz="2400" b="1" dirty="0" smtClean="0">
                <a:solidFill>
                  <a:schemeClr val="tx1"/>
                </a:solidFill>
              </a:rPr>
              <a:t>-3.14</a:t>
            </a:r>
            <a:endParaRPr lang="ru-RU" sz="24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Двоичные файлы и функции </a:t>
            </a:r>
            <a:r>
              <a:rPr lang="ru-RU" sz="2400" b="1" dirty="0" err="1">
                <a:solidFill>
                  <a:schemeClr val="tx1"/>
                </a:solidFill>
              </a:rPr>
              <a:t>fread</a:t>
            </a:r>
            <a:r>
              <a:rPr lang="ru-RU" sz="2400" b="1" dirty="0">
                <a:solidFill>
                  <a:schemeClr val="tx1"/>
                </a:solidFill>
              </a:rPr>
              <a:t> и </a:t>
            </a:r>
            <a:r>
              <a:rPr lang="ru-RU" sz="2400" b="1" dirty="0" err="1" smtClean="0">
                <a:solidFill>
                  <a:schemeClr val="tx1"/>
                </a:solidFill>
              </a:rPr>
              <a:t>fwrite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rgbClr val="FF0000"/>
                </a:solidFill>
              </a:rPr>
              <a:t>СМ</a:t>
            </a:r>
            <a:r>
              <a:rPr lang="ru-RU" sz="2400" b="1" dirty="0" smtClean="0">
                <a:solidFill>
                  <a:schemeClr val="tx1"/>
                </a:solidFill>
              </a:rPr>
              <a:t>)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 </a:t>
            </a:r>
            <a:r>
              <a:rPr lang="ru-RU" sz="2400" b="1" dirty="0" smtClean="0">
                <a:solidFill>
                  <a:schemeClr val="tx1"/>
                </a:solidFill>
              </a:rPr>
              <a:t>-3.15 </a:t>
            </a:r>
            <a:endParaRPr lang="ru-RU" sz="24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Двоичные файлы и </a:t>
            </a:r>
            <a:r>
              <a:rPr lang="ru-RU" sz="2400" b="1" dirty="0" smtClean="0">
                <a:solidFill>
                  <a:schemeClr val="tx1"/>
                </a:solidFill>
              </a:rPr>
              <a:t>функции</a:t>
            </a:r>
            <a:r>
              <a:rPr lang="en-US" sz="2400" b="1" dirty="0" smtClean="0">
                <a:solidFill>
                  <a:schemeClr val="tx1"/>
                </a:solidFill>
              </a:rPr>
              <a:t>,</a:t>
            </a:r>
            <a:r>
              <a:rPr lang="ru-RU" sz="2400" b="1" dirty="0" smtClean="0">
                <a:solidFill>
                  <a:schemeClr val="tx1"/>
                </a:solidFill>
              </a:rPr>
              <a:t>_</a:t>
            </a:r>
            <a:r>
              <a:rPr lang="ru-RU" sz="2400" b="1" dirty="0" err="1" smtClean="0">
                <a:solidFill>
                  <a:schemeClr val="tx1"/>
                </a:solidFill>
              </a:rPr>
              <a:t>read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и </a:t>
            </a:r>
            <a:r>
              <a:rPr lang="en-US" sz="2400" b="1" dirty="0" smtClean="0">
                <a:solidFill>
                  <a:schemeClr val="tx1"/>
                </a:solidFill>
              </a:rPr>
              <a:t>_</a:t>
            </a:r>
            <a:r>
              <a:rPr lang="ru-RU" sz="2400" b="1" dirty="0" err="1">
                <a:solidFill>
                  <a:schemeClr val="tx1"/>
                </a:solidFill>
              </a:rPr>
              <a:t>write</a:t>
            </a:r>
            <a:r>
              <a:rPr lang="ru-RU" sz="2400" b="1" dirty="0">
                <a:solidFill>
                  <a:schemeClr val="tx1"/>
                </a:solidFill>
              </a:rPr>
              <a:t> (низкий уровень</a:t>
            </a:r>
            <a:r>
              <a:rPr lang="ru-RU" sz="2400" b="1" dirty="0" smtClean="0">
                <a:solidFill>
                  <a:schemeClr val="tx1"/>
                </a:solidFill>
              </a:rPr>
              <a:t>) </a:t>
            </a: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rgbClr val="FF0000"/>
                </a:solidFill>
              </a:rPr>
              <a:t>СМ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Форматированный ввод и вывод в </a:t>
            </a:r>
            <a:r>
              <a:rPr lang="ru-RU" sz="2400" b="1" dirty="0" smtClean="0">
                <a:solidFill>
                  <a:schemeClr val="tx1"/>
                </a:solidFill>
              </a:rPr>
              <a:t>файлы </a:t>
            </a: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rgbClr val="FF0000"/>
                </a:solidFill>
              </a:rPr>
              <a:t>СМ</a:t>
            </a:r>
            <a:r>
              <a:rPr lang="ru-RU" sz="2400" b="1" dirty="0" smtClean="0">
                <a:solidFill>
                  <a:schemeClr val="tx1"/>
                </a:solidFill>
              </a:rPr>
              <a:t>)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 </a:t>
            </a:r>
            <a:r>
              <a:rPr lang="ru-RU" sz="2400" b="1" dirty="0" smtClean="0">
                <a:solidFill>
                  <a:schemeClr val="tx1"/>
                </a:solidFill>
              </a:rPr>
              <a:t>-3.16</a:t>
            </a:r>
            <a:endParaRPr lang="ru-RU" sz="24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Низкоуровневый ввод и вывод в </a:t>
            </a:r>
            <a:r>
              <a:rPr lang="ru-RU" sz="2400" b="1" dirty="0" smtClean="0">
                <a:solidFill>
                  <a:schemeClr val="tx1"/>
                </a:solidFill>
              </a:rPr>
              <a:t>СИ </a:t>
            </a: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rgbClr val="FF0000"/>
                </a:solidFill>
              </a:rPr>
              <a:t>СМ</a:t>
            </a:r>
            <a:r>
              <a:rPr lang="ru-RU" sz="2400" b="1" dirty="0" smtClean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  <a:hlinkClick r:id="rId8" action="ppaction://hlinkfile"/>
              </a:rPr>
              <a:t>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 </a:t>
            </a:r>
            <a:r>
              <a:rPr lang="ru-RU" sz="2400" b="1" dirty="0" smtClean="0">
                <a:solidFill>
                  <a:schemeClr val="tx1"/>
                </a:solidFill>
              </a:rPr>
              <a:t>-3.17</a:t>
            </a:r>
            <a:endParaRPr lang="ru-RU" sz="24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Навигация по файлам. Функции -  </a:t>
            </a:r>
            <a:r>
              <a:rPr lang="ru-RU" sz="2400" b="1" dirty="0" err="1">
                <a:solidFill>
                  <a:schemeClr val="tx1"/>
                </a:solidFill>
              </a:rPr>
              <a:t>fseek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ru-RU" sz="2400" b="1" dirty="0" err="1" smtClean="0">
                <a:solidFill>
                  <a:schemeClr val="tx1"/>
                </a:solidFill>
              </a:rPr>
              <a:t>lseek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sz="2400" b="1" dirty="0" smtClean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  <a:hlinkClick r:id="rId8" action="ppaction://hlinkfile"/>
              </a:rPr>
              <a:t>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 </a:t>
            </a:r>
            <a:r>
              <a:rPr lang="ru-RU" sz="2400" b="1" dirty="0" smtClean="0">
                <a:solidFill>
                  <a:schemeClr val="tx1"/>
                </a:solidFill>
              </a:rPr>
              <a:t>-3.18</a:t>
            </a:r>
            <a:endParaRPr lang="ru-RU" sz="24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Файл менеджеры </a:t>
            </a: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sz="2400" b="1" dirty="0" smtClean="0">
                <a:solidFill>
                  <a:schemeClr val="tx1"/>
                </a:solidFill>
              </a:rPr>
              <a:t>)</a:t>
            </a:r>
            <a:endParaRPr lang="ru-RU" sz="24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Работа с файлами средствами </a:t>
            </a:r>
            <a:r>
              <a:rPr lang="ru-RU" sz="2400" b="1" dirty="0" smtClean="0">
                <a:solidFill>
                  <a:schemeClr val="tx1"/>
                </a:solidFill>
              </a:rPr>
              <a:t>ОС </a:t>
            </a: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sz="2400" b="1" dirty="0">
                <a:solidFill>
                  <a:schemeClr val="tx1"/>
                </a:solidFill>
              </a:rPr>
              <a:t>)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 </a:t>
            </a:r>
            <a:r>
              <a:rPr lang="ru-RU" sz="2400" b="1" dirty="0" smtClean="0">
                <a:solidFill>
                  <a:schemeClr val="tx1"/>
                </a:solidFill>
              </a:rPr>
              <a:t>-3.21</a:t>
            </a:r>
          </a:p>
          <a:p>
            <a:pPr algn="l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Работа </a:t>
            </a:r>
            <a:r>
              <a:rPr lang="ru-RU" sz="2400" b="1" dirty="0">
                <a:solidFill>
                  <a:schemeClr val="tx1"/>
                </a:solidFill>
              </a:rPr>
              <a:t>со строками и консолью : </a:t>
            </a:r>
            <a:r>
              <a:rPr lang="ru-RU" sz="2400" b="1" dirty="0" err="1">
                <a:solidFill>
                  <a:schemeClr val="tx1"/>
                </a:solidFill>
              </a:rPr>
              <a:t>sscanf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ru-RU" sz="2400" b="1" dirty="0" err="1">
                <a:solidFill>
                  <a:schemeClr val="tx1"/>
                </a:solidFill>
              </a:rPr>
              <a:t>cprintf</a:t>
            </a:r>
            <a:r>
              <a:rPr lang="ru-RU" sz="2400" b="1" dirty="0">
                <a:solidFill>
                  <a:schemeClr val="tx1"/>
                </a:solidFill>
              </a:rPr>
              <a:t> и </a:t>
            </a:r>
            <a:r>
              <a:rPr lang="ru-RU" sz="2400" b="1" dirty="0" err="1" smtClean="0">
                <a:solidFill>
                  <a:schemeClr val="tx1"/>
                </a:solidFill>
              </a:rPr>
              <a:t>sprintf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 </a:t>
            </a:r>
            <a:r>
              <a:rPr lang="ru-RU" sz="2400" b="1" dirty="0" smtClean="0">
                <a:solidFill>
                  <a:schemeClr val="tx1"/>
                </a:solidFill>
              </a:rPr>
              <a:t>-3.22</a:t>
            </a:r>
            <a:endParaRPr lang="ru-RU" sz="24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Задания</a:t>
            </a:r>
            <a:r>
              <a:rPr lang="ru-RU" sz="2400" b="1" dirty="0" smtClean="0">
                <a:solidFill>
                  <a:schemeClr val="tx1"/>
                </a:solidFill>
              </a:rPr>
              <a:t> программы </a:t>
            </a:r>
            <a:r>
              <a:rPr lang="ru-RU" sz="2400" b="1" dirty="0">
                <a:solidFill>
                  <a:schemeClr val="tx1"/>
                </a:solidFill>
              </a:rPr>
              <a:t>с  использованием </a:t>
            </a:r>
            <a:r>
              <a:rPr lang="ru-RU" sz="2400" b="1" dirty="0" smtClean="0">
                <a:solidFill>
                  <a:schemeClr val="tx1"/>
                </a:solidFill>
              </a:rPr>
              <a:t>файлов </a:t>
            </a:r>
            <a:r>
              <a:rPr 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Перенаправление потоков ввода и вывода (</a:t>
            </a:r>
            <a:r>
              <a:rPr lang="ru-RU" sz="2400" b="1" dirty="0">
                <a:solidFill>
                  <a:srgbClr val="FF0000"/>
                </a:solidFill>
              </a:rPr>
              <a:t>СМ</a:t>
            </a:r>
            <a:r>
              <a:rPr lang="ru-RU" sz="2400" b="1" dirty="0" smtClean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  <a:hlinkClick r:id="rId8" action="ppaction://hlinkfile"/>
              </a:rPr>
              <a:t>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 </a:t>
            </a:r>
            <a:r>
              <a:rPr lang="ru-RU" sz="2400" b="1" dirty="0" smtClean="0">
                <a:solidFill>
                  <a:schemeClr val="tx1"/>
                </a:solidFill>
              </a:rPr>
              <a:t>-3.19</a:t>
            </a:r>
            <a:endParaRPr lang="ru-RU" altLang="ru-RU" sz="24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277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080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840760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Задания Общее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rgbClr val="FF0000"/>
                </a:solidFill>
                <a:hlinkClick r:id="rId4" action="ppaction://hlinkpres?slideindex=1&amp;slidetitle=Файлы и работа с ними в СИ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7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7" action="ppaction://hlinksldjump"/>
              </a:rPr>
              <a:t>Теория </a:t>
            </a:r>
            <a:r>
              <a:rPr lang="ru-RU" altLang="ru-RU" sz="2000" b="1" dirty="0">
                <a:solidFill>
                  <a:schemeClr val="tx1"/>
                </a:solidFill>
              </a:rPr>
              <a:t>ЛР №7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5.2 </a:t>
            </a:r>
            <a:r>
              <a:rPr lang="ru-RU" sz="2000" b="1" dirty="0">
                <a:solidFill>
                  <a:schemeClr val="tx1"/>
                </a:solidFill>
              </a:rPr>
              <a:t>Запись простого файла текстовыми </a:t>
            </a:r>
            <a:r>
              <a:rPr lang="ru-RU" sz="2000" b="1" dirty="0" smtClean="0">
                <a:solidFill>
                  <a:schemeClr val="tx1"/>
                </a:solidFill>
              </a:rPr>
              <a:t>данными (</a:t>
            </a:r>
            <a:r>
              <a:rPr lang="ru-RU" sz="2000" b="1" dirty="0" smtClean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). (</a:t>
            </a:r>
            <a:r>
              <a:rPr lang="en-US" sz="2000" b="1" dirty="0" err="1" smtClean="0">
                <a:solidFill>
                  <a:schemeClr val="tx1"/>
                </a:solidFill>
              </a:rPr>
              <a:t>fprintf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5.2 Создание файла с текстовыми данными (</a:t>
            </a:r>
            <a:r>
              <a:rPr lang="ru-RU" sz="20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). Вар 2 (</a:t>
            </a:r>
            <a:r>
              <a:rPr lang="en-US" sz="2000" b="1" dirty="0" err="1" smtClean="0">
                <a:solidFill>
                  <a:schemeClr val="tx1"/>
                </a:solidFill>
              </a:rPr>
              <a:t>fputs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  <a:endParaRPr lang="ru-RU" sz="20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n-US" sz="2000" b="1" dirty="0">
                <a:solidFill>
                  <a:schemeClr val="tx1"/>
                </a:solidFill>
              </a:rPr>
              <a:t>5.2 </a:t>
            </a:r>
            <a:r>
              <a:rPr lang="ru-RU" sz="2000" b="1" dirty="0">
                <a:solidFill>
                  <a:schemeClr val="tx1"/>
                </a:solidFill>
              </a:rPr>
              <a:t>Распечатка текстового файла </a:t>
            </a:r>
            <a:r>
              <a:rPr 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).</a:t>
            </a:r>
            <a:endParaRPr lang="ru-RU" sz="20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5.3 </a:t>
            </a:r>
            <a:r>
              <a:rPr lang="ru-RU" sz="2000" b="1" dirty="0">
                <a:solidFill>
                  <a:schemeClr val="tx1"/>
                </a:solidFill>
              </a:rPr>
              <a:t>Функция распечатки текстового файла (</a:t>
            </a:r>
            <a:r>
              <a:rPr lang="ru-RU" sz="20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5.4 </a:t>
            </a:r>
            <a:r>
              <a:rPr lang="ru-RU" sz="2000" b="1" dirty="0">
                <a:solidFill>
                  <a:schemeClr val="tx1"/>
                </a:solidFill>
              </a:rPr>
              <a:t>Запись файла своих структур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 </a:t>
            </a:r>
            <a:r>
              <a:rPr lang="ru-RU" sz="2000" b="1" dirty="0" smtClean="0">
                <a:solidFill>
                  <a:srgbClr val="FF0000"/>
                </a:solidFill>
              </a:rPr>
              <a:t>- </a:t>
            </a:r>
            <a:r>
              <a:rPr lang="ru-RU" sz="2000" b="1" dirty="0">
                <a:solidFill>
                  <a:schemeClr val="tx1"/>
                </a:solidFill>
              </a:rPr>
              <a:t>фрагмент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5.5 Распечатка файла своих </a:t>
            </a:r>
            <a:r>
              <a:rPr lang="ru-RU" sz="2000" b="1" dirty="0" smtClean="0">
                <a:solidFill>
                  <a:schemeClr val="tx1"/>
                </a:solidFill>
              </a:rPr>
              <a:t>структур</a:t>
            </a:r>
            <a:r>
              <a:rPr lang="ru-RU" sz="2000" b="1" dirty="0">
                <a:solidFill>
                  <a:schemeClr val="tx1"/>
                </a:solidFill>
              </a:rPr>
              <a:t> фрагмент </a:t>
            </a:r>
            <a:r>
              <a:rPr lang="ru-RU" sz="2000" b="1" dirty="0" smtClean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5.5 </a:t>
            </a:r>
            <a:r>
              <a:rPr lang="ru-RU" sz="2000" b="1" dirty="0" smtClean="0">
                <a:solidFill>
                  <a:schemeClr val="tx1"/>
                </a:solidFill>
              </a:rPr>
              <a:t>Функция </a:t>
            </a:r>
            <a:r>
              <a:rPr lang="ru-RU" sz="2000" b="1" dirty="0">
                <a:solidFill>
                  <a:schemeClr val="tx1"/>
                </a:solidFill>
              </a:rPr>
              <a:t>распечатки одной структуры (</a:t>
            </a:r>
            <a:r>
              <a:rPr lang="ru-RU" sz="2000" b="1" dirty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5.6 Создать функцию распечатки файла своих </a:t>
            </a:r>
            <a:r>
              <a:rPr lang="ru-RU" sz="2000" b="1" dirty="0" smtClean="0">
                <a:solidFill>
                  <a:schemeClr val="tx1"/>
                </a:solidFill>
              </a:rPr>
              <a:t>структур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5.7 Создание файла на основе </a:t>
            </a:r>
            <a:r>
              <a:rPr lang="ru-RU" sz="2000" b="1" dirty="0" smtClean="0">
                <a:solidFill>
                  <a:schemeClr val="tx1"/>
                </a:solidFill>
              </a:rPr>
              <a:t>массива</a:t>
            </a:r>
            <a:r>
              <a:rPr lang="ru-RU" sz="2000" b="1" dirty="0">
                <a:solidFill>
                  <a:schemeClr val="tx1"/>
                </a:solidFill>
              </a:rPr>
              <a:t> фрагмент (</a:t>
            </a:r>
            <a:r>
              <a:rPr lang="ru-RU" sz="2000" b="1" dirty="0">
                <a:solidFill>
                  <a:srgbClr val="FF0000"/>
                </a:solidFill>
                <a:hlinkClick r:id="rId16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5.8 Функция записи файла на основе массива (</a:t>
            </a:r>
            <a:r>
              <a:rPr lang="ru-RU" sz="2000" b="1" dirty="0">
                <a:solidFill>
                  <a:srgbClr val="FF0000"/>
                </a:solidFill>
                <a:hlinkClick r:id="rId17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5.9 </a:t>
            </a:r>
            <a:r>
              <a:rPr lang="ru-RU" sz="2000" b="1" dirty="0">
                <a:solidFill>
                  <a:schemeClr val="tx1"/>
                </a:solidFill>
              </a:rPr>
              <a:t>Создание массива на основе файла </a:t>
            </a:r>
            <a:r>
              <a:rPr lang="ru-RU" sz="2000" b="1" dirty="0" smtClean="0">
                <a:solidFill>
                  <a:schemeClr val="tx1"/>
                </a:solidFill>
              </a:rPr>
              <a:t>фрагмент (</a:t>
            </a:r>
            <a:r>
              <a:rPr lang="ru-RU" sz="2000" b="1" dirty="0" smtClean="0">
                <a:solidFill>
                  <a:srgbClr val="FF0000"/>
                </a:solidFill>
                <a:hlinkClick r:id="rId18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5.10 </a:t>
            </a:r>
            <a:r>
              <a:rPr lang="ru-RU" sz="2000" b="1" dirty="0">
                <a:solidFill>
                  <a:schemeClr val="tx1"/>
                </a:solidFill>
              </a:rPr>
              <a:t>Функция записи массива на основе </a:t>
            </a:r>
            <a:r>
              <a:rPr lang="ru-RU" sz="2000" b="1" dirty="0" smtClean="0">
                <a:solidFill>
                  <a:schemeClr val="tx1"/>
                </a:solidFill>
              </a:rPr>
              <a:t>файла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rgbClr val="FF0000"/>
                </a:solidFill>
                <a:hlinkClick r:id="rId19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5.11 Функция распечатки массива </a:t>
            </a:r>
            <a:r>
              <a:rPr lang="ru-RU" sz="2000" b="1" dirty="0" smtClean="0">
                <a:solidFill>
                  <a:schemeClr val="tx1"/>
                </a:solidFill>
              </a:rPr>
              <a:t>структур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rgbClr val="FF0000"/>
                </a:solidFill>
                <a:hlinkClick r:id="rId20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5.12 Слияние двух файлов в </a:t>
            </a:r>
            <a:r>
              <a:rPr lang="ru-RU" sz="2000" b="1" dirty="0" smtClean="0">
                <a:solidFill>
                  <a:schemeClr val="tx1"/>
                </a:solidFill>
              </a:rPr>
              <a:t>третий</a:t>
            </a:r>
            <a:r>
              <a:rPr lang="ru-RU" sz="2000" b="1" dirty="0">
                <a:solidFill>
                  <a:schemeClr val="tx1"/>
                </a:solidFill>
              </a:rPr>
              <a:t> фрагмент (</a:t>
            </a:r>
            <a:r>
              <a:rPr lang="ru-RU" sz="2000" b="1" dirty="0">
                <a:solidFill>
                  <a:srgbClr val="FF0000"/>
                </a:solidFill>
                <a:hlinkClick r:id="rId21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278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438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0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№7 5.3 Функция распечатки файла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 smtClean="0">
                <a:solidFill>
                  <a:schemeClr val="tx1"/>
                </a:solidFill>
                <a:highlight>
                  <a:srgbClr val="FFFFFF"/>
                </a:highlight>
              </a:rPr>
              <a:t>Описание</a:t>
            </a:r>
            <a:r>
              <a:rPr lang="ru-RU" sz="1800" b="1" dirty="0" smtClean="0">
                <a:solidFill>
                  <a:schemeClr val="tx1"/>
                </a:solidFill>
                <a:highlight>
                  <a:srgbClr val="FFFFFF"/>
                </a:highlight>
              </a:rPr>
              <a:t> функции</a:t>
            </a:r>
            <a:r>
              <a:rPr lang="en-US" sz="1800" b="1" dirty="0" smtClean="0">
                <a:solidFill>
                  <a:schemeClr val="tx1"/>
                </a:solidFill>
                <a:highlight>
                  <a:srgbClr val="FFFFFF"/>
                </a:highlight>
              </a:rPr>
              <a:t> (second.cpp)</a:t>
            </a:r>
            <a:r>
              <a:rPr lang="ru-RU" sz="1800" b="1" dirty="0" smtClean="0">
                <a:solidFill>
                  <a:schemeClr val="tx1"/>
                </a:solidFill>
                <a:highlight>
                  <a:srgbClr val="FFFFFF"/>
                </a:highlight>
              </a:rPr>
              <a:t>:</a:t>
            </a:r>
            <a:endParaRPr lang="ru-RU" sz="1800" dirty="0" smtClean="0">
              <a:solidFill>
                <a:srgbClr val="0000FF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PrintTextFile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Filename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FILE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buf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[80];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Буфер для ввода из файла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 =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Filename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"r+"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!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(pF) 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</a:t>
            </a: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fscanf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"%s"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buf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Ввод форматированных данных - разделитель пробел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 !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feof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 )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"'%s'\n"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buf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данных из файла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fclose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 smtClean="0">
                <a:solidFill>
                  <a:schemeClr val="tx1"/>
                </a:solidFill>
              </a:rPr>
              <a:t>Вызов</a:t>
            </a:r>
            <a:r>
              <a:rPr lang="ru-RU" sz="1800" b="1" dirty="0" smtClean="0">
                <a:solidFill>
                  <a:schemeClr val="tx1"/>
                </a:solidFill>
              </a:rPr>
              <a:t> функции (</a:t>
            </a:r>
            <a:r>
              <a:rPr lang="en-US" sz="1800" b="1" dirty="0" smtClean="0">
                <a:solidFill>
                  <a:schemeClr val="tx1"/>
                </a:solidFill>
              </a:rPr>
              <a:t>first.cpp</a:t>
            </a:r>
            <a:r>
              <a:rPr lang="ru-RU" sz="1800" b="1" dirty="0" smtClean="0">
                <a:solidFill>
                  <a:schemeClr val="tx1"/>
                </a:solidFill>
              </a:rPr>
              <a:t>):</a:t>
            </a:r>
            <a:endParaRPr lang="ru-RU" sz="18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PrintTextFile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"file52.out"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 smtClean="0">
                <a:solidFill>
                  <a:schemeClr val="tx1"/>
                </a:solidFill>
              </a:rPr>
              <a:t>Результат: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'Иванов'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'Петров'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'Сидоров'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…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279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91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548680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Комментарии СИ/СИ++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476672"/>
            <a:ext cx="8886462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Комментарии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в программе служат дл</a:t>
            </a:r>
            <a:r>
              <a:rPr lang="ru-RU" altLang="ru-RU" sz="2300" b="1" dirty="0">
                <a:solidFill>
                  <a:schemeClr val="tx1"/>
                </a:solidFill>
              </a:rPr>
              <a:t>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пояснения ее текста и содержания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задачи и алгоритма и обычно, выполняется на естественном языке программиста (у нас русский)</a:t>
            </a: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В СИ/СИ++ допустимы следующие виды комментариев:</a:t>
            </a: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Строчные и многострочные комментарии.</a:t>
            </a: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В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строчных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комментариях используется двойной прямой слеш </a:t>
            </a:r>
            <a:r>
              <a:rPr lang="ru-RU" altLang="ru-RU" sz="2300" b="1" dirty="0" smtClean="0"/>
              <a:t>(</a:t>
            </a:r>
            <a:r>
              <a:rPr lang="ru-RU" altLang="ru-RU" sz="2000" b="1" dirty="0" smtClean="0">
                <a:solidFill>
                  <a:srgbClr val="00B050"/>
                </a:solidFill>
              </a:rPr>
              <a:t>//</a:t>
            </a:r>
            <a:r>
              <a:rPr lang="ru-RU" altLang="ru-RU" sz="2300" b="1" dirty="0" smtClean="0"/>
              <a:t>)и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комментируется только одна строка или ее продолжение:</a:t>
            </a:r>
          </a:p>
          <a:p>
            <a:pPr algn="l"/>
            <a:r>
              <a:rPr lang="ru-RU" altLang="ru-RU" sz="2300" b="1" dirty="0" smtClean="0"/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Увеличение переменной i на единицу </a:t>
            </a:r>
            <a:endParaRPr lang="ru-RU" sz="18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i++;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(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инкремент)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300" b="1" dirty="0">
                <a:solidFill>
                  <a:schemeClr val="tx1"/>
                </a:solidFill>
              </a:rPr>
              <a:t>В </a:t>
            </a:r>
            <a:r>
              <a:rPr lang="ru-RU" sz="2300" b="1" u="sng" dirty="0" smtClean="0">
                <a:solidFill>
                  <a:schemeClr val="tx1"/>
                </a:solidFill>
              </a:rPr>
              <a:t>многострочных</a:t>
            </a:r>
            <a:r>
              <a:rPr lang="ru-RU" sz="2300" b="1" dirty="0" smtClean="0">
                <a:solidFill>
                  <a:schemeClr val="tx1"/>
                </a:solidFill>
              </a:rPr>
              <a:t> комментариях комментируется несколько строк</a:t>
            </a:r>
          </a:p>
          <a:p>
            <a:pPr algn="l"/>
            <a:r>
              <a:rPr lang="ru-RU" sz="2300" b="1" dirty="0" smtClean="0">
                <a:solidFill>
                  <a:schemeClr val="tx1"/>
                </a:solidFill>
              </a:rPr>
              <a:t>(/* </a:t>
            </a:r>
            <a:r>
              <a:rPr lang="en-US" sz="2300" b="1" dirty="0" smtClean="0">
                <a:solidFill>
                  <a:schemeClr val="tx1"/>
                </a:solidFill>
              </a:rPr>
              <a:t>&lt;</a:t>
            </a:r>
            <a:r>
              <a:rPr lang="ru-RU" sz="2300" b="1" dirty="0" smtClean="0">
                <a:solidFill>
                  <a:schemeClr val="tx1"/>
                </a:solidFill>
              </a:rPr>
              <a:t>любой </a:t>
            </a:r>
            <a:r>
              <a:rPr lang="ru-RU" sz="2300" b="1" dirty="0">
                <a:solidFill>
                  <a:schemeClr val="tx1"/>
                </a:solidFill>
              </a:rPr>
              <a:t>т</a:t>
            </a:r>
            <a:r>
              <a:rPr lang="ru-RU" sz="2300" b="1" dirty="0" smtClean="0">
                <a:solidFill>
                  <a:schemeClr val="tx1"/>
                </a:solidFill>
              </a:rPr>
              <a:t>екст</a:t>
            </a:r>
            <a:r>
              <a:rPr lang="en-US" sz="2300" b="1" dirty="0" smtClean="0">
                <a:solidFill>
                  <a:schemeClr val="tx1"/>
                </a:solidFill>
              </a:rPr>
              <a:t>&gt;</a:t>
            </a:r>
            <a:r>
              <a:rPr lang="ru-RU" sz="2300" b="1" dirty="0" smtClean="0">
                <a:solidFill>
                  <a:schemeClr val="tx1"/>
                </a:solidFill>
              </a:rPr>
              <a:t> */): </a:t>
            </a:r>
            <a:endParaRPr lang="en-US" sz="2300" b="1" dirty="0">
              <a:solidFill>
                <a:schemeClr val="tx1"/>
              </a:solidFill>
            </a:endParaRPr>
          </a:p>
          <a:p>
            <a:pPr algn="l"/>
            <a:r>
              <a:rPr 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/*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Начало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комментария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nn-NO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nn-NO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</a:t>
            </a:r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  = 0 ; ct !=0 ; i++ , ct++  )</a:t>
            </a:r>
          </a:p>
          <a:p>
            <a:pPr algn="l"/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++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;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it = i+1;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Для печати </a:t>
            </a:r>
            <a:endParaRPr lang="ru-RU" sz="18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*/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</a:t>
            </a:r>
            <a:r>
              <a:rPr lang="ru-RU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конец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комментария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42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510228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№7 5.2</a:t>
            </a:r>
            <a:r>
              <a:rPr lang="en-US" sz="3000" dirty="0" smtClean="0"/>
              <a:t> </a:t>
            </a:r>
            <a:r>
              <a:rPr lang="ru-RU" sz="3000" dirty="0" smtClean="0"/>
              <a:t>Текстовый файл (</a:t>
            </a:r>
            <a:r>
              <a:rPr lang="en-US" sz="3000" dirty="0" err="1" smtClean="0"/>
              <a:t>fprintf</a:t>
            </a:r>
            <a:r>
              <a:rPr lang="ru-RU" sz="3000" dirty="0" smtClean="0"/>
              <a:t>)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6" y="620688"/>
            <a:ext cx="9001000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fontAlgn="base">
              <a:spcAft>
                <a:spcPct val="0"/>
              </a:spcAft>
            </a:pPr>
            <a:r>
              <a:rPr lang="ru-RU" altLang="ru-RU" sz="2000" b="1" u="sng" dirty="0">
                <a:solidFill>
                  <a:prstClr val="black"/>
                </a:solidFill>
              </a:rPr>
              <a:t>Создать</a:t>
            </a:r>
            <a:r>
              <a:rPr lang="ru-RU" altLang="ru-RU" sz="2000" b="1" dirty="0">
                <a:solidFill>
                  <a:prstClr val="black"/>
                </a:solidFill>
              </a:rPr>
              <a:t> и </a:t>
            </a:r>
            <a:r>
              <a:rPr lang="ru-RU" altLang="ru-RU" sz="2000" b="1" u="sng" dirty="0">
                <a:solidFill>
                  <a:prstClr val="black"/>
                </a:solidFill>
              </a:rPr>
              <a:t>заполнить</a:t>
            </a:r>
            <a:r>
              <a:rPr lang="ru-RU" altLang="ru-RU" sz="2000" b="1" dirty="0">
                <a:solidFill>
                  <a:prstClr val="black"/>
                </a:solidFill>
              </a:rPr>
              <a:t> в цикле </a:t>
            </a:r>
            <a:r>
              <a:rPr lang="ru-RU" altLang="ru-RU" sz="2000" b="1" u="sng" dirty="0">
                <a:solidFill>
                  <a:prstClr val="black"/>
                </a:solidFill>
              </a:rPr>
              <a:t>текстовый файл</a:t>
            </a:r>
            <a:r>
              <a:rPr lang="ru-RU" altLang="ru-RU" sz="2000" b="1" dirty="0">
                <a:solidFill>
                  <a:prstClr val="black"/>
                </a:solidFill>
              </a:rPr>
              <a:t> из </a:t>
            </a:r>
            <a:r>
              <a:rPr lang="ru-RU" altLang="ru-RU" sz="2000" b="1" u="sng" dirty="0">
                <a:solidFill>
                  <a:prstClr val="black"/>
                </a:solidFill>
              </a:rPr>
              <a:t>массива</a:t>
            </a:r>
            <a:r>
              <a:rPr lang="ru-RU" altLang="ru-RU" sz="2000" b="1" dirty="0">
                <a:solidFill>
                  <a:prstClr val="black"/>
                </a:solidFill>
              </a:rPr>
              <a:t> строк. Массив инициализируется строками с фамилиями студентов вашей группы. После создания файл (а не массив!) прочитать его распечатать (</a:t>
            </a:r>
            <a:r>
              <a:rPr lang="en-US" altLang="ru-RU" sz="2000" b="1" dirty="0">
                <a:solidFill>
                  <a:prstClr val="black"/>
                </a:solidFill>
              </a:rPr>
              <a:t>type</a:t>
            </a:r>
            <a:r>
              <a:rPr lang="ru-RU" altLang="ru-RU" sz="2000" b="1" dirty="0">
                <a:solidFill>
                  <a:prstClr val="black"/>
                </a:solidFill>
              </a:rPr>
              <a:t> и </a:t>
            </a:r>
            <a:r>
              <a:rPr lang="en-US" alt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altLang="ru-RU" sz="2000" b="1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altLang="ru-RU" sz="2000" b="1" dirty="0">
                <a:solidFill>
                  <a:prstClr val="black"/>
                </a:solidFill>
              </a:rPr>
              <a:t>– функция </a:t>
            </a:r>
            <a:r>
              <a:rPr lang="ru-RU" altLang="ru-RU" sz="2000" b="1" dirty="0">
                <a:solidFill>
                  <a:srgbClr val="FF0000"/>
                </a:solidFill>
              </a:rPr>
              <a:t>форматированного</a:t>
            </a:r>
            <a:r>
              <a:rPr lang="ru-RU" altLang="ru-RU" sz="2000" b="1" dirty="0">
                <a:solidFill>
                  <a:prstClr val="black"/>
                </a:solidFill>
              </a:rPr>
              <a:t> вывода). Продемонстрировать преподавателю содержание файла с использованием </a:t>
            </a:r>
            <a:r>
              <a:rPr lang="ru-RU" altLang="ru-RU" sz="2000" b="1" u="sng" dirty="0">
                <a:solidFill>
                  <a:prstClr val="black"/>
                </a:solidFill>
              </a:rPr>
              <a:t>файл менеджера</a:t>
            </a:r>
            <a:r>
              <a:rPr lang="ru-RU" altLang="ru-RU" sz="2000" b="1" dirty="0">
                <a:solidFill>
                  <a:prstClr val="black"/>
                </a:solidFill>
              </a:rPr>
              <a:t> (можно </a:t>
            </a:r>
            <a:r>
              <a:rPr lang="en-US" altLang="ru-RU" sz="2000" b="1" dirty="0">
                <a:solidFill>
                  <a:prstClr val="black"/>
                </a:solidFill>
              </a:rPr>
              <a:t>Far</a:t>
            </a:r>
            <a:r>
              <a:rPr lang="ru-RU" altLang="ru-RU" sz="2000" b="1" dirty="0" smtClean="0">
                <a:solidFill>
                  <a:prstClr val="black"/>
                </a:solidFill>
              </a:rPr>
              <a:t>).</a:t>
            </a:r>
          </a:p>
          <a:p>
            <a:pPr lvl="0" algn="l" fontAlgn="base">
              <a:spcAft>
                <a:spcPct val="0"/>
              </a:spcAft>
            </a:pPr>
            <a:r>
              <a:rPr lang="ru-RU" altLang="ru-RU" sz="1800" b="1" u="sng" dirty="0" smtClean="0">
                <a:solidFill>
                  <a:prstClr val="black"/>
                </a:solidFill>
              </a:rPr>
              <a:t>Описание </a:t>
            </a:r>
            <a:r>
              <a:rPr lang="ru-RU" altLang="ru-RU" sz="1800" b="1" u="sng" dirty="0">
                <a:solidFill>
                  <a:prstClr val="black"/>
                </a:solidFill>
              </a:rPr>
              <a:t>массива</a:t>
            </a:r>
            <a:r>
              <a:rPr lang="ru-RU" altLang="ru-RU" sz="1800" b="1" u="sng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altLang="ru-RU" sz="1800" b="1" dirty="0">
                <a:solidFill>
                  <a:srgbClr val="FF0000"/>
                </a:solidFill>
              </a:rPr>
              <a:t>строк</a:t>
            </a:r>
            <a:r>
              <a:rPr lang="ru-RU" altLang="ru-RU" sz="1800" b="1" u="sng" dirty="0">
                <a:solidFill>
                  <a:prstClr val="black"/>
                </a:solidFill>
              </a:rPr>
              <a:t> и создание файла: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MasFIO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[20][20]  = {{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"Иванов"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},{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"Петров"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 , {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"Сидоров"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 ,  {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"Козлов"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 };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FILE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*pF52;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pF52 =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"file52.out"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"w+"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Открытие файла для записи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i = 0 ;  i &lt; 5; i++)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Число циклов здесь задается константой - 4 (&lt;5)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fprintf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(pF52 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"%s\n"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&amp;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MasFIO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][0]);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fclose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(pF52);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Закрытие файла 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system(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"type file52.out"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чтение файла системной командой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Распечатка в цикле (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).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280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930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04056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№7 </a:t>
            </a:r>
            <a:r>
              <a:rPr lang="en-US" sz="3000" dirty="0" smtClean="0"/>
              <a:t>5.2</a:t>
            </a:r>
            <a:r>
              <a:rPr lang="en-US" sz="3000" dirty="0" smtClean="0">
                <a:solidFill>
                  <a:srgbClr val="FF0000"/>
                </a:solidFill>
              </a:rPr>
              <a:t> </a:t>
            </a:r>
            <a:r>
              <a:rPr lang="ru-RU" sz="3000" dirty="0"/>
              <a:t>Текстовый файл </a:t>
            </a:r>
            <a:r>
              <a:rPr lang="ru-RU" sz="3000" dirty="0" smtClean="0"/>
              <a:t>(</a:t>
            </a:r>
            <a:r>
              <a:rPr lang="en-US" sz="3000" dirty="0" err="1" smtClean="0"/>
              <a:t>fputs</a:t>
            </a:r>
            <a:r>
              <a:rPr lang="ru-RU" sz="3000" dirty="0" smtClean="0"/>
              <a:t>, </a:t>
            </a:r>
            <a:r>
              <a:rPr lang="en-US" sz="3000" dirty="0" err="1" smtClean="0"/>
              <a:t>fgets</a:t>
            </a:r>
            <a:r>
              <a:rPr lang="ru-RU" sz="3000" dirty="0" smtClean="0"/>
              <a:t>)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964612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u="sng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Запись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файла:</a:t>
            </a:r>
            <a:endParaRPr lang="en-US" sz="20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pF52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fopen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"file522.out"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wt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+"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(pF52!=</a:t>
            </a:r>
            <a:r>
              <a:rPr lang="en-US" sz="20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NULL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MasFIO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[20][20]  = {{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},{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"Петр"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 , 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"Сидор"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 ,  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"Василий"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 };</a:t>
            </a:r>
          </a:p>
          <a:p>
            <a:pPr algn="l"/>
            <a:r>
              <a:rPr lang="da-DK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da-DK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da-DK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da-DK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k=0 ; k &lt; </a:t>
            </a:r>
            <a:r>
              <a:rPr lang="ru-RU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4 </a:t>
            </a:r>
            <a:r>
              <a:rPr lang="da-DK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da-DK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k++)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   {  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fputs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(&amp;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MasFIO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[k][0], pF52);</a:t>
            </a:r>
          </a:p>
          <a:p>
            <a:pPr algn="l"/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fputs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pF52); }</a:t>
            </a: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</a:t>
            </a:r>
          </a:p>
          <a:p>
            <a:pPr algn="l"/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fclose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(pF52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ru-RU" sz="2000" u="sng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Чтение</a:t>
            </a:r>
            <a:r>
              <a:rPr lang="en-US" sz="2000" u="sng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u="sng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и распечатка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файла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Buf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[80];</a:t>
            </a:r>
          </a:p>
          <a:p>
            <a:pPr algn="l"/>
            <a:r>
              <a:rPr lang="nn-NO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nn-NO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nn-NO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nn-NO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 = 0 ; !feof(pF52)  ; i++)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fgets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(Buf,80,pF52);</a:t>
            </a: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gets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(%d): %s\n"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i ,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Buf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Печать данных из файла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281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046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№7 5.5. Своя структура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altLang="ru-RU" sz="2300" b="1" dirty="0">
                <a:solidFill>
                  <a:schemeClr val="tx1"/>
                </a:solidFill>
              </a:rPr>
              <a:t>Своя структура для примеров ЛР№ 7:</a:t>
            </a: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struct</a:t>
            </a:r>
            <a:r>
              <a:rPr lang="ru-RU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2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{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Структура со статическими строками </a:t>
            </a:r>
            <a:endParaRPr lang="ru-RU" sz="22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2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[20]; 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Имя студента</a:t>
            </a:r>
            <a:endParaRPr lang="ru-RU" sz="22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2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Fam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[20];   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Фамилия студента </a:t>
            </a:r>
            <a:endParaRPr lang="ru-RU" sz="22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2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   // Курс студента</a:t>
            </a:r>
            <a:endParaRPr lang="ru-RU" sz="22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float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2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Stipen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Размер стипендии студента</a:t>
            </a:r>
            <a:endParaRPr lang="ru-RU" sz="2200" dirty="0">
              <a:latin typeface="Times New Roman"/>
              <a:ea typeface="Calibri"/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Пример описания массива типа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Student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2200" dirty="0" err="1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MasStud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[] = {  {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"Гусев"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"Иван"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1 ,  11.5f} , {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"Уткин"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"Петр"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2 ,  120.5f</a:t>
            </a:r>
            <a:r>
              <a:rPr lang="ru-RU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 ,  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"Синицын"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"Олег"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3 ,  100.5f</a:t>
            </a:r>
            <a:r>
              <a:rPr lang="ru-RU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}};</a:t>
            </a:r>
            <a:endParaRPr lang="en-US" sz="22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и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переменной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300" b="1" dirty="0" err="1" smtClean="0">
                <a:solidFill>
                  <a:schemeClr val="tx1"/>
                </a:solidFill>
              </a:rPr>
              <a:t>nbgf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300" b="1" dirty="0">
                <a:solidFill>
                  <a:schemeClr val="tx1"/>
                </a:solidFill>
              </a:rPr>
              <a:t>Student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:</a:t>
            </a:r>
            <a:endParaRPr 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sz="22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200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StGuimc</a:t>
            </a:r>
            <a:r>
              <a:rPr lang="en-US" sz="2200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22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"Гусев"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2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"Антон"</a:t>
            </a:r>
            <a:r>
              <a:rPr lang="ru-RU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2 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 </a:t>
            </a:r>
            <a:r>
              <a:rPr lang="en-US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20</a:t>
            </a:r>
            <a:r>
              <a:rPr lang="ru-RU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0.5f</a:t>
            </a:r>
            <a:r>
              <a:rPr lang="en-US" sz="22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};</a:t>
            </a:r>
            <a:endParaRPr lang="ru-RU" altLang="ru-RU" sz="2200" dirty="0">
              <a:solidFill>
                <a:schemeClr val="tx1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282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762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№7 5.4 Запись Файла своих структур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altLang="ru-RU" sz="2300" b="1" dirty="0" smtClean="0">
                <a:solidFill>
                  <a:schemeClr val="tx1"/>
                </a:solidFill>
              </a:rPr>
              <a:t>Массив структур:</a:t>
            </a:r>
            <a:endParaRPr lang="ru-RU" sz="2300" b="1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 err="1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MasStud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[] = {  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"Гусев"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"Иван"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1 ,  11.5f} , 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"Уткин"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"Петр"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2 ,  120.5f} </a:t>
            </a:r>
            <a:endParaRPr lang="ru-RU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 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"Синицын"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"Олег"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3 ,  100.5f}};</a:t>
            </a:r>
            <a:endParaRPr lang="ru-RU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300" b="1" dirty="0">
                <a:solidFill>
                  <a:schemeClr val="tx1"/>
                </a:solidFill>
              </a:rPr>
              <a:t>Откроем файл и запишем в цикле в него из массива: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FILE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pF54 =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"BDStud54.bin"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wb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Открытие файла для записи</a:t>
            </a:r>
            <a:endParaRPr lang="ru-RU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MasStud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)/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Размер массива для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цикла</a:t>
            </a: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altLang="ru-RU" sz="2300" b="1" dirty="0" smtClean="0">
                <a:solidFill>
                  <a:schemeClr val="tx1"/>
                </a:solidFill>
              </a:rPr>
              <a:t>Цикл записи структур в файл:</a:t>
            </a:r>
            <a:endParaRPr lang="ru-RU" sz="2300" b="1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       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fwrite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MasStud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+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, 1, pF54);</a:t>
            </a:r>
            <a:endParaRPr lang="ru-RU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fclose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(pF54);</a:t>
            </a:r>
            <a:endParaRPr lang="ru-RU" dirty="0">
              <a:latin typeface="Times New Roman"/>
              <a:ea typeface="Calibri"/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283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217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№7 5.5 Распечатка файла структур 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SWork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Буфер для чтения</a:t>
            </a:r>
            <a:endParaRPr lang="ru-RU" sz="21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pF54 = </a:t>
            </a:r>
            <a:r>
              <a:rPr lang="en-US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en-US" sz="2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"BDStud54.bin"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2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21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rb</a:t>
            </a:r>
            <a:r>
              <a:rPr lang="en-US" sz="2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en-US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</a:t>
            </a:r>
            <a:endParaRPr lang="ru-RU" sz="21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(pF54!= </a:t>
            </a:r>
            <a:r>
              <a:rPr lang="ru-RU" sz="21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  <a:ea typeface="Calibri"/>
              </a:rPr>
              <a:t>NULL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21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300" b="1" dirty="0" smtClean="0">
                <a:solidFill>
                  <a:schemeClr val="tx1"/>
                </a:solidFill>
              </a:rPr>
              <a:t>Цикл </a:t>
            </a:r>
            <a:r>
              <a:rPr lang="ru-RU" sz="2300" b="1" dirty="0">
                <a:solidFill>
                  <a:schemeClr val="tx1"/>
                </a:solidFill>
              </a:rPr>
              <a:t>чтения и распечатки файла своих структур: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while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(!</a:t>
            </a:r>
            <a:r>
              <a:rPr lang="ru-RU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feof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(pF54) )  </a:t>
            </a:r>
            <a:r>
              <a:rPr lang="ru-RU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Проверка конца файла</a:t>
            </a:r>
            <a:endParaRPr lang="ru-RU" sz="21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21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fread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&amp;</a:t>
            </a:r>
            <a:r>
              <a:rPr lang="ru-RU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SWork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21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, 1, pF54); </a:t>
            </a:r>
            <a:r>
              <a:rPr lang="ru-RU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Чтение одной записи из файла</a:t>
            </a:r>
            <a:endParaRPr lang="ru-RU" sz="21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ru-RU" sz="2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!</a:t>
            </a:r>
            <a:r>
              <a:rPr lang="ru-RU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feof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(pF54) ) </a:t>
            </a:r>
            <a:r>
              <a:rPr lang="ru-RU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Можно ли печатать? Нет ли уже конца файла?</a:t>
            </a:r>
            <a:endParaRPr lang="ru-RU" sz="21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ru-RU" sz="2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"Студент из файла: Фамилия - %s Имя- %s Стипендия - %f Курс - %d\n"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SWork.Fam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</a:t>
            </a:r>
            <a:r>
              <a:rPr lang="ru-RU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SWork.Name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SWork.Stipen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</a:t>
            </a:r>
            <a:r>
              <a:rPr lang="ru-RU" sz="21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SWork.Kurs</a:t>
            </a:r>
            <a:r>
              <a:rPr lang="ru-RU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};</a:t>
            </a:r>
            <a:endParaRPr lang="ru-RU" sz="21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fclose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(pF54</a:t>
            </a:r>
            <a:r>
              <a:rPr lang="ru-RU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</a:t>
            </a:r>
            <a:endParaRPr lang="ru-RU" sz="2100" dirty="0">
              <a:latin typeface="Times New Roman"/>
              <a:ea typeface="Calibri"/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284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921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63272" cy="647973"/>
          </a:xfrm>
        </p:spPr>
        <p:txBody>
          <a:bodyPr/>
          <a:lstStyle/>
          <a:p>
            <a:pPr eaLnBrk="1" hangingPunct="1"/>
            <a:r>
              <a:rPr lang="ru-RU" altLang="ru-RU" sz="2800" dirty="0" smtClean="0"/>
              <a:t>5.12 Слияние двух файлов в третий (1)</a:t>
            </a:r>
          </a:p>
        </p:txBody>
      </p:sp>
      <p:sp>
        <p:nvSpPr>
          <p:cNvPr id="58371" name="Объект 2"/>
          <p:cNvSpPr>
            <a:spLocks noGrp="1"/>
          </p:cNvSpPr>
          <p:nvPr>
            <p:ph idx="1"/>
          </p:nvPr>
        </p:nvSpPr>
        <p:spPr>
          <a:xfrm>
            <a:off x="107504" y="692697"/>
            <a:ext cx="8928992" cy="5544616"/>
          </a:xfrm>
        </p:spPr>
        <p:txBody>
          <a:bodyPr>
            <a:normAutofit/>
          </a:bodyPr>
          <a:lstStyle/>
          <a:p>
            <a:pPr marL="0" indent="0" eaLnBrk="1" hangingPunct="1">
              <a:buFont typeface="Arial" charset="0"/>
              <a:buNone/>
            </a:pPr>
            <a:r>
              <a:rPr lang="ru-RU" altLang="ru-RU" sz="1400" b="1" u="sng" dirty="0" smtClean="0"/>
              <a:t>Функция слияния 2-х файлов: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 smtClean="0"/>
              <a:t>void </a:t>
            </a:r>
            <a:r>
              <a:rPr lang="en-US" altLang="ru-RU" sz="1400" b="1" dirty="0" err="1" smtClean="0">
                <a:solidFill>
                  <a:srgbClr val="FF0000"/>
                </a:solidFill>
              </a:rPr>
              <a:t>StudMergeFiles</a:t>
            </a:r>
            <a:r>
              <a:rPr lang="en-US" altLang="ru-RU" sz="14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1400" b="1" dirty="0" smtClean="0"/>
              <a:t>( </a:t>
            </a:r>
            <a:r>
              <a:rPr lang="en-US" altLang="ru-RU" sz="1400" b="1" dirty="0" err="1" smtClean="0"/>
              <a:t>const</a:t>
            </a:r>
            <a:r>
              <a:rPr lang="en-US" altLang="ru-RU" sz="1400" b="1" dirty="0" smtClean="0"/>
              <a:t> char * </a:t>
            </a:r>
            <a:r>
              <a:rPr lang="en-US" altLang="ru-RU" sz="1400" b="1" dirty="0" err="1">
                <a:solidFill>
                  <a:srgbClr val="FF0000"/>
                </a:solidFill>
              </a:rPr>
              <a:t>FileMerge</a:t>
            </a:r>
            <a:r>
              <a:rPr lang="en-US" altLang="ru-RU" sz="1400" b="1" dirty="0" smtClean="0"/>
              <a:t>,</a:t>
            </a:r>
            <a:r>
              <a:rPr lang="ru-RU" altLang="ru-RU" sz="1400" b="1" dirty="0" smtClean="0"/>
              <a:t> </a:t>
            </a:r>
            <a:r>
              <a:rPr lang="en-US" altLang="ru-RU" sz="1400" b="1" dirty="0" err="1" smtClean="0"/>
              <a:t>const</a:t>
            </a:r>
            <a:r>
              <a:rPr lang="en-US" altLang="ru-RU" sz="1400" b="1" dirty="0" smtClean="0"/>
              <a:t> char * </a:t>
            </a:r>
            <a:r>
              <a:rPr lang="en-US" altLang="ru-RU" sz="1400" b="1" dirty="0" smtClean="0">
                <a:solidFill>
                  <a:srgbClr val="FF0000"/>
                </a:solidFill>
              </a:rPr>
              <a:t>FileName1</a:t>
            </a:r>
            <a:r>
              <a:rPr lang="ru-RU" altLang="ru-RU" sz="14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1400" b="1" dirty="0" smtClean="0"/>
              <a:t>,const char * </a:t>
            </a:r>
            <a:r>
              <a:rPr lang="en-US" altLang="ru-RU" sz="1400" b="1" dirty="0">
                <a:solidFill>
                  <a:srgbClr val="FF0000"/>
                </a:solidFill>
              </a:rPr>
              <a:t>FileName2</a:t>
            </a:r>
            <a:r>
              <a:rPr lang="ru-RU" altLang="ru-RU" sz="1400" b="1" dirty="0" smtClean="0"/>
              <a:t> </a:t>
            </a:r>
            <a:r>
              <a:rPr lang="en-US" altLang="ru-RU" sz="1400" b="1" dirty="0" smtClean="0"/>
              <a:t>)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smtClean="0"/>
              <a:t>{</a:t>
            </a:r>
            <a:r>
              <a:rPr lang="en-US" altLang="ru-RU" sz="1400" b="1" dirty="0" smtClean="0"/>
              <a:t> FILE * </a:t>
            </a:r>
            <a:r>
              <a:rPr lang="en-US" altLang="ru-RU" sz="1400" b="1" dirty="0" smtClean="0">
                <a:solidFill>
                  <a:srgbClr val="FF0000"/>
                </a:solidFill>
              </a:rPr>
              <a:t>pF1</a:t>
            </a:r>
            <a:r>
              <a:rPr lang="en-US" altLang="ru-RU" sz="1400" b="1" dirty="0" smtClean="0"/>
              <a:t>;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 smtClean="0"/>
              <a:t>FILE * </a:t>
            </a:r>
            <a:r>
              <a:rPr lang="en-US" altLang="ru-RU" sz="1400" b="1" dirty="0" smtClean="0">
                <a:solidFill>
                  <a:srgbClr val="FF0000"/>
                </a:solidFill>
              </a:rPr>
              <a:t>pF2</a:t>
            </a:r>
            <a:r>
              <a:rPr lang="en-US" altLang="ru-RU" sz="1400" b="1" dirty="0" smtClean="0"/>
              <a:t>;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 smtClean="0"/>
              <a:t>FILE * </a:t>
            </a:r>
            <a:r>
              <a:rPr lang="en-US" altLang="ru-RU" sz="1400" b="1" dirty="0" err="1" smtClean="0"/>
              <a:t>pFMerge</a:t>
            </a:r>
            <a:r>
              <a:rPr lang="en-US" altLang="ru-RU" sz="1400" b="1" dirty="0" smtClean="0"/>
              <a:t>;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 smtClean="0"/>
              <a:t>Student2 </a:t>
            </a:r>
            <a:r>
              <a:rPr lang="en-US" altLang="ru-RU" sz="1400" b="1" dirty="0" err="1" smtClean="0"/>
              <a:t>SBuf</a:t>
            </a:r>
            <a:r>
              <a:rPr lang="en-US" altLang="ru-RU" sz="1400" b="1" dirty="0" smtClean="0"/>
              <a:t>;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 err="1" smtClean="0"/>
              <a:t>int</a:t>
            </a:r>
            <a:r>
              <a:rPr lang="en-US" altLang="ru-RU" sz="1400" b="1" dirty="0" smtClean="0"/>
              <a:t> flag = 0;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smtClean="0">
                <a:solidFill>
                  <a:srgbClr val="FF0000"/>
                </a:solidFill>
              </a:rPr>
              <a:t>pF1</a:t>
            </a:r>
            <a:r>
              <a:rPr lang="ru-RU" altLang="ru-RU" sz="1400" b="1" dirty="0" smtClean="0"/>
              <a:t> = </a:t>
            </a:r>
            <a:r>
              <a:rPr lang="ru-RU" altLang="ru-RU" sz="1400" b="1" dirty="0" err="1">
                <a:solidFill>
                  <a:srgbClr val="FF0000"/>
                </a:solidFill>
              </a:rPr>
              <a:t>fopen</a:t>
            </a:r>
            <a:r>
              <a:rPr lang="ru-RU" altLang="ru-RU" sz="1400" b="1" dirty="0" smtClean="0"/>
              <a:t>(  FileName1 , "</a:t>
            </a:r>
            <a:r>
              <a:rPr lang="ru-RU" altLang="ru-RU" sz="1400" b="1" dirty="0" err="1" smtClean="0">
                <a:solidFill>
                  <a:srgbClr val="FF0000"/>
                </a:solidFill>
              </a:rPr>
              <a:t>rb</a:t>
            </a:r>
            <a:r>
              <a:rPr lang="ru-RU" altLang="ru-RU" sz="1400" b="1" dirty="0" smtClean="0"/>
              <a:t>"); // Открытие 1 для чтения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smtClean="0">
                <a:solidFill>
                  <a:srgbClr val="FF0000"/>
                </a:solidFill>
              </a:rPr>
              <a:t>pF2</a:t>
            </a:r>
            <a:r>
              <a:rPr lang="ru-RU" altLang="ru-RU" sz="1400" b="1" dirty="0" smtClean="0"/>
              <a:t> = </a:t>
            </a:r>
            <a:r>
              <a:rPr lang="ru-RU" altLang="ru-RU" sz="1400" b="1" dirty="0" err="1">
                <a:solidFill>
                  <a:srgbClr val="FF0000"/>
                </a:solidFill>
              </a:rPr>
              <a:t>fopen</a:t>
            </a:r>
            <a:r>
              <a:rPr lang="ru-RU" altLang="ru-RU" sz="1400" b="1" dirty="0" smtClean="0"/>
              <a:t>(  FileName2 , "</a:t>
            </a:r>
            <a:r>
              <a:rPr lang="ru-RU" altLang="ru-RU" sz="1400" b="1" dirty="0" err="1" smtClean="0">
                <a:solidFill>
                  <a:srgbClr val="FF0000"/>
                </a:solidFill>
              </a:rPr>
              <a:t>rb</a:t>
            </a:r>
            <a:r>
              <a:rPr lang="ru-RU" altLang="ru-RU" sz="1400" b="1" dirty="0" smtClean="0"/>
              <a:t>"); // Открытие 1 для чтения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err="1" smtClean="0"/>
              <a:t>pFMerge</a:t>
            </a:r>
            <a:r>
              <a:rPr lang="ru-RU" altLang="ru-RU" sz="1400" b="1" dirty="0" smtClean="0"/>
              <a:t> = </a:t>
            </a:r>
            <a:r>
              <a:rPr lang="ru-RU" altLang="ru-RU" sz="1400" b="1" dirty="0" err="1">
                <a:solidFill>
                  <a:srgbClr val="FF0000"/>
                </a:solidFill>
              </a:rPr>
              <a:t>fopen</a:t>
            </a:r>
            <a:r>
              <a:rPr lang="ru-RU" altLang="ru-RU" sz="1400" b="1" dirty="0" smtClean="0"/>
              <a:t>(  </a:t>
            </a:r>
            <a:r>
              <a:rPr lang="ru-RU" altLang="ru-RU" sz="1400" b="1" dirty="0" err="1" smtClean="0"/>
              <a:t>FileMerge</a:t>
            </a:r>
            <a:r>
              <a:rPr lang="ru-RU" altLang="ru-RU" sz="1400" b="1" dirty="0" smtClean="0"/>
              <a:t> , "</a:t>
            </a:r>
            <a:r>
              <a:rPr lang="ru-RU" altLang="ru-RU" sz="1400" b="1" dirty="0" err="1" smtClean="0">
                <a:solidFill>
                  <a:srgbClr val="FF0000"/>
                </a:solidFill>
              </a:rPr>
              <a:t>w+b</a:t>
            </a:r>
            <a:r>
              <a:rPr lang="ru-RU" altLang="ru-RU" sz="1400" b="1" dirty="0" smtClean="0"/>
              <a:t>"); // Открытие 1 для записи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smtClean="0">
                <a:solidFill>
                  <a:srgbClr val="00B0F0"/>
                </a:solidFill>
              </a:rPr>
              <a:t>// 1-й цикл записи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 smtClean="0"/>
              <a:t>while (!</a:t>
            </a:r>
            <a:r>
              <a:rPr lang="en-US" altLang="ru-RU" sz="1400" b="1" dirty="0" err="1" smtClean="0"/>
              <a:t>feof</a:t>
            </a:r>
            <a:r>
              <a:rPr lang="en-US" altLang="ru-RU" sz="1400" b="1" dirty="0" smtClean="0"/>
              <a:t>(</a:t>
            </a:r>
            <a:r>
              <a:rPr lang="ru-RU" altLang="ru-RU" sz="1400" b="1" dirty="0" smtClean="0"/>
              <a:t> </a:t>
            </a:r>
            <a:r>
              <a:rPr lang="en-US" altLang="ru-RU" sz="1400" b="1" dirty="0" smtClean="0">
                <a:solidFill>
                  <a:srgbClr val="FF0000"/>
                </a:solidFill>
              </a:rPr>
              <a:t>pF1</a:t>
            </a:r>
            <a:r>
              <a:rPr lang="ru-RU" altLang="ru-RU" sz="14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1400" b="1" dirty="0" smtClean="0"/>
              <a:t>))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smtClean="0"/>
              <a:t>{</a:t>
            </a:r>
            <a:r>
              <a:rPr lang="en-US" altLang="ru-RU" sz="1400" b="1" dirty="0" smtClean="0"/>
              <a:t> </a:t>
            </a:r>
            <a:r>
              <a:rPr lang="en-US" altLang="ru-RU" sz="1400" b="1" dirty="0" err="1" smtClean="0">
                <a:solidFill>
                  <a:srgbClr val="FF0000"/>
                </a:solidFill>
              </a:rPr>
              <a:t>fread</a:t>
            </a:r>
            <a:r>
              <a:rPr lang="en-US" altLang="ru-RU" sz="1400" b="1" dirty="0" smtClean="0"/>
              <a:t>( &amp;</a:t>
            </a:r>
            <a:r>
              <a:rPr lang="en-US" altLang="ru-RU" sz="1400" b="1" dirty="0" err="1" smtClean="0"/>
              <a:t>SBuf</a:t>
            </a:r>
            <a:r>
              <a:rPr lang="en-US" altLang="ru-RU" sz="1400" b="1" dirty="0" smtClean="0"/>
              <a:t>, </a:t>
            </a:r>
            <a:r>
              <a:rPr lang="en-US" altLang="ru-RU" sz="1400" b="1" dirty="0" err="1" smtClean="0"/>
              <a:t>sizeof</a:t>
            </a:r>
            <a:r>
              <a:rPr lang="en-US" altLang="ru-RU" sz="1400" b="1" dirty="0" smtClean="0"/>
              <a:t>(Student2) , 1, </a:t>
            </a:r>
            <a:r>
              <a:rPr lang="en-US" altLang="ru-RU" sz="1400" b="1" dirty="0" smtClean="0">
                <a:solidFill>
                  <a:srgbClr val="FF0000"/>
                </a:solidFill>
              </a:rPr>
              <a:t>pF1</a:t>
            </a:r>
            <a:r>
              <a:rPr lang="en-US" altLang="ru-RU" sz="1400" b="1" dirty="0" smtClean="0"/>
              <a:t>); // </a:t>
            </a:r>
            <a:r>
              <a:rPr lang="ru-RU" altLang="ru-RU" sz="1400" b="1" dirty="0" smtClean="0"/>
              <a:t>чтение одной записи файл 1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 smtClean="0"/>
              <a:t>if (!</a:t>
            </a:r>
            <a:r>
              <a:rPr lang="en-US" altLang="ru-RU" sz="1400" b="1" dirty="0" err="1" smtClean="0"/>
              <a:t>feof</a:t>
            </a:r>
            <a:r>
              <a:rPr lang="en-US" altLang="ru-RU" sz="1400" b="1" dirty="0" smtClean="0"/>
              <a:t>(</a:t>
            </a:r>
            <a:r>
              <a:rPr lang="en-US" altLang="ru-RU" sz="1400" b="1" dirty="0" smtClean="0">
                <a:solidFill>
                  <a:srgbClr val="FF0000"/>
                </a:solidFill>
              </a:rPr>
              <a:t>pF1</a:t>
            </a:r>
            <a:r>
              <a:rPr lang="en-US" altLang="ru-RU" sz="1400" b="1" dirty="0" smtClean="0"/>
              <a:t>))</a:t>
            </a:r>
            <a:endParaRPr lang="ru-RU" altLang="ru-RU" sz="1400" b="1" dirty="0" smtClean="0"/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 err="1">
                <a:solidFill>
                  <a:srgbClr val="FF0000"/>
                </a:solidFill>
              </a:rPr>
              <a:t>fwrite</a:t>
            </a:r>
            <a:r>
              <a:rPr lang="en-US" altLang="ru-RU" sz="1400" b="1" dirty="0" smtClean="0"/>
              <a:t>( &amp;</a:t>
            </a:r>
            <a:r>
              <a:rPr lang="en-US" altLang="ru-RU" sz="1400" b="1" dirty="0" err="1" smtClean="0"/>
              <a:t>SBuf</a:t>
            </a:r>
            <a:r>
              <a:rPr lang="en-US" altLang="ru-RU" sz="1400" b="1" dirty="0" smtClean="0"/>
              <a:t>, </a:t>
            </a:r>
            <a:r>
              <a:rPr lang="en-US" altLang="ru-RU" sz="1400" b="1" dirty="0" err="1" smtClean="0"/>
              <a:t>sizeof</a:t>
            </a:r>
            <a:r>
              <a:rPr lang="en-US" altLang="ru-RU" sz="1400" b="1" dirty="0" smtClean="0"/>
              <a:t>(Student2) , 1, </a:t>
            </a:r>
            <a:r>
              <a:rPr lang="en-US" altLang="ru-RU" sz="1400" b="1" dirty="0" err="1" smtClean="0">
                <a:solidFill>
                  <a:srgbClr val="FF0000"/>
                </a:solidFill>
              </a:rPr>
              <a:t>pFMerge</a:t>
            </a:r>
            <a:r>
              <a:rPr lang="en-US" altLang="ru-RU" sz="1400" b="1" dirty="0" smtClean="0"/>
              <a:t>);</a:t>
            </a:r>
            <a:r>
              <a:rPr lang="ru-RU" altLang="ru-RU" sz="1400" b="1" dirty="0" smtClean="0"/>
              <a:t> };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u="sng" dirty="0" smtClean="0"/>
              <a:t>(см. следующий слад)</a:t>
            </a:r>
            <a:endParaRPr lang="en-US" altLang="ru-RU" sz="1400" b="1" u="sng" dirty="0" smtClean="0"/>
          </a:p>
          <a:p>
            <a:pPr marL="0" indent="0" eaLnBrk="1" hangingPunct="1">
              <a:buNone/>
            </a:pPr>
            <a:r>
              <a:rPr lang="ru-RU" altLang="ru-RU" sz="1400" b="1" dirty="0">
                <a:solidFill>
                  <a:srgbClr val="00B0F0"/>
                </a:solidFill>
              </a:rPr>
              <a:t>// 2-й </a:t>
            </a:r>
            <a:r>
              <a:rPr lang="ru-RU" altLang="ru-RU" sz="1400" b="1" dirty="0" smtClean="0">
                <a:solidFill>
                  <a:srgbClr val="00B0F0"/>
                </a:solidFill>
              </a:rPr>
              <a:t>цикл записи</a:t>
            </a:r>
            <a:endParaRPr lang="ru-RU" altLang="ru-RU" sz="1400" b="1" dirty="0">
              <a:solidFill>
                <a:srgbClr val="00B0F0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 smtClean="0"/>
              <a:t>while (!</a:t>
            </a:r>
            <a:r>
              <a:rPr lang="en-US" altLang="ru-RU" sz="1400" b="1" dirty="0" err="1" smtClean="0"/>
              <a:t>feof</a:t>
            </a:r>
            <a:r>
              <a:rPr lang="en-US" altLang="ru-RU" sz="1400" b="1" dirty="0" smtClean="0"/>
              <a:t>(</a:t>
            </a:r>
            <a:r>
              <a:rPr lang="ru-RU" altLang="ru-RU" sz="1400" b="1" dirty="0" smtClean="0"/>
              <a:t> </a:t>
            </a:r>
            <a:r>
              <a:rPr lang="en-US" altLang="ru-RU" sz="1400" b="1" dirty="0" smtClean="0">
                <a:solidFill>
                  <a:srgbClr val="FF0000"/>
                </a:solidFill>
              </a:rPr>
              <a:t>pF2</a:t>
            </a:r>
            <a:r>
              <a:rPr lang="ru-RU" altLang="ru-RU" sz="14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1400" b="1" dirty="0" smtClean="0"/>
              <a:t>)) </a:t>
            </a:r>
            <a:r>
              <a:rPr lang="ru-RU" altLang="ru-RU" sz="1400" b="1" dirty="0" smtClean="0"/>
              <a:t>{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 err="1">
                <a:solidFill>
                  <a:srgbClr val="FF0000"/>
                </a:solidFill>
              </a:rPr>
              <a:t>fread</a:t>
            </a:r>
            <a:r>
              <a:rPr lang="en-US" altLang="ru-RU" sz="1400" b="1" dirty="0" smtClean="0"/>
              <a:t>( &amp;</a:t>
            </a:r>
            <a:r>
              <a:rPr lang="en-US" altLang="ru-RU" sz="1400" b="1" dirty="0" err="1" smtClean="0"/>
              <a:t>SBuf</a:t>
            </a:r>
            <a:r>
              <a:rPr lang="en-US" altLang="ru-RU" sz="1400" b="1" dirty="0" smtClean="0"/>
              <a:t>, </a:t>
            </a:r>
            <a:r>
              <a:rPr lang="en-US" altLang="ru-RU" sz="1400" b="1" dirty="0" err="1" smtClean="0"/>
              <a:t>sizeof</a:t>
            </a:r>
            <a:r>
              <a:rPr lang="en-US" altLang="ru-RU" sz="1400" b="1" dirty="0" smtClean="0"/>
              <a:t>(Student2) , 1, </a:t>
            </a:r>
            <a:r>
              <a:rPr lang="en-US" altLang="ru-RU" sz="1400" b="1" dirty="0" smtClean="0">
                <a:solidFill>
                  <a:srgbClr val="FF0000"/>
                </a:solidFill>
              </a:rPr>
              <a:t>pF2</a:t>
            </a:r>
            <a:r>
              <a:rPr lang="en-US" altLang="ru-RU" sz="1400" b="1" dirty="0" smtClean="0"/>
              <a:t>); // </a:t>
            </a:r>
            <a:r>
              <a:rPr lang="ru-RU" altLang="ru-RU" sz="1400" b="1" dirty="0" smtClean="0"/>
              <a:t>чтение одной записи файл 2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 smtClean="0"/>
              <a:t>if (!</a:t>
            </a:r>
            <a:r>
              <a:rPr lang="en-US" altLang="ru-RU" sz="1400" b="1" dirty="0" err="1" smtClean="0"/>
              <a:t>feof</a:t>
            </a:r>
            <a:r>
              <a:rPr lang="en-US" altLang="ru-RU" sz="1400" b="1" dirty="0" smtClean="0"/>
              <a:t>(</a:t>
            </a:r>
            <a:r>
              <a:rPr lang="en-US" altLang="ru-RU" sz="1400" b="1" dirty="0" smtClean="0">
                <a:solidFill>
                  <a:srgbClr val="FF0000"/>
                </a:solidFill>
              </a:rPr>
              <a:t>pF</a:t>
            </a:r>
            <a:r>
              <a:rPr lang="ru-RU" altLang="ru-RU" sz="1400" b="1" dirty="0" smtClean="0">
                <a:solidFill>
                  <a:srgbClr val="FF0000"/>
                </a:solidFill>
              </a:rPr>
              <a:t>2</a:t>
            </a:r>
            <a:r>
              <a:rPr lang="en-US" altLang="ru-RU" sz="1400" b="1" dirty="0" smtClean="0"/>
              <a:t>))</a:t>
            </a:r>
            <a:r>
              <a:rPr lang="ru-RU" altLang="ru-RU" sz="1400" b="1" dirty="0" smtClean="0"/>
              <a:t> 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400" b="1" dirty="0" err="1">
                <a:solidFill>
                  <a:srgbClr val="FF0000"/>
                </a:solidFill>
              </a:rPr>
              <a:t>fwrite</a:t>
            </a:r>
            <a:r>
              <a:rPr lang="en-US" altLang="ru-RU" sz="1400" b="1" dirty="0" smtClean="0"/>
              <a:t>( &amp;</a:t>
            </a:r>
            <a:r>
              <a:rPr lang="en-US" altLang="ru-RU" sz="1400" b="1" dirty="0" err="1" smtClean="0"/>
              <a:t>SBuf</a:t>
            </a:r>
            <a:r>
              <a:rPr lang="en-US" altLang="ru-RU" sz="1400" b="1" dirty="0" smtClean="0"/>
              <a:t>, </a:t>
            </a:r>
            <a:r>
              <a:rPr lang="en-US" altLang="ru-RU" sz="1400" b="1" dirty="0" err="1" smtClean="0"/>
              <a:t>sizeof</a:t>
            </a:r>
            <a:r>
              <a:rPr lang="en-US" altLang="ru-RU" sz="1400" b="1" dirty="0" smtClean="0"/>
              <a:t>(Student2) , 1, </a:t>
            </a:r>
            <a:r>
              <a:rPr lang="en-US" altLang="ru-RU" sz="1400" b="1" dirty="0" err="1" smtClean="0">
                <a:solidFill>
                  <a:srgbClr val="FF0000"/>
                </a:solidFill>
              </a:rPr>
              <a:t>pFMerge</a:t>
            </a:r>
            <a:r>
              <a:rPr lang="en-US" altLang="ru-RU" sz="1400" b="1" dirty="0" smtClean="0"/>
              <a:t>); </a:t>
            </a:r>
            <a:r>
              <a:rPr lang="ru-RU" altLang="ru-RU" sz="1400" b="1" dirty="0" smtClean="0"/>
              <a:t>};</a:t>
            </a:r>
          </a:p>
          <a:p>
            <a:pPr marL="0" indent="0" eaLnBrk="1" hangingPunct="1">
              <a:buFont typeface="Arial" charset="0"/>
              <a:buNone/>
            </a:pPr>
            <a:endParaRPr lang="ru-RU" altLang="ru-RU" sz="1400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195980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210425" cy="634082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3200" dirty="0" smtClean="0"/>
              <a:t>5.12 Слияние двух файлов в третий (2)</a:t>
            </a:r>
          </a:p>
        </p:txBody>
      </p:sp>
      <p:sp>
        <p:nvSpPr>
          <p:cNvPr id="59395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54461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altLang="ru-RU" sz="1800" u="sng" dirty="0" smtClean="0"/>
              <a:t>Функция слияния 2-х файлов </a:t>
            </a:r>
            <a:r>
              <a:rPr lang="ru-RU" altLang="ru-RU" sz="1800" dirty="0" smtClean="0"/>
              <a:t>(завершение</a:t>
            </a:r>
            <a:r>
              <a:rPr lang="ru-RU" altLang="ru-RU" sz="1800" u="sng" dirty="0" smtClean="0"/>
              <a:t>)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800" dirty="0" smtClean="0"/>
              <a:t>…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800" b="1" dirty="0" err="1" smtClean="0"/>
              <a:t>fclose</a:t>
            </a:r>
            <a:r>
              <a:rPr lang="en-US" altLang="ru-RU" sz="1800" b="1" dirty="0" smtClean="0"/>
              <a:t>(</a:t>
            </a:r>
            <a:r>
              <a:rPr lang="ru-RU" altLang="ru-RU" sz="1800" b="1" dirty="0" smtClean="0"/>
              <a:t> </a:t>
            </a:r>
            <a:r>
              <a:rPr lang="en-US" altLang="ru-RU" sz="1800" b="1" dirty="0" smtClean="0">
                <a:solidFill>
                  <a:srgbClr val="FF0000"/>
                </a:solidFill>
              </a:rPr>
              <a:t>pF1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1800" b="1" dirty="0" smtClean="0"/>
              <a:t>);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800" b="1" dirty="0" err="1" smtClean="0"/>
              <a:t>Fclose</a:t>
            </a:r>
            <a:r>
              <a:rPr lang="ru-RU" altLang="ru-RU" sz="1800" b="1" dirty="0" smtClean="0"/>
              <a:t> </a:t>
            </a:r>
            <a:r>
              <a:rPr lang="en-US" altLang="ru-RU" sz="1800" b="1" dirty="0" smtClean="0"/>
              <a:t>(</a:t>
            </a:r>
            <a:r>
              <a:rPr lang="en-US" altLang="ru-RU" sz="1800" b="1" dirty="0" smtClean="0">
                <a:solidFill>
                  <a:srgbClr val="FF0000"/>
                </a:solidFill>
              </a:rPr>
              <a:t>pF2</a:t>
            </a:r>
            <a:r>
              <a:rPr lang="ru-RU" altLang="ru-RU" sz="1800" b="1" dirty="0" smtClean="0"/>
              <a:t> </a:t>
            </a:r>
            <a:r>
              <a:rPr lang="en-US" altLang="ru-RU" sz="1800" b="1" dirty="0" smtClean="0"/>
              <a:t>);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800" b="1" dirty="0" err="1" smtClean="0"/>
              <a:t>fclose</a:t>
            </a:r>
            <a:r>
              <a:rPr lang="en-US" altLang="ru-RU" sz="1800" b="1" dirty="0" smtClean="0"/>
              <a:t>(</a:t>
            </a:r>
            <a:r>
              <a:rPr lang="ru-RU" altLang="ru-RU" sz="1800" b="1" dirty="0" smtClean="0"/>
              <a:t> </a:t>
            </a:r>
            <a:r>
              <a:rPr lang="en-US" altLang="ru-RU" sz="1800" b="1" dirty="0" err="1" smtClean="0">
                <a:solidFill>
                  <a:srgbClr val="FF0000"/>
                </a:solidFill>
              </a:rPr>
              <a:t>pFMerge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1800" b="1" dirty="0" smtClean="0"/>
              <a:t>);}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800" b="1" u="sng" dirty="0" smtClean="0"/>
              <a:t>Вызов и результат: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800" b="1" dirty="0" err="1" smtClean="0"/>
              <a:t>printf</a:t>
            </a:r>
            <a:r>
              <a:rPr lang="en-US" altLang="ru-RU" sz="1800" b="1" dirty="0" smtClean="0"/>
              <a:t>( "</a:t>
            </a:r>
            <a:r>
              <a:rPr lang="ru-RU" altLang="ru-RU" sz="1800" b="1" dirty="0" smtClean="0"/>
              <a:t>Контрольные задания !!!!!\</a:t>
            </a:r>
            <a:r>
              <a:rPr lang="en-US" altLang="ru-RU" sz="1800" b="1" dirty="0" smtClean="0"/>
              <a:t>n");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800" b="1" dirty="0" err="1" smtClean="0"/>
              <a:t>printf</a:t>
            </a:r>
            <a:r>
              <a:rPr lang="ru-RU" altLang="ru-RU" sz="1800" b="1" dirty="0" smtClean="0"/>
              <a:t>( "Контрольные задания поз 5.12  !!!!!\n");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800" b="1" dirty="0" err="1" smtClean="0"/>
              <a:t>printf</a:t>
            </a:r>
            <a:r>
              <a:rPr lang="en-US" altLang="ru-RU" sz="1800" b="1" dirty="0" smtClean="0"/>
              <a:t>(" </a:t>
            </a:r>
            <a:r>
              <a:rPr lang="ru-RU" altLang="ru-RU" sz="1800" b="1" dirty="0" smtClean="0"/>
              <a:t>Функция </a:t>
            </a:r>
            <a:r>
              <a:rPr lang="en-US" altLang="ru-RU" sz="1800" b="1" dirty="0" err="1" smtClean="0"/>
              <a:t>StudMergeFiles</a:t>
            </a:r>
            <a:r>
              <a:rPr lang="en-US" altLang="ru-RU" sz="1800" b="1" dirty="0" smtClean="0"/>
              <a:t>!\n"  ); //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600" b="1" dirty="0" err="1">
                <a:solidFill>
                  <a:srgbClr val="FF0000"/>
                </a:solidFill>
              </a:rPr>
              <a:t>StudMergeFiles</a:t>
            </a:r>
            <a:r>
              <a:rPr lang="en-US" altLang="ru-RU" sz="1800" b="1" dirty="0" smtClean="0"/>
              <a:t> ( "BDMerge.bin","BDStud54.bin","BDStud58.bin");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800" b="1" dirty="0" err="1" smtClean="0"/>
              <a:t>printf</a:t>
            </a:r>
            <a:r>
              <a:rPr lang="en-US" altLang="ru-RU" sz="1800" b="1" dirty="0" smtClean="0"/>
              <a:t>("</a:t>
            </a:r>
            <a:r>
              <a:rPr lang="ru-RU" altLang="ru-RU" sz="1800" b="1" dirty="0" smtClean="0"/>
              <a:t>ПЕРВЫЙ!\</a:t>
            </a:r>
            <a:r>
              <a:rPr lang="en-US" altLang="ru-RU" sz="1800" b="1" dirty="0" smtClean="0"/>
              <a:t>n"  ); //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800" b="1" dirty="0" err="1" smtClean="0">
                <a:solidFill>
                  <a:srgbClr val="FF0000"/>
                </a:solidFill>
              </a:rPr>
              <a:t>StudPrintFile</a:t>
            </a:r>
            <a:r>
              <a:rPr lang="en-US" altLang="ru-RU" sz="1800" b="1" dirty="0" smtClean="0"/>
              <a:t>("BDStud54.bin");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800" b="1" dirty="0" err="1" smtClean="0"/>
              <a:t>printf</a:t>
            </a:r>
            <a:r>
              <a:rPr lang="en-US" altLang="ru-RU" sz="1800" b="1" dirty="0" smtClean="0"/>
              <a:t>("</a:t>
            </a:r>
            <a:r>
              <a:rPr lang="ru-RU" altLang="ru-RU" sz="1800" b="1" dirty="0" smtClean="0"/>
              <a:t>ВТОРОЙ!\</a:t>
            </a:r>
            <a:r>
              <a:rPr lang="en-US" altLang="ru-RU" sz="1800" b="1" dirty="0" smtClean="0"/>
              <a:t>n"  ); //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800" b="1" dirty="0" err="1" smtClean="0">
                <a:solidFill>
                  <a:srgbClr val="FF0000"/>
                </a:solidFill>
              </a:rPr>
              <a:t>StudPrintFile</a:t>
            </a:r>
            <a:r>
              <a:rPr lang="en-US" altLang="ru-RU" sz="1800" b="1" dirty="0" smtClean="0"/>
              <a:t>("BDStud58.bin");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800" b="1" dirty="0" err="1" smtClean="0"/>
              <a:t>printf</a:t>
            </a:r>
            <a:r>
              <a:rPr lang="ru-RU" altLang="ru-RU" sz="1800" b="1" dirty="0" smtClean="0"/>
              <a:t>("РЕЗУЛЬТАТ: ПЕРВЫЙ + ВТОРОЙ!\n"  ); //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altLang="ru-RU" sz="1800" b="1" dirty="0" err="1" smtClean="0">
                <a:solidFill>
                  <a:srgbClr val="FF0000"/>
                </a:solidFill>
              </a:rPr>
              <a:t>StudPrintFile</a:t>
            </a:r>
            <a:r>
              <a:rPr lang="en-US" altLang="ru-RU" sz="1800" b="1" dirty="0" smtClean="0"/>
              <a:t>("</a:t>
            </a:r>
            <a:r>
              <a:rPr lang="en-US" altLang="ru-RU" sz="1800" b="1" dirty="0" err="1" smtClean="0"/>
              <a:t>BDMerge.bin</a:t>
            </a:r>
            <a:r>
              <a:rPr lang="en-US" altLang="ru-RU" sz="1800" b="1" dirty="0" smtClean="0"/>
              <a:t>");</a:t>
            </a:r>
          </a:p>
          <a:p>
            <a:pPr marL="0" indent="0" eaLnBrk="1" hangingPunct="1">
              <a:buFont typeface="Arial" charset="0"/>
              <a:buNone/>
            </a:pPr>
            <a:endParaRPr lang="ru-RU" alt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236222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056784" cy="778098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3200" dirty="0" smtClean="0"/>
              <a:t>5.12 Слияние двух файлов в третий (</a:t>
            </a:r>
            <a:r>
              <a:rPr lang="en-US" altLang="ru-RU" sz="3200" dirty="0" smtClean="0"/>
              <a:t>3</a:t>
            </a:r>
            <a:r>
              <a:rPr lang="ru-RU" altLang="ru-RU" sz="3200" dirty="0" smtClean="0"/>
              <a:t>)</a:t>
            </a:r>
          </a:p>
        </p:txBody>
      </p:sp>
      <p:sp>
        <p:nvSpPr>
          <p:cNvPr id="60419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5616029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altLang="ru-RU" sz="1800" b="1" u="sng" dirty="0"/>
              <a:t>Результат слияния: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smtClean="0">
                <a:solidFill>
                  <a:srgbClr val="C00000"/>
                </a:solidFill>
              </a:rPr>
              <a:t>Контрольные задания !!!!!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smtClean="0">
                <a:solidFill>
                  <a:srgbClr val="C00000"/>
                </a:solidFill>
              </a:rPr>
              <a:t>Контрольные задания поз 5.12  !!!!!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smtClean="0">
                <a:solidFill>
                  <a:srgbClr val="C00000"/>
                </a:solidFill>
              </a:rPr>
              <a:t> Функция </a:t>
            </a:r>
            <a:r>
              <a:rPr lang="ru-RU" altLang="ru-RU" sz="1400" b="1" dirty="0" err="1" smtClean="0">
                <a:solidFill>
                  <a:srgbClr val="C00000"/>
                </a:solidFill>
              </a:rPr>
              <a:t>StudMergeFiles</a:t>
            </a:r>
            <a:r>
              <a:rPr lang="ru-RU" altLang="ru-RU" sz="1400" b="1" dirty="0" smtClean="0">
                <a:solidFill>
                  <a:srgbClr val="C00000"/>
                </a:solidFill>
              </a:rPr>
              <a:t>!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smtClean="0">
                <a:solidFill>
                  <a:srgbClr val="00B0F0"/>
                </a:solidFill>
              </a:rPr>
              <a:t>ПЕРВЫЙ</a:t>
            </a:r>
            <a:r>
              <a:rPr lang="ru-RU" altLang="ru-RU" sz="1400" b="1" dirty="0" smtClean="0">
                <a:solidFill>
                  <a:srgbClr val="C00000"/>
                </a:solidFill>
              </a:rPr>
              <a:t>!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smtClean="0">
                <a:solidFill>
                  <a:srgbClr val="FF0000"/>
                </a:solidFill>
              </a:rPr>
              <a:t>Фамилия - Иван  Имя - Гусев   Курс - 1   Стипендия -  11.50 р.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smtClean="0">
                <a:solidFill>
                  <a:srgbClr val="FF0000"/>
                </a:solidFill>
              </a:rPr>
              <a:t>Фамилия - Петр  Имя - Уткин   Курс - 2   Стипендия - 120.50 р.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smtClean="0">
                <a:solidFill>
                  <a:srgbClr val="FF0000"/>
                </a:solidFill>
              </a:rPr>
              <a:t>Фамилия - Олег  Имя - Синицын   Курс - 3   Стипендия - 100.50 р.</a:t>
            </a:r>
          </a:p>
          <a:p>
            <a:pPr marL="0" indent="0" eaLnBrk="1" hangingPunct="1">
              <a:buFont typeface="Arial" charset="0"/>
              <a:buNone/>
            </a:pPr>
            <a:endParaRPr lang="ru-RU" altLang="ru-RU" sz="1400" b="1" dirty="0" smtClean="0">
              <a:solidFill>
                <a:srgbClr val="FF0000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>
                <a:solidFill>
                  <a:srgbClr val="00B0F0"/>
                </a:solidFill>
              </a:rPr>
              <a:t>ВТОРОЙ</a:t>
            </a:r>
            <a:r>
              <a:rPr lang="ru-RU" altLang="ru-RU" sz="1400" b="1" dirty="0" smtClean="0">
                <a:solidFill>
                  <a:srgbClr val="C00000"/>
                </a:solidFill>
              </a:rPr>
              <a:t>!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smtClean="0">
                <a:solidFill>
                  <a:srgbClr val="00B050"/>
                </a:solidFill>
              </a:rPr>
              <a:t>Фамилия - Иван  Имя - </a:t>
            </a:r>
            <a:r>
              <a:rPr lang="ru-RU" altLang="ru-RU" sz="1400" b="1" dirty="0">
                <a:solidFill>
                  <a:srgbClr val="00B050"/>
                </a:solidFill>
              </a:rPr>
              <a:t>Гусев</a:t>
            </a:r>
            <a:r>
              <a:rPr lang="ru-RU" altLang="ru-RU" sz="1400" b="1" dirty="0" smtClean="0">
                <a:solidFill>
                  <a:srgbClr val="00B050"/>
                </a:solidFill>
              </a:rPr>
              <a:t> 2   Курс - 1   Стипендия -  11.50 р.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smtClean="0">
                <a:solidFill>
                  <a:srgbClr val="00B050"/>
                </a:solidFill>
              </a:rPr>
              <a:t>Фамилия - Петр  Имя - Уткин 2   Курс - 2   Стипендия - 120.50 р.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smtClean="0">
                <a:solidFill>
                  <a:srgbClr val="00B050"/>
                </a:solidFill>
              </a:rPr>
              <a:t>Фамилия - Олег  Имя - Синицын 2   Курс - 3   Стипендия - 100.50 р.</a:t>
            </a:r>
          </a:p>
          <a:p>
            <a:pPr marL="0" indent="0" eaLnBrk="1" hangingPunct="1">
              <a:buFont typeface="Arial" charset="0"/>
              <a:buNone/>
            </a:pPr>
            <a:endParaRPr lang="ru-RU" altLang="ru-RU" sz="1400" b="1" dirty="0" smtClean="0">
              <a:solidFill>
                <a:srgbClr val="00B050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smtClean="0">
                <a:solidFill>
                  <a:srgbClr val="00B0F0"/>
                </a:solidFill>
              </a:rPr>
              <a:t>РЕЗУЛЬТАТ</a:t>
            </a:r>
            <a:r>
              <a:rPr lang="ru-RU" altLang="ru-RU" sz="1400" b="1" dirty="0">
                <a:solidFill>
                  <a:srgbClr val="00B0F0"/>
                </a:solidFill>
              </a:rPr>
              <a:t>: ПЕРВЫЙ + ВТОРОЙ!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smtClean="0">
                <a:solidFill>
                  <a:srgbClr val="FF0000"/>
                </a:solidFill>
              </a:rPr>
              <a:t>Фамилия - Иван  Имя - </a:t>
            </a:r>
            <a:r>
              <a:rPr lang="ru-RU" altLang="ru-RU" sz="1400" b="1" dirty="0">
                <a:solidFill>
                  <a:srgbClr val="FF0000"/>
                </a:solidFill>
              </a:rPr>
              <a:t>Гусев</a:t>
            </a:r>
            <a:r>
              <a:rPr lang="ru-RU" altLang="ru-RU" sz="1400" b="1" dirty="0" smtClean="0">
                <a:solidFill>
                  <a:srgbClr val="FF0000"/>
                </a:solidFill>
              </a:rPr>
              <a:t>   Курс - 1   Стипендия -  11.50 р.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smtClean="0">
                <a:solidFill>
                  <a:srgbClr val="FF0000"/>
                </a:solidFill>
              </a:rPr>
              <a:t>Фамилия - Петр  Имя - Уткин   Курс - 2   Стипендия - 120.50 р.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smtClean="0">
                <a:solidFill>
                  <a:srgbClr val="FF0000"/>
                </a:solidFill>
              </a:rPr>
              <a:t>Фамилия - Олег  Имя - Синицын   Курс - 3   Стипендия - 100.50 р.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smtClean="0">
                <a:solidFill>
                  <a:srgbClr val="00B050"/>
                </a:solidFill>
              </a:rPr>
              <a:t>Фамилия - Иван  Имя - Гусев 2   Курс - 1   Стипендия -  11.50 р.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smtClean="0">
                <a:solidFill>
                  <a:srgbClr val="00B050"/>
                </a:solidFill>
              </a:rPr>
              <a:t>Фамилия - Петр  Имя - Уткин 2   Курс - 2   Стипендия - 120.50 р.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altLang="ru-RU" sz="1400" b="1" dirty="0" smtClean="0">
                <a:solidFill>
                  <a:srgbClr val="00B050"/>
                </a:solidFill>
              </a:rPr>
              <a:t>Фамилия - Олег  Имя - Синицын 2   Курс - 3   Стипендия - 100.50 р.</a:t>
            </a:r>
          </a:p>
          <a:p>
            <a:pPr marL="0" indent="0" eaLnBrk="1" hangingPunct="1">
              <a:buFont typeface="Arial" charset="0"/>
              <a:buNone/>
            </a:pPr>
            <a:endParaRPr lang="ru-RU" altLang="ru-RU" sz="1200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69575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128792" cy="476672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Теория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53" y="476672"/>
            <a:ext cx="894564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rgbClr val="FF0000"/>
                </a:solidFill>
              </a:rPr>
              <a:t>Списки </a:t>
            </a:r>
            <a:r>
              <a:rPr lang="en-US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sz="2000" b="1" dirty="0" smtClean="0">
                <a:solidFill>
                  <a:schemeClr val="tx1"/>
                </a:solidFill>
              </a:rPr>
              <a:t>,</a:t>
            </a:r>
            <a:r>
              <a:rPr lang="ru-RU" sz="2000" b="1" dirty="0">
                <a:solidFill>
                  <a:schemeClr val="tx1"/>
                </a:solidFill>
                <a:hlinkClick r:id="rId4" action="ppaction://hlinksldjump"/>
              </a:rPr>
              <a:t> </a:t>
            </a:r>
            <a:r>
              <a:rPr lang="ru-RU" sz="2000" b="1" dirty="0">
                <a:solidFill>
                  <a:schemeClr val="tx1"/>
                </a:solidFill>
                <a:hlinkClick r:id="rId5" action="ppaction://hlinksldjump"/>
              </a:rPr>
              <a:t>Примеры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ru-RU" sz="2000" b="1" dirty="0">
                <a:solidFill>
                  <a:schemeClr val="tx1"/>
                </a:solidFill>
                <a:hlinkClick r:id="rId6" action="ppaction://hlinksldjump"/>
              </a:rPr>
              <a:t>Задания</a:t>
            </a:r>
            <a:r>
              <a:rPr lang="en-US" sz="2000" b="1" dirty="0" smtClean="0">
                <a:solidFill>
                  <a:schemeClr val="tx1"/>
                </a:solidFill>
              </a:rPr>
              <a:t>)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7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8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 </a:t>
            </a:r>
            <a:r>
              <a:rPr lang="ru-RU" sz="2000" b="1" dirty="0" smtClean="0">
                <a:solidFill>
                  <a:schemeClr val="tx1"/>
                </a:solidFill>
              </a:rPr>
              <a:t>: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u="sng" dirty="0">
                <a:solidFill>
                  <a:schemeClr val="tx1"/>
                </a:solidFill>
              </a:rPr>
              <a:t>Понятие</a:t>
            </a:r>
            <a:r>
              <a:rPr lang="ru-RU" sz="2000" b="1" dirty="0" smtClean="0">
                <a:solidFill>
                  <a:schemeClr val="tx1"/>
                </a:solidFill>
              </a:rPr>
              <a:t> список (</a:t>
            </a:r>
            <a:r>
              <a:rPr lang="ru-RU" sz="2000" b="1" dirty="0" smtClean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dirty="0">
                <a:solidFill>
                  <a:schemeClr val="tx1"/>
                </a:solidFill>
              </a:rPr>
              <a:t>Назначение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списков (</a:t>
            </a:r>
            <a:r>
              <a:rPr lang="ru-RU" sz="20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 </a:t>
            </a:r>
            <a:r>
              <a:rPr lang="ru-RU" sz="2000" b="1" dirty="0" smtClean="0">
                <a:solidFill>
                  <a:schemeClr val="tx1"/>
                </a:solidFill>
              </a:rPr>
              <a:t>и их разновидности (</a:t>
            </a:r>
            <a:r>
              <a:rPr lang="ru-RU" sz="2000" b="1" dirty="0" smtClean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). По структуре (</a:t>
            </a:r>
            <a:r>
              <a:rPr lang="ru-RU" sz="2000" b="1" dirty="0" smtClean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dirty="0">
                <a:solidFill>
                  <a:schemeClr val="tx1"/>
                </a:solidFill>
              </a:rPr>
              <a:t>Списковые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u="sng" dirty="0">
                <a:solidFill>
                  <a:schemeClr val="tx1"/>
                </a:solidFill>
              </a:rPr>
              <a:t>структуры</a:t>
            </a:r>
            <a:r>
              <a:rPr lang="ru-RU" sz="2000" b="1" dirty="0" smtClean="0">
                <a:solidFill>
                  <a:schemeClr val="tx1"/>
                </a:solidFill>
              </a:rPr>
              <a:t> (</a:t>
            </a:r>
            <a:r>
              <a:rPr lang="ru-RU" sz="2000" b="1" dirty="0" smtClean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dirty="0">
                <a:solidFill>
                  <a:schemeClr val="tx1"/>
                </a:solidFill>
              </a:rPr>
              <a:t>Списки</a:t>
            </a:r>
            <a:r>
              <a:rPr lang="ru-RU" sz="2000" b="1" dirty="0" smtClean="0">
                <a:solidFill>
                  <a:schemeClr val="tx1"/>
                </a:solidFill>
              </a:rPr>
              <a:t> и их </a:t>
            </a:r>
            <a:r>
              <a:rPr lang="ru-RU" sz="2000" b="1" u="sng" dirty="0">
                <a:solidFill>
                  <a:schemeClr val="tx1"/>
                </a:solidFill>
              </a:rPr>
              <a:t>элементы</a:t>
            </a:r>
            <a:r>
              <a:rPr lang="ru-RU" sz="2000" b="1" dirty="0" smtClean="0">
                <a:solidFill>
                  <a:schemeClr val="tx1"/>
                </a:solidFill>
              </a:rPr>
              <a:t>. </a:t>
            </a:r>
            <a:r>
              <a:rPr lang="ru-RU" sz="2000" b="1" u="sng" dirty="0">
                <a:solidFill>
                  <a:schemeClr val="tx1"/>
                </a:solidFill>
              </a:rPr>
              <a:t>Голова</a:t>
            </a:r>
            <a:r>
              <a:rPr lang="ru-RU" sz="2000" b="1" dirty="0" smtClean="0">
                <a:solidFill>
                  <a:schemeClr val="tx1"/>
                </a:solidFill>
              </a:rPr>
              <a:t> и </a:t>
            </a:r>
            <a:r>
              <a:rPr lang="ru-RU" sz="2000" b="1" u="sng" dirty="0">
                <a:solidFill>
                  <a:schemeClr val="tx1"/>
                </a:solidFill>
              </a:rPr>
              <a:t>хвост</a:t>
            </a:r>
            <a:r>
              <a:rPr lang="ru-RU" sz="2000" b="1" dirty="0" smtClean="0">
                <a:solidFill>
                  <a:schemeClr val="tx1"/>
                </a:solidFill>
              </a:rPr>
              <a:t> списка. (</a:t>
            </a:r>
            <a:r>
              <a:rPr lang="ru-RU" sz="2000" b="1" dirty="0" smtClean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dirty="0">
                <a:solidFill>
                  <a:schemeClr val="tx1"/>
                </a:solidFill>
              </a:rPr>
              <a:t>Ручная</a:t>
            </a:r>
            <a:r>
              <a:rPr lang="ru-RU" sz="2000" b="1" dirty="0" smtClean="0">
                <a:solidFill>
                  <a:schemeClr val="tx1"/>
                </a:solidFill>
              </a:rPr>
              <a:t> работа со списком (</a:t>
            </a:r>
            <a:r>
              <a:rPr lang="ru-RU" sz="2000" b="1" dirty="0" smtClean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u="sng" dirty="0">
                <a:solidFill>
                  <a:schemeClr val="tx1"/>
                </a:solidFill>
              </a:rPr>
              <a:t>Однонаправленные</a:t>
            </a:r>
            <a:r>
              <a:rPr lang="ru-RU" sz="2000" b="1" dirty="0" smtClean="0">
                <a:solidFill>
                  <a:schemeClr val="tx1"/>
                </a:solidFill>
              </a:rPr>
              <a:t> и </a:t>
            </a:r>
            <a:r>
              <a:rPr lang="ru-RU" sz="2000" b="1" u="sng" dirty="0">
                <a:solidFill>
                  <a:schemeClr val="tx1"/>
                </a:solidFill>
              </a:rPr>
              <a:t>двунаправленные</a:t>
            </a:r>
            <a:r>
              <a:rPr lang="ru-RU" sz="2000" b="1" dirty="0" smtClean="0">
                <a:solidFill>
                  <a:schemeClr val="tx1"/>
                </a:solidFill>
              </a:rPr>
              <a:t> списки (</a:t>
            </a:r>
            <a:r>
              <a:rPr lang="ru-RU" sz="2000" b="1" dirty="0" smtClean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).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u="sng" dirty="0">
                <a:solidFill>
                  <a:schemeClr val="tx1"/>
                </a:solidFill>
              </a:rPr>
              <a:t>Навигация</a:t>
            </a:r>
            <a:r>
              <a:rPr lang="ru-RU" sz="2000" b="1" dirty="0" smtClean="0">
                <a:solidFill>
                  <a:schemeClr val="tx1"/>
                </a:solidFill>
              </a:rPr>
              <a:t> по спискам в циклах (</a:t>
            </a:r>
            <a:r>
              <a:rPr lang="ru-RU" sz="20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).</a:t>
            </a:r>
            <a:endParaRPr lang="ru-RU" sz="20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000" b="1" u="sng" dirty="0">
                <a:solidFill>
                  <a:schemeClr val="tx1"/>
                </a:solidFill>
              </a:rPr>
              <a:t>Сравнение</a:t>
            </a:r>
            <a:r>
              <a:rPr lang="ru-RU" sz="2000" b="1" dirty="0" smtClean="0">
                <a:solidFill>
                  <a:schemeClr val="tx1"/>
                </a:solidFill>
              </a:rPr>
              <a:t> списков и массивов (</a:t>
            </a:r>
            <a:r>
              <a:rPr lang="ru-RU" sz="2000" b="1" dirty="0" smtClean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u="sng" dirty="0">
                <a:solidFill>
                  <a:schemeClr val="tx1"/>
                </a:solidFill>
              </a:rPr>
              <a:t>Операции</a:t>
            </a:r>
            <a:r>
              <a:rPr lang="ru-RU" sz="2000" b="1" dirty="0" smtClean="0">
                <a:solidFill>
                  <a:schemeClr val="tx1"/>
                </a:solidFill>
              </a:rPr>
              <a:t> со с писками: занесение, удаление, очистка (</a:t>
            </a:r>
            <a:r>
              <a:rPr lang="ru-RU" sz="2000" b="1" dirty="0" smtClean="0">
                <a:solidFill>
                  <a:srgbClr val="FF0000"/>
                </a:solidFill>
                <a:hlinkClick r:id="rId16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dirty="0">
                <a:solidFill>
                  <a:schemeClr val="tx1"/>
                </a:solidFill>
              </a:rPr>
              <a:t>Статические</a:t>
            </a:r>
            <a:r>
              <a:rPr lang="ru-RU" sz="2000" b="1" dirty="0" smtClean="0">
                <a:solidFill>
                  <a:schemeClr val="tx1"/>
                </a:solidFill>
              </a:rPr>
              <a:t> и динамические списки (</a:t>
            </a:r>
            <a:r>
              <a:rPr lang="ru-RU" sz="2000" b="1" dirty="0">
                <a:solidFill>
                  <a:srgbClr val="FF0000"/>
                </a:solidFill>
                <a:hlinkClick r:id="rId17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dirty="0">
                <a:solidFill>
                  <a:schemeClr val="tx1"/>
                </a:solidFill>
              </a:rPr>
              <a:t>Библиотеки</a:t>
            </a:r>
            <a:r>
              <a:rPr lang="ru-RU" sz="2000" b="1" dirty="0" smtClean="0">
                <a:solidFill>
                  <a:schemeClr val="tx1"/>
                </a:solidFill>
              </a:rPr>
              <a:t> классов для работы со списками (</a:t>
            </a:r>
            <a:r>
              <a:rPr lang="ru-RU" sz="2000" b="1" dirty="0" smtClean="0">
                <a:solidFill>
                  <a:srgbClr val="FF0000"/>
                </a:solidFill>
                <a:hlinkClick r:id="rId18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u="sng" dirty="0">
                <a:solidFill>
                  <a:schemeClr val="tx1"/>
                </a:solidFill>
              </a:rPr>
              <a:t>Примеры</a:t>
            </a:r>
            <a:r>
              <a:rPr lang="ru-RU" sz="2000" b="1" dirty="0" smtClean="0">
                <a:solidFill>
                  <a:schemeClr val="tx1"/>
                </a:solidFill>
              </a:rPr>
              <a:t> списковых программ (</a:t>
            </a:r>
            <a:r>
              <a:rPr lang="ru-RU" sz="20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b="1" u="sng" dirty="0">
                <a:solidFill>
                  <a:schemeClr val="tx1"/>
                </a:solidFill>
              </a:rPr>
              <a:t>Контрольные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u="sng" dirty="0">
                <a:solidFill>
                  <a:schemeClr val="tx1"/>
                </a:solidFill>
              </a:rPr>
              <a:t>задания</a:t>
            </a:r>
            <a:r>
              <a:rPr lang="ru-RU" sz="2000" b="1" dirty="0" smtClean="0">
                <a:solidFill>
                  <a:schemeClr val="tx1"/>
                </a:solidFill>
              </a:rPr>
              <a:t> ЛР № 8 (</a:t>
            </a:r>
            <a:r>
              <a:rPr lang="ru-RU" sz="2000" b="1" dirty="0" smtClean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rgbClr val="FF0000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288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930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5976664" cy="476672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Понятие список</a:t>
            </a:r>
            <a:r>
              <a:rPr lang="en-US" sz="3000" dirty="0" smtClean="0"/>
              <a:t> 1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857108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u="sng" dirty="0">
                <a:solidFill>
                  <a:srgbClr val="FF0000"/>
                </a:solidFill>
              </a:rPr>
              <a:t>Список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– это </a:t>
            </a:r>
            <a:r>
              <a:rPr lang="ru-RU" sz="2000" b="1" u="sng" dirty="0">
                <a:solidFill>
                  <a:schemeClr val="tx1"/>
                </a:solidFill>
              </a:rPr>
              <a:t>структура данных</a:t>
            </a:r>
            <a:r>
              <a:rPr lang="ru-RU" sz="2000" b="1" dirty="0">
                <a:solidFill>
                  <a:schemeClr val="tx1"/>
                </a:solidFill>
              </a:rPr>
              <a:t>, в которой данные расположены в определенной последовательности, порядок в которой задается с помощью адресации. Для этой цели используются переменные </a:t>
            </a:r>
            <a:r>
              <a:rPr lang="ru-RU" sz="2000" b="1" dirty="0" smtClean="0">
                <a:solidFill>
                  <a:schemeClr val="tx1"/>
                </a:solidFill>
              </a:rPr>
              <a:t>типа </a:t>
            </a:r>
            <a:r>
              <a:rPr lang="ru-RU" sz="2000" b="1" dirty="0" smtClean="0">
                <a:solidFill>
                  <a:srgbClr val="FF0000"/>
                </a:solidFill>
              </a:rPr>
              <a:t>указатель</a:t>
            </a:r>
            <a:r>
              <a:rPr lang="ru-RU" sz="2000" b="1" dirty="0" smtClean="0">
                <a:solidFill>
                  <a:schemeClr val="tx1"/>
                </a:solidFill>
              </a:rPr>
              <a:t>. Примеры списка:</a:t>
            </a: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Единицей хранения информации является </a:t>
            </a:r>
            <a:r>
              <a:rPr lang="ru-RU" sz="2000" b="1" dirty="0" smtClean="0">
                <a:solidFill>
                  <a:srgbClr val="FF0000"/>
                </a:solidFill>
              </a:rPr>
              <a:t>элемент списка</a:t>
            </a:r>
            <a:r>
              <a:rPr lang="ru-RU" sz="2000" b="1" dirty="0" smtClean="0">
                <a:solidFill>
                  <a:schemeClr val="tx1"/>
                </a:solidFill>
              </a:rPr>
              <a:t>, он описывается с помощью специальной структурной переменной (</a:t>
            </a:r>
            <a:r>
              <a:rPr lang="ru-RU" sz="2000" b="1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).</a:t>
            </a:r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289</a:t>
            </a:fld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2056253"/>
              </p:ext>
            </p:extLst>
          </p:nvPr>
        </p:nvGraphicFramePr>
        <p:xfrm>
          <a:off x="611560" y="1741999"/>
          <a:ext cx="6844655" cy="36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29" name="Visio" r:id="rId4" imgW="6124454" imgH="4092660" progId="Visio.Drawing.11">
                  <p:embed/>
                </p:oleObj>
              </mc:Choice>
              <mc:Fallback>
                <p:oleObj name="Visio" r:id="rId4" imgW="6124454" imgH="409266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1560" y="1741999"/>
                        <a:ext cx="6844655" cy="3600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553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0"/>
            <a:ext cx="410445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Выражения</a:t>
            </a:r>
            <a:r>
              <a:rPr lang="en-US" sz="3200" dirty="0" smtClean="0"/>
              <a:t>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4884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u="sng" dirty="0" smtClean="0">
                <a:solidFill>
                  <a:schemeClr val="tx1"/>
                </a:solidFill>
              </a:rPr>
              <a:t>Выражения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– это запись на ЯП позволяющая </a:t>
            </a:r>
            <a:r>
              <a:rPr lang="ru-RU" altLang="ru-RU" sz="1900" b="1" u="sng" dirty="0" smtClean="0">
                <a:solidFill>
                  <a:schemeClr val="tx1"/>
                </a:solidFill>
              </a:rPr>
              <a:t>вычислить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значение заданного </a:t>
            </a:r>
            <a:r>
              <a:rPr lang="ru-RU" altLang="ru-RU" sz="1900" b="1" dirty="0" smtClean="0">
                <a:solidFill>
                  <a:schemeClr val="tx1"/>
                </a:solidFill>
                <a:hlinkClick r:id="rId2" action="ppaction://hlinksldjump"/>
              </a:rPr>
              <a:t>типа 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(числовые и логические ). В выражениях используются данные: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>
                <a:solidFill>
                  <a:schemeClr val="tx1"/>
                </a:solidFill>
              </a:rPr>
              <a:t>Переменные</a:t>
            </a:r>
            <a:r>
              <a:rPr lang="en-US" altLang="ru-RU" sz="19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программы (</a:t>
            </a:r>
            <a:r>
              <a:rPr lang="ru-RU" altLang="ru-RU" sz="19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>
                <a:solidFill>
                  <a:schemeClr val="tx1"/>
                </a:solidFill>
              </a:rPr>
              <a:t>Переменные этапа компиляции (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>
                <a:solidFill>
                  <a:schemeClr val="tx1"/>
                </a:solidFill>
              </a:rPr>
              <a:t>Константы программы </a:t>
            </a:r>
            <a:r>
              <a:rPr lang="ru-RU" altLang="ru-RU" sz="1900" b="1" dirty="0">
                <a:solidFill>
                  <a:schemeClr val="tx1"/>
                </a:solidFill>
              </a:rPr>
              <a:t>(</a:t>
            </a:r>
            <a:r>
              <a:rPr lang="ru-RU" altLang="ru-RU" sz="19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1900" b="1" dirty="0">
                <a:solidFill>
                  <a:schemeClr val="tx1"/>
                </a:solidFill>
              </a:rPr>
              <a:t>)</a:t>
            </a:r>
            <a:endParaRPr lang="ru-RU" altLang="ru-RU" sz="19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>
                <a:solidFill>
                  <a:schemeClr val="tx1"/>
                </a:solidFill>
              </a:rPr>
              <a:t>Знаки операций </a:t>
            </a:r>
            <a:r>
              <a:rPr lang="ru-RU" altLang="ru-RU" sz="1900" b="1" dirty="0">
                <a:solidFill>
                  <a:schemeClr val="tx1"/>
                </a:solidFill>
              </a:rPr>
              <a:t>(</a:t>
            </a:r>
            <a:r>
              <a:rPr lang="ru-RU" altLang="ru-RU" sz="1900" b="1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). </a:t>
            </a:r>
            <a:r>
              <a:rPr lang="ru-RU" altLang="ru-RU" sz="1900" b="1" u="sng" dirty="0" smtClean="0">
                <a:solidFill>
                  <a:schemeClr val="tx1"/>
                </a:solidFill>
              </a:rPr>
              <a:t>Важно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- Старшинство операций.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u="sng" dirty="0" smtClean="0">
                <a:solidFill>
                  <a:schemeClr val="tx1"/>
                </a:solidFill>
              </a:rPr>
              <a:t>Элементы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массивов (СМ) и </a:t>
            </a:r>
            <a:r>
              <a:rPr lang="ru-RU" altLang="ru-RU" sz="1900" b="1" u="sng" dirty="0" smtClean="0">
                <a:solidFill>
                  <a:schemeClr val="tx1"/>
                </a:solidFill>
              </a:rPr>
              <a:t>поля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структур (</a:t>
            </a:r>
            <a:r>
              <a:rPr lang="ru-RU" altLang="ru-RU" sz="1900" b="1" dirty="0" smtClean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>
                <a:solidFill>
                  <a:schemeClr val="tx1"/>
                </a:solidFill>
              </a:rPr>
              <a:t>Скобки для изменения порядка вычислений  «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(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« и «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)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»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>
                <a:solidFill>
                  <a:schemeClr val="tx1"/>
                </a:solidFill>
              </a:rPr>
              <a:t>Вызовы </a:t>
            </a:r>
            <a:r>
              <a:rPr lang="ru-RU" altLang="ru-RU" sz="1900" b="1" u="sng" dirty="0">
                <a:solidFill>
                  <a:schemeClr val="tx1"/>
                </a:solidFill>
              </a:rPr>
              <a:t>функций</a:t>
            </a:r>
            <a:r>
              <a:rPr lang="ru-RU" altLang="ru-RU" sz="1900" b="1" dirty="0">
                <a:solidFill>
                  <a:schemeClr val="tx1"/>
                </a:solidFill>
              </a:rPr>
              <a:t> 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с возвратом данных (</a:t>
            </a:r>
            <a:r>
              <a:rPr lang="ru-RU" altLang="ru-RU" sz="1900" b="1" dirty="0" smtClean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1900" b="1" dirty="0">
                <a:solidFill>
                  <a:schemeClr val="tx1"/>
                </a:solidFill>
              </a:rPr>
              <a:t>)</a:t>
            </a:r>
            <a:endParaRPr lang="ru-RU" altLang="ru-RU" sz="19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>
                <a:solidFill>
                  <a:schemeClr val="tx1"/>
                </a:solidFill>
              </a:rPr>
              <a:t>Переменные этапа компиляции</a:t>
            </a:r>
            <a:r>
              <a:rPr lang="ru-RU" altLang="ru-RU" sz="1900" b="1" dirty="0">
                <a:solidFill>
                  <a:schemeClr val="tx1"/>
                </a:solidFill>
              </a:rPr>
              <a:t> (</a:t>
            </a:r>
            <a:r>
              <a:rPr lang="ru-RU" altLang="ru-RU" sz="19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 smtClean="0">
                <a:solidFill>
                  <a:schemeClr val="tx1"/>
                </a:solidFill>
              </a:rPr>
              <a:t>Операции в выражении выполняются </a:t>
            </a:r>
            <a:r>
              <a:rPr lang="ru-RU" altLang="ru-RU" sz="1900" b="1" u="sng" dirty="0" smtClean="0">
                <a:solidFill>
                  <a:schemeClr val="tx1"/>
                </a:solidFill>
              </a:rPr>
              <a:t>слева направо 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с учетом их приоритета (см. документацию).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u="sng" dirty="0" smtClean="0">
                <a:solidFill>
                  <a:schemeClr val="tx1"/>
                </a:solidFill>
              </a:rPr>
              <a:t>Скобки (</a:t>
            </a:r>
            <a:r>
              <a:rPr lang="ru-RU" sz="1900" dirty="0" smtClean="0">
                <a:solidFill>
                  <a:schemeClr val="tx1"/>
                </a:solidFill>
              </a:rPr>
              <a:t>"</a:t>
            </a:r>
            <a:r>
              <a:rPr lang="ru-RU" altLang="ru-RU" sz="1900" b="1" u="sng" dirty="0" smtClean="0">
                <a:solidFill>
                  <a:schemeClr val="tx1"/>
                </a:solidFill>
              </a:rPr>
              <a:t>(</a:t>
            </a:r>
            <a:r>
              <a:rPr lang="ru-RU" sz="1900" dirty="0">
                <a:solidFill>
                  <a:schemeClr val="tx1"/>
                </a:solidFill>
              </a:rPr>
              <a:t>"</a:t>
            </a:r>
            <a:r>
              <a:rPr lang="en-US" sz="1900" dirty="0" smtClean="0">
                <a:solidFill>
                  <a:schemeClr val="tx1"/>
                </a:solidFill>
              </a:rPr>
              <a:t>,</a:t>
            </a:r>
            <a:r>
              <a:rPr lang="ru-RU" sz="1900" dirty="0" smtClean="0">
                <a:solidFill>
                  <a:schemeClr val="tx1"/>
                </a:solidFill>
              </a:rPr>
              <a:t>"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)</a:t>
            </a:r>
            <a:r>
              <a:rPr lang="ru-RU" sz="1900" dirty="0" smtClean="0">
                <a:solidFill>
                  <a:schemeClr val="tx1"/>
                </a:solidFill>
              </a:rPr>
              <a:t> </a:t>
            </a:r>
            <a:r>
              <a:rPr lang="ru-RU" sz="1900" dirty="0">
                <a:solidFill>
                  <a:schemeClr val="tx1"/>
                </a:solidFill>
              </a:rPr>
              <a:t>"</a:t>
            </a:r>
            <a:r>
              <a:rPr lang="en-US" sz="1900" dirty="0" smtClean="0">
                <a:solidFill>
                  <a:schemeClr val="tx1"/>
                </a:solidFill>
              </a:rPr>
              <a:t> </a:t>
            </a:r>
            <a:r>
              <a:rPr lang="ru-RU" altLang="ru-RU" sz="1900" b="1" u="sng" dirty="0" smtClean="0">
                <a:solidFill>
                  <a:schemeClr val="tx1"/>
                </a:solidFill>
              </a:rPr>
              <a:t>)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изменяют порядок выполнения – то что в скобках выполняется ранее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u="sng" dirty="0" smtClean="0">
                <a:solidFill>
                  <a:schemeClr val="tx1"/>
                </a:solidFill>
              </a:rPr>
              <a:t>Тип выражения 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определяется типом первой переменной в выражении.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 smtClean="0">
                <a:solidFill>
                  <a:schemeClr val="tx1"/>
                </a:solidFill>
              </a:rPr>
              <a:t>При необходимости ы выражении используются библиотечные функции </a:t>
            </a:r>
            <a:r>
              <a:rPr lang="ru-RU" altLang="ru-RU" sz="1900" b="1" u="sng" dirty="0" smtClean="0">
                <a:solidFill>
                  <a:schemeClr val="tx1"/>
                </a:solidFill>
              </a:rPr>
              <a:t>преобразования типа 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9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19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1900" b="1" dirty="0" smtClean="0"/>
          </a:p>
          <a:p>
            <a:pPr algn="l"/>
            <a:endParaRPr lang="ru-RU" altLang="ru-RU" sz="1900" b="1" dirty="0" smtClean="0"/>
          </a:p>
          <a:p>
            <a:pPr algn="l"/>
            <a:endParaRPr lang="ru-RU" altLang="ru-RU" sz="1900" b="1" dirty="0"/>
          </a:p>
          <a:p>
            <a:pPr algn="l"/>
            <a:endParaRPr lang="ru-RU" altLang="ru-RU" sz="1900" b="1" dirty="0" smtClean="0"/>
          </a:p>
          <a:p>
            <a:pPr algn="l"/>
            <a:endParaRPr lang="ru-RU" altLang="ru-RU" sz="1900" b="1" dirty="0" smtClean="0"/>
          </a:p>
          <a:p>
            <a:endParaRPr lang="ru-RU" altLang="ru-RU" sz="19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9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Понятие список</a:t>
            </a:r>
            <a:r>
              <a:rPr lang="en-US" sz="3000" dirty="0" smtClean="0"/>
              <a:t> 2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964612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200" dirty="0" smtClean="0">
                <a:solidFill>
                  <a:schemeClr val="tx1"/>
                </a:solidFill>
              </a:rPr>
              <a:t>Структура элемента списка содержит две части: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200" u="sng" dirty="0" smtClean="0">
                <a:solidFill>
                  <a:schemeClr val="tx1"/>
                </a:solidFill>
              </a:rPr>
              <a:t>Адрес</a:t>
            </a:r>
            <a:r>
              <a:rPr lang="ru-RU" altLang="ru-RU" sz="2200" dirty="0" smtClean="0">
                <a:solidFill>
                  <a:schemeClr val="tx1"/>
                </a:solidFill>
              </a:rPr>
              <a:t> следующего элемента (для связности списка) – </a:t>
            </a:r>
            <a:r>
              <a:rPr lang="en-US" altLang="ru-RU" sz="2200" b="1" dirty="0" err="1" smtClean="0">
                <a:solidFill>
                  <a:srgbClr val="FF0000"/>
                </a:solidFill>
              </a:rPr>
              <a:t>pNext</a:t>
            </a:r>
            <a:endParaRPr lang="en-US" altLang="ru-RU" sz="2200" b="1" dirty="0" smtClean="0">
              <a:solidFill>
                <a:srgbClr val="FF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200" dirty="0" smtClean="0">
                <a:solidFill>
                  <a:schemeClr val="tx1"/>
                </a:solidFill>
              </a:rPr>
              <a:t>Информация элемента списка – </a:t>
            </a:r>
            <a:r>
              <a:rPr lang="en-US" altLang="ru-RU" sz="2200" b="1" dirty="0" err="1" smtClean="0">
                <a:solidFill>
                  <a:srgbClr val="FF0000"/>
                </a:solidFill>
              </a:rPr>
              <a:t>ListVal</a:t>
            </a:r>
            <a:r>
              <a:rPr lang="en-US" altLang="ru-RU" sz="2200" dirty="0" smtClean="0">
                <a:solidFill>
                  <a:srgbClr val="FF0000"/>
                </a:solidFill>
              </a:rPr>
              <a:t> </a:t>
            </a:r>
            <a:r>
              <a:rPr lang="en-US" altLang="ru-RU" sz="2200" dirty="0" smtClean="0">
                <a:solidFill>
                  <a:schemeClr val="tx1"/>
                </a:solidFill>
              </a:rPr>
              <a:t>(</a:t>
            </a:r>
            <a:r>
              <a:rPr lang="ru-RU" altLang="ru-RU" sz="2200" dirty="0" smtClean="0">
                <a:solidFill>
                  <a:schemeClr val="tx1"/>
                </a:solidFill>
              </a:rPr>
              <a:t>пусть тип </a:t>
            </a:r>
            <a:r>
              <a:rPr lang="ru-RU" sz="20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ru-RU" sz="2400" dirty="0">
                <a:latin typeface="Tahoma"/>
                <a:ea typeface="Calibri"/>
              </a:rPr>
              <a:t> </a:t>
            </a:r>
            <a:r>
              <a:rPr lang="en-US" altLang="ru-RU" sz="2200" dirty="0" smtClean="0">
                <a:solidFill>
                  <a:schemeClr val="tx1"/>
                </a:solidFill>
              </a:rPr>
              <a:t>)</a:t>
            </a:r>
            <a:endParaRPr lang="ru-RU" altLang="ru-RU" sz="22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200" b="1" dirty="0" smtClean="0">
                <a:solidFill>
                  <a:srgbClr val="FF0000"/>
                </a:solidFill>
              </a:rPr>
              <a:t>СОГЛАШЕНИЕ</a:t>
            </a:r>
            <a:r>
              <a:rPr lang="ru-RU" altLang="ru-RU" sz="2200" dirty="0" smtClean="0">
                <a:solidFill>
                  <a:schemeClr val="tx1"/>
                </a:solidFill>
              </a:rPr>
              <a:t>: Адрес последнего элемента списка равен 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NULL</a:t>
            </a:r>
            <a:r>
              <a:rPr lang="en-US" altLang="ru-RU" sz="2200" dirty="0" smtClean="0">
                <a:solidFill>
                  <a:schemeClr val="tx1"/>
                </a:solidFill>
              </a:rPr>
              <a:t>!!! (</a:t>
            </a:r>
            <a:r>
              <a:rPr lang="ru-RU" altLang="ru-RU" sz="2200" dirty="0" smtClean="0">
                <a:solidFill>
                  <a:schemeClr val="tx1"/>
                </a:solidFill>
              </a:rPr>
              <a:t>нулю</a:t>
            </a:r>
            <a:r>
              <a:rPr lang="en-US" altLang="ru-RU" sz="2200" dirty="0" smtClean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200" dirty="0" smtClean="0">
              <a:solidFill>
                <a:schemeClr val="tx1"/>
              </a:solidFill>
            </a:endParaRPr>
          </a:p>
          <a:p>
            <a:endParaRPr lang="ru-RU" altLang="ru-RU" sz="2200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290</a:t>
            </a:fld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1014468" y="1867974"/>
            <a:ext cx="2232251" cy="738758"/>
            <a:chOff x="1331637" y="1988840"/>
            <a:chExt cx="2232251" cy="73875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37" y="2460898"/>
              <a:ext cx="2232251" cy="26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1417374" y="1988840"/>
              <a:ext cx="2146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>
                  <a:solidFill>
                    <a:srgbClr val="FF0000"/>
                  </a:solidFill>
                </a:rPr>
                <a:t>pNext</a:t>
              </a:r>
              <a:r>
                <a:rPr lang="en-US" dirty="0" smtClean="0"/>
                <a:t>       </a:t>
              </a:r>
              <a:r>
                <a:rPr lang="en-US" b="1" dirty="0" err="1" smtClean="0">
                  <a:solidFill>
                    <a:srgbClr val="FF0000"/>
                  </a:solidFill>
                </a:rPr>
                <a:t>ListVal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54482" y="2708920"/>
            <a:ext cx="7193519" cy="313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Тогда структуру </a:t>
            </a:r>
            <a:r>
              <a:rPr lang="ru-RU" sz="2200" u="sng" dirty="0" smtClean="0"/>
              <a:t>элемента списка </a:t>
            </a:r>
            <a:r>
              <a:rPr lang="ru-RU" sz="2200" dirty="0" smtClean="0"/>
              <a:t>можно описать так:</a:t>
            </a:r>
          </a:p>
          <a:p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Структура самого простого элемента списка</a:t>
            </a:r>
            <a:endParaRPr lang="ru-RU" sz="1600" dirty="0">
              <a:latin typeface="Times New Roman"/>
              <a:ea typeface="Calibri"/>
            </a:endParaRPr>
          </a:p>
          <a:p>
            <a:pPr marL="488950" indent="13970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ru-RU" sz="1600" dirty="0">
                <a:latin typeface="Tahoma"/>
                <a:ea typeface="Calibri"/>
              </a:rPr>
              <a:t> </a:t>
            </a:r>
            <a:r>
              <a:rPr lang="ru-RU" sz="1600" dirty="0" err="1" smtClean="0">
                <a:latin typeface="Tahoma"/>
                <a:ea typeface="Calibri"/>
              </a:rPr>
              <a:t>ListElem</a:t>
            </a:r>
            <a:r>
              <a:rPr lang="ru-RU" sz="1600" dirty="0" smtClean="0">
                <a:latin typeface="Tahoma"/>
                <a:ea typeface="Calibri"/>
              </a:rPr>
              <a:t>{</a:t>
            </a:r>
            <a:endParaRPr lang="ru-RU" sz="1600" dirty="0" smtClean="0">
              <a:latin typeface="Times New Roman"/>
              <a:ea typeface="Calibri"/>
            </a:endParaRPr>
          </a:p>
          <a:p>
            <a:pPr marL="488950" indent="13970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 smtClean="0">
                <a:latin typeface="Tahoma"/>
                <a:ea typeface="Calibri"/>
              </a:rPr>
              <a:t>ListElem</a:t>
            </a:r>
            <a:r>
              <a:rPr lang="ru-RU" sz="1600" dirty="0" smtClean="0">
                <a:latin typeface="Tahoma"/>
                <a:ea typeface="Calibri"/>
              </a:rPr>
              <a:t> </a:t>
            </a:r>
            <a:r>
              <a:rPr lang="ru-RU" sz="1600" dirty="0">
                <a:latin typeface="Tahoma"/>
                <a:ea typeface="Calibri"/>
              </a:rPr>
              <a:t>* </a:t>
            </a:r>
            <a:r>
              <a:rPr lang="ru-RU" sz="1600" dirty="0" err="1">
                <a:latin typeface="Tahoma"/>
                <a:ea typeface="Calibri"/>
              </a:rPr>
              <a:t>pNext</a:t>
            </a:r>
            <a:r>
              <a:rPr lang="ru-RU" sz="1600" dirty="0">
                <a:latin typeface="Tahoma"/>
                <a:ea typeface="Calibri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FF0000"/>
                </a:solidFill>
                <a:latin typeface="Tahoma"/>
                <a:ea typeface="Calibri"/>
              </a:rPr>
              <a:t>адрес следующего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элемента списка (Заметьте,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                  указатель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имеет тип (</a:t>
            </a:r>
            <a:r>
              <a:rPr lang="ru-RU" sz="1600" dirty="0" err="1">
                <a:solidFill>
                  <a:srgbClr val="008000"/>
                </a:solidFill>
                <a:latin typeface="Tahoma"/>
                <a:ea typeface="Calibri"/>
              </a:rPr>
              <a:t>Elem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 *))</a:t>
            </a:r>
            <a:endParaRPr lang="ru-RU" sz="1600" dirty="0">
              <a:latin typeface="Times New Roman"/>
              <a:ea typeface="Calibri"/>
            </a:endParaRPr>
          </a:p>
          <a:p>
            <a:pPr marL="488950" indent="13970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ru-RU" sz="1600" dirty="0">
                <a:latin typeface="Tahoma"/>
                <a:ea typeface="Calibri"/>
              </a:rPr>
              <a:t> </a:t>
            </a:r>
            <a:r>
              <a:rPr lang="ru-RU" sz="1600" dirty="0" err="1">
                <a:latin typeface="Tahoma"/>
                <a:ea typeface="Calibri"/>
              </a:rPr>
              <a:t>ListVal</a:t>
            </a:r>
            <a:r>
              <a:rPr lang="ru-RU" sz="1600" dirty="0">
                <a:latin typeface="Tahoma"/>
                <a:ea typeface="Calibri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// информация, содержащаяся в списке</a:t>
            </a:r>
            <a:endParaRPr lang="ru-RU" sz="1600" dirty="0">
              <a:latin typeface="Times New Roman"/>
              <a:ea typeface="Calibri"/>
            </a:endParaRPr>
          </a:p>
          <a:p>
            <a:r>
              <a:rPr lang="ru-RU" sz="1600" dirty="0" smtClean="0">
                <a:latin typeface="Tahoma"/>
                <a:ea typeface="Calibri"/>
              </a:rPr>
              <a:t>};</a:t>
            </a:r>
          </a:p>
          <a:p>
            <a:r>
              <a:rPr lang="ru-RU" sz="2200" dirty="0" smtClean="0"/>
              <a:t>Один такой элемент может быть описан так:</a:t>
            </a:r>
          </a:p>
          <a:p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Описание и инициализация элемента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L</a:t>
            </a:r>
            <a:r>
              <a:rPr lang="en-US" sz="1600" dirty="0" smtClean="0">
                <a:solidFill>
                  <a:srgbClr val="008000"/>
                </a:solidFill>
                <a:latin typeface="Tahoma"/>
                <a:ea typeface="Calibri"/>
              </a:rPr>
              <a:t>f</a:t>
            </a:r>
            <a:r>
              <a:rPr lang="ru-RU" sz="1600" dirty="0" err="1" smtClean="0">
                <a:solidFill>
                  <a:srgbClr val="008000"/>
                </a:solidFill>
                <a:latin typeface="Tahoma"/>
                <a:ea typeface="Calibri"/>
              </a:rPr>
              <a:t>irst</a:t>
            </a:r>
            <a:endParaRPr lang="ru-RU" sz="1600" dirty="0" smtClean="0">
              <a:latin typeface="Times New Roman"/>
              <a:ea typeface="Calibri"/>
            </a:endParaRPr>
          </a:p>
          <a:p>
            <a:r>
              <a:rPr lang="ru-RU" sz="1600" dirty="0" err="1" smtClean="0">
                <a:latin typeface="Tahoma"/>
                <a:ea typeface="Calibri"/>
              </a:rPr>
              <a:t>ListElem</a:t>
            </a:r>
            <a:r>
              <a:rPr lang="ru-RU" sz="1600" dirty="0" smtClean="0">
                <a:latin typeface="Tahoma"/>
                <a:ea typeface="Calibri"/>
              </a:rPr>
              <a:t> </a:t>
            </a:r>
            <a:r>
              <a:rPr lang="ru-RU" sz="1600" dirty="0" err="1">
                <a:latin typeface="Tahoma"/>
                <a:ea typeface="Calibri"/>
              </a:rPr>
              <a:t>LFirst</a:t>
            </a:r>
            <a:r>
              <a:rPr lang="ru-RU" sz="1600" dirty="0">
                <a:latin typeface="Tahoma"/>
                <a:ea typeface="Calibri"/>
              </a:rPr>
              <a:t> = { NULL , </a:t>
            </a:r>
            <a:r>
              <a:rPr lang="ru-RU" sz="1600" b="1" dirty="0">
                <a:solidFill>
                  <a:srgbClr val="FF0000"/>
                </a:solidFill>
                <a:latin typeface="Tahoma"/>
                <a:ea typeface="Calibri"/>
              </a:rPr>
              <a:t>3</a:t>
            </a:r>
            <a:r>
              <a:rPr lang="ru-RU" sz="1600" dirty="0">
                <a:latin typeface="Tahoma"/>
                <a:ea typeface="Calibri"/>
              </a:rPr>
              <a:t> }; </a:t>
            </a:r>
            <a:endParaRPr lang="ru-RU" sz="1600" dirty="0" smtClean="0">
              <a:latin typeface="Tahoma"/>
              <a:ea typeface="Calibri"/>
            </a:endParaRPr>
          </a:p>
          <a:p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NULL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 – нулевой указатель – нет ссылки на другие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элементы</a:t>
            </a:r>
            <a:endParaRPr lang="ru-RU" sz="1600" dirty="0"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118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Виды списков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964612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dirty="0" smtClean="0">
                <a:solidFill>
                  <a:schemeClr val="tx1"/>
                </a:solidFill>
              </a:rPr>
              <a:t>Информация в списках может быть размещена </a:t>
            </a:r>
            <a:r>
              <a:rPr lang="ru-RU" altLang="ru-RU" sz="2300" u="sng" dirty="0" smtClean="0">
                <a:solidFill>
                  <a:schemeClr val="tx1"/>
                </a:solidFill>
              </a:rPr>
              <a:t>по-разному</a:t>
            </a:r>
            <a:r>
              <a:rPr lang="ru-RU" altLang="ru-RU" sz="2300" dirty="0" smtClean="0">
                <a:solidFill>
                  <a:schemeClr val="tx1"/>
                </a:solidFill>
              </a:rPr>
              <a:t>:</a:t>
            </a: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endParaRPr lang="ru-RU" altLang="ru-RU" sz="2300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endParaRPr lang="ru-RU" altLang="ru-RU" sz="2300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endParaRPr lang="ru-RU" altLang="ru-RU" sz="2300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endParaRPr lang="ru-RU" altLang="ru-RU" sz="2300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endParaRPr lang="ru-RU" altLang="ru-RU" sz="2300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dirty="0" smtClean="0">
                <a:solidFill>
                  <a:schemeClr val="tx1"/>
                </a:solidFill>
              </a:rPr>
              <a:t>В этом случае структура элемента списка отличается от </a:t>
            </a:r>
            <a:r>
              <a:rPr lang="ru-RU" altLang="ru-RU" sz="2300" u="sng" dirty="0" smtClean="0">
                <a:solidFill>
                  <a:schemeClr val="tx1"/>
                </a:solidFill>
              </a:rPr>
              <a:t>простейшей</a:t>
            </a:r>
            <a:r>
              <a:rPr lang="ru-RU" altLang="ru-RU" sz="2300" dirty="0" smtClean="0">
                <a:solidFill>
                  <a:schemeClr val="tx1"/>
                </a:solidFill>
              </a:rPr>
              <a:t>. </a:t>
            </a:r>
          </a:p>
          <a:p>
            <a:pPr algn="l"/>
            <a:r>
              <a:rPr lang="ru-RU" sz="2400" dirty="0"/>
              <a:t/>
            </a:r>
            <a:br>
              <a:rPr lang="ru-RU" sz="2400" dirty="0"/>
            </a:br>
            <a:endParaRPr lang="ru-RU" altLang="ru-RU" sz="2300" dirty="0" smtClean="0">
              <a:solidFill>
                <a:schemeClr val="tx1"/>
              </a:solidFill>
            </a:endParaRPr>
          </a:p>
          <a:p>
            <a:r>
              <a:rPr lang="ru-RU" sz="2400" dirty="0"/>
              <a:t/>
            </a:r>
            <a:br>
              <a:rPr lang="ru-RU" sz="2400" dirty="0"/>
            </a:br>
            <a:endParaRPr lang="ru-RU" altLang="ru-RU" sz="2300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291</a:t>
            </a:fld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816384188"/>
              </p:ext>
            </p:extLst>
          </p:nvPr>
        </p:nvGraphicFramePr>
        <p:xfrm>
          <a:off x="517525" y="1124744"/>
          <a:ext cx="7999412" cy="460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59" name="Visio" r:id="rId3" imgW="6003164" imgH="3411450" progId="Visio.Drawing.11">
                  <p:embed/>
                </p:oleObj>
              </mc:Choice>
              <mc:Fallback>
                <p:oleObj name="Visio" r:id="rId3" imgW="6003164" imgH="3411450" progId="Visio.Drawing.11">
                  <p:embed/>
                  <p:pic>
                    <p:nvPicPr>
                      <p:cNvPr id="0" name="Объект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3033" t="2287" r="-1570" b="-2669"/>
                      <a:stretch>
                        <a:fillRect/>
                      </a:stretch>
                    </p:blipFill>
                    <p:spPr bwMode="auto">
                      <a:xfrm>
                        <a:off x="517525" y="1124744"/>
                        <a:ext cx="7999412" cy="460851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4249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03848" y="116632"/>
            <a:ext cx="4627277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4 Списки и массивы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100" b="1" dirty="0" smtClean="0">
                <a:solidFill>
                  <a:schemeClr val="tx1"/>
                </a:solidFill>
              </a:rPr>
              <a:t>Сравнение 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списков и массивов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в СИ/СИ++: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И списки и массивы используются для хранения 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упорядоченных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данных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В массивы трудно добавлять и удалять элементы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Единицы хранения называются: </a:t>
            </a:r>
            <a:r>
              <a:rPr lang="ru-RU" altLang="ru-RU" sz="2100" b="1" u="sng" dirty="0">
                <a:solidFill>
                  <a:srgbClr val="FF0000"/>
                </a:solidFill>
              </a:rPr>
              <a:t>элементы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 массива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и </a:t>
            </a:r>
            <a:r>
              <a:rPr lang="ru-RU" altLang="ru-RU" sz="2100" b="1" u="sng" dirty="0">
                <a:solidFill>
                  <a:srgbClr val="FF0000"/>
                </a:solidFill>
              </a:rPr>
              <a:t>элементы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 списка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u="sng" dirty="0">
                <a:solidFill>
                  <a:srgbClr val="FF0000"/>
                </a:solidFill>
              </a:rPr>
              <a:t>Размер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 массива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трудно изменить (он фиксирован) в списках вообще не задается </a:t>
            </a:r>
            <a:r>
              <a:rPr lang="ru-RU" altLang="ru-RU" sz="2100" b="1" u="sng" dirty="0">
                <a:solidFill>
                  <a:srgbClr val="FF0000"/>
                </a:solidFill>
              </a:rPr>
              <a:t>размер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 списка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Списки позволяют более эффективно использовать </a:t>
            </a:r>
            <a:r>
              <a:rPr lang="ru-RU" altLang="ru-RU" sz="2100" b="1" u="sng" dirty="0">
                <a:solidFill>
                  <a:schemeClr val="tx1"/>
                </a:solidFill>
              </a:rPr>
              <a:t>память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компьютера, за счет использования механизмов </a:t>
            </a:r>
            <a:r>
              <a:rPr lang="ru-RU" altLang="ru-RU" sz="2100" b="1" u="sng" dirty="0">
                <a:solidFill>
                  <a:schemeClr val="tx1"/>
                </a:solidFill>
              </a:rPr>
              <a:t>динамической</a:t>
            </a:r>
            <a:r>
              <a:rPr lang="ru-RU" altLang="ru-RU" sz="2100" b="1" dirty="0">
                <a:solidFill>
                  <a:schemeClr val="tx1"/>
                </a:solidFill>
              </a:rPr>
              <a:t> памяти: </a:t>
            </a:r>
            <a:endParaRPr lang="ru-RU" altLang="ru-RU" sz="21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Сам </a:t>
            </a:r>
            <a:r>
              <a:rPr lang="ru-RU" altLang="ru-RU" sz="2100" b="1" dirty="0">
                <a:solidFill>
                  <a:schemeClr val="tx1"/>
                </a:solidFill>
              </a:rPr>
              <a:t>список и его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все его элементы </a:t>
            </a:r>
            <a:r>
              <a:rPr lang="ru-RU" altLang="ru-RU" sz="2100" b="1" dirty="0">
                <a:solidFill>
                  <a:schemeClr val="tx1"/>
                </a:solidFill>
              </a:rPr>
              <a:t>могут быть </a:t>
            </a:r>
            <a:r>
              <a:rPr lang="ru-RU" altLang="ru-RU" sz="2100" b="1" u="sng" dirty="0">
                <a:solidFill>
                  <a:srgbClr val="FF0000"/>
                </a:solidFill>
              </a:rPr>
              <a:t>динамическими</a:t>
            </a:r>
            <a:r>
              <a:rPr lang="ru-RU" altLang="ru-RU" sz="2100" b="1" dirty="0">
                <a:solidFill>
                  <a:schemeClr val="tx1"/>
                </a:solidFill>
              </a:rPr>
              <a:t>. </a:t>
            </a:r>
            <a:endParaRPr lang="en-US" altLang="ru-RU" sz="21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В массивах часть памяти может не использоваться (размер с </a:t>
            </a:r>
            <a:r>
              <a:rPr lang="ru-RU" altLang="ru-RU" sz="2100" b="1" u="sng" dirty="0" smtClean="0">
                <a:solidFill>
                  <a:srgbClr val="FF0000"/>
                </a:solidFill>
              </a:rPr>
              <a:t>запасом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В списке трудно получить содержание элемента по </a:t>
            </a:r>
            <a:r>
              <a:rPr lang="ru-RU" altLang="ru-RU" sz="2100" b="1" u="sng" dirty="0" smtClean="0">
                <a:solidFill>
                  <a:srgbClr val="FF0000"/>
                </a:solidFill>
              </a:rPr>
              <a:t>номеру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, а в массиве  легко, за счет </a:t>
            </a:r>
            <a:r>
              <a:rPr lang="ru-RU" altLang="ru-RU" sz="2100" b="1" u="sng" dirty="0">
                <a:solidFill>
                  <a:srgbClr val="FF0000"/>
                </a:solidFill>
              </a:rPr>
              <a:t>индекса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Трудно определить размер списка, в массиве он задан первоначально.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Все элементы массива имеют </a:t>
            </a:r>
            <a:r>
              <a:rPr lang="ru-RU" altLang="ru-RU" sz="2100" b="1" u="sng" dirty="0" smtClean="0">
                <a:solidFill>
                  <a:srgbClr val="FF0000"/>
                </a:solidFill>
              </a:rPr>
              <a:t>один тип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Список можно создать с </a:t>
            </a:r>
            <a:r>
              <a:rPr lang="ru-RU" altLang="ru-RU" sz="2100" b="1" u="sng" dirty="0" smtClean="0">
                <a:solidFill>
                  <a:srgbClr val="FF0000"/>
                </a:solidFill>
              </a:rPr>
              <a:t>разнотипными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элементами (</a:t>
            </a:r>
            <a:r>
              <a:rPr lang="en-US" altLang="ru-RU" sz="2100" b="1" dirty="0" smtClean="0">
                <a:solidFill>
                  <a:schemeClr val="tx1"/>
                </a:solidFill>
              </a:rPr>
              <a:t>void *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 </a:t>
            </a:r>
            <a:endParaRPr lang="en-US" altLang="ru-RU" sz="21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1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100" b="1" dirty="0">
              <a:solidFill>
                <a:schemeClr val="tx1"/>
              </a:solidFill>
            </a:endParaRPr>
          </a:p>
          <a:p>
            <a:pPr algn="l"/>
            <a:endParaRPr lang="ru-RU" altLang="ru-RU" sz="21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100" b="1" dirty="0" smtClean="0">
              <a:solidFill>
                <a:schemeClr val="tx1"/>
              </a:solidFill>
            </a:endParaRPr>
          </a:p>
          <a:p>
            <a:endParaRPr lang="ru-RU" altLang="ru-RU" sz="21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249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Голова и хвост списка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Понятия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связанные со списками: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ГОЛОВА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СПИСКА (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HEAD -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первый элемент списка, его адрес)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>
                <a:solidFill>
                  <a:schemeClr val="tx1"/>
                </a:solidFill>
              </a:rPr>
              <a:t>ХВОСТ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СПИСКА (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TAIL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– последний элемент списка, его адрес).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3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endParaRPr lang="en-US" altLang="ru-RU" sz="23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endParaRPr lang="en-US" altLang="ru-RU" sz="23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endParaRPr lang="en-US" altLang="ru-RU" sz="23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Голова списка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используется для хранения адреса начала списка в структурах и параметрах функций. Хвост списка – для хранения адреса конца списка (в структурах и параметрах функций)</a:t>
            </a:r>
            <a:r>
              <a:rPr lang="ru-RU" altLang="ru-RU" sz="2300" b="1" dirty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sz="2400" dirty="0"/>
              <a:t/>
            </a:r>
            <a:br>
              <a:rPr lang="ru-RU" sz="2400" dirty="0"/>
            </a:br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/>
              <a:t/>
            </a:r>
            <a:br>
              <a:rPr lang="ru-RU" sz="2400" dirty="0"/>
            </a:br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293</a:t>
            </a:fld>
            <a:endParaRPr lang="ru-RU" dirty="0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04864"/>
            <a:ext cx="6192688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249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Ручная работа со списком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-36512" y="560464"/>
            <a:ext cx="9180512" cy="567684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и связывание (для структуры элементного списка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)):</a:t>
            </a:r>
          </a:p>
          <a:p>
            <a:pPr marL="488950"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Описание и инициализация элементов списка – трех: </a:t>
            </a:r>
            <a:endParaRPr lang="ru-RU" sz="1800" dirty="0">
              <a:latin typeface="Times New Roman"/>
              <a:ea typeface="Calibri"/>
            </a:endParaRPr>
          </a:p>
          <a:p>
            <a:pPr marL="488950"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LE3 = { NULL , 3 };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NULL – нулевой указатель – нет ссылки на другие элементы</a:t>
            </a:r>
            <a:endParaRPr lang="ru-RU" sz="1800" dirty="0">
              <a:latin typeface="Times New Roman"/>
              <a:ea typeface="Calibri"/>
            </a:endParaRPr>
          </a:p>
          <a:p>
            <a:pPr marL="488950"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LE2 = { &amp;LE3 , 2 };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&amp;LE3 - задание адреса третьего элемента в </a:t>
            </a:r>
            <a:r>
              <a:rPr lang="ru-RU" sz="1800" dirty="0" err="1">
                <a:solidFill>
                  <a:srgbClr val="008000"/>
                </a:solidFill>
                <a:latin typeface="Tahoma"/>
                <a:ea typeface="Calibri"/>
              </a:rPr>
              <a:t>pNext</a:t>
            </a:r>
            <a:endParaRPr lang="ru-RU" sz="1800" dirty="0">
              <a:latin typeface="Times New Roman"/>
              <a:ea typeface="Calibri"/>
            </a:endParaRPr>
          </a:p>
          <a:p>
            <a:pPr marL="488950"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LE1 = { &amp;LE2 , 1 };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&amp;LE2 - задание адреса второго элемента в </a:t>
            </a:r>
            <a:r>
              <a:rPr lang="ru-RU" sz="1800" dirty="0" err="1">
                <a:solidFill>
                  <a:srgbClr val="008000"/>
                </a:solidFill>
                <a:latin typeface="Tahoma"/>
                <a:ea typeface="Calibri"/>
              </a:rPr>
              <a:t>pNext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1800" b="1" u="sng" dirty="0">
                <a:solidFill>
                  <a:schemeClr val="tx1"/>
                </a:solidFill>
              </a:rPr>
              <a:t>Печать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списка в цикле: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printf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(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"Печать списка в цикле: \n"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);</a:t>
            </a:r>
            <a:r>
              <a:rPr lang="ru-RU" sz="1800" dirty="0">
                <a:latin typeface="Tahoma"/>
                <a:ea typeface="Calibri"/>
              </a:rPr>
              <a:t> </a:t>
            </a: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*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pETemp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= &amp;LE1;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Во временную переменную - указатель задаем адрес первого элемента</a:t>
            </a: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while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(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pETemp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!= NULL)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solidFill>
                  <a:schemeClr val="tx1"/>
                </a:solidFill>
                <a:latin typeface="Tahoma"/>
                <a:ea typeface="Calibri"/>
              </a:rPr>
              <a:t>{ </a:t>
            </a:r>
            <a:r>
              <a:rPr lang="ru-RU" sz="1800" dirty="0" err="1" smtClean="0">
                <a:solidFill>
                  <a:schemeClr val="tx1"/>
                </a:solidFill>
                <a:latin typeface="Tahoma"/>
                <a:ea typeface="Calibri"/>
              </a:rPr>
              <a:t>printf</a:t>
            </a:r>
            <a:r>
              <a:rPr lang="ru-RU" sz="1800" dirty="0" smtClean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ru-RU" sz="1800" dirty="0">
                <a:latin typeface="Tahoma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"Элемент простого списка </a:t>
            </a:r>
            <a:r>
              <a:rPr lang="ru-RU" sz="1800" dirty="0" err="1">
                <a:solidFill>
                  <a:srgbClr val="A31515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: %d \n"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,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pETemp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-&gt;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ListVal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); 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ru-RU" sz="1800" b="1" dirty="0" err="1">
                <a:solidFill>
                  <a:srgbClr val="FF0000"/>
                </a:solidFill>
                <a:latin typeface="Tahoma"/>
                <a:ea typeface="Calibri"/>
              </a:rPr>
              <a:t>pETemp</a:t>
            </a:r>
            <a:r>
              <a:rPr lang="ru-RU" sz="1800" b="1" dirty="0">
                <a:solidFill>
                  <a:srgbClr val="FF0000"/>
                </a:solidFill>
                <a:latin typeface="Tahoma"/>
                <a:ea typeface="Calibri"/>
              </a:rPr>
              <a:t> = </a:t>
            </a:r>
            <a:r>
              <a:rPr lang="ru-RU" sz="1800" b="1" dirty="0" err="1">
                <a:solidFill>
                  <a:srgbClr val="FF0000"/>
                </a:solidFill>
                <a:latin typeface="Tahoma"/>
                <a:ea typeface="Calibri"/>
              </a:rPr>
              <a:t>pETemp</a:t>
            </a:r>
            <a:r>
              <a:rPr lang="ru-RU" sz="1800" b="1" dirty="0">
                <a:solidFill>
                  <a:srgbClr val="FF0000"/>
                </a:solidFill>
                <a:latin typeface="Tahoma"/>
                <a:ea typeface="Calibri"/>
              </a:rPr>
              <a:t>-&gt;</a:t>
            </a:r>
            <a:r>
              <a:rPr lang="ru-RU" sz="1800" b="1" dirty="0" err="1">
                <a:solidFill>
                  <a:srgbClr val="FF0000"/>
                </a:solidFill>
                <a:latin typeface="Tahoma"/>
                <a:ea typeface="Calibri"/>
              </a:rPr>
              <a:t>pNext</a:t>
            </a:r>
            <a:r>
              <a:rPr lang="ru-RU" sz="1800" b="1" dirty="0">
                <a:solidFill>
                  <a:srgbClr val="FF0000"/>
                </a:solidFill>
                <a:latin typeface="Tahoma"/>
                <a:ea typeface="Calibri"/>
              </a:rPr>
              <a:t>; </a:t>
            </a:r>
            <a:r>
              <a:rPr lang="ru-RU" sz="1800" dirty="0" smtClean="0">
                <a:solidFill>
                  <a:schemeClr val="tx1"/>
                </a:solidFill>
                <a:latin typeface="Tahoma"/>
                <a:ea typeface="Calibri"/>
              </a:rPr>
              <a:t>};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НАВИГАЦИЯ: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Важнейший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оператор для работы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                            // со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списком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800" b="1" u="sng" dirty="0">
                <a:solidFill>
                  <a:schemeClr val="tx1"/>
                </a:solidFill>
              </a:rPr>
              <a:t>Результат</a:t>
            </a:r>
            <a:r>
              <a:rPr lang="ru-RU" sz="1800" b="1" dirty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списка в цикле:</a:t>
            </a:r>
          </a:p>
          <a:p>
            <a:pPr algn="l"/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Элемент простого списка </a:t>
            </a:r>
            <a:r>
              <a:rPr lang="ru-RU" sz="16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Elem</a:t>
            </a: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: 1</a:t>
            </a:r>
          </a:p>
          <a:p>
            <a:pPr algn="l"/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Элемент простого списка </a:t>
            </a:r>
            <a:r>
              <a:rPr lang="ru-RU" sz="16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Elem</a:t>
            </a: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: 2</a:t>
            </a:r>
          </a:p>
          <a:p>
            <a:pPr algn="l"/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Элемент простого списка </a:t>
            </a:r>
            <a:r>
              <a:rPr lang="ru-RU" sz="16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Elem</a:t>
            </a: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: 3</a:t>
            </a:r>
          </a:p>
          <a:p>
            <a:pPr algn="l">
              <a:spcBef>
                <a:spcPts val="0"/>
              </a:spcBef>
            </a:pPr>
            <a:endParaRPr lang="ru-RU" altLang="ru-RU" sz="1800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dirty="0">
              <a:solidFill>
                <a:schemeClr val="tx1"/>
              </a:solidFill>
            </a:endParaRPr>
          </a:p>
          <a:p>
            <a:pPr algn="l"/>
            <a:endParaRPr lang="ru-RU" altLang="ru-RU" sz="1800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dirty="0" smtClean="0">
              <a:solidFill>
                <a:schemeClr val="tx1"/>
              </a:solidFill>
            </a:endParaRPr>
          </a:p>
          <a:p>
            <a:endParaRPr lang="ru-RU" altLang="ru-RU" sz="1800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801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7575"/>
            <a:ext cx="7200800" cy="5760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№8 Однонаправленные и двунаправленные списки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80701" y="475530"/>
            <a:ext cx="8675687" cy="1009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dirty="0" smtClean="0">
                <a:solidFill>
                  <a:schemeClr val="tx1"/>
                </a:solidFill>
              </a:rPr>
              <a:t>Возможны два способа связывания списков: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u="sng" dirty="0" smtClean="0">
                <a:solidFill>
                  <a:schemeClr val="tx1"/>
                </a:solidFill>
              </a:rPr>
              <a:t>Однонаправленный</a:t>
            </a:r>
            <a:r>
              <a:rPr lang="ru-RU" altLang="ru-RU" sz="2000" dirty="0" smtClean="0">
                <a:solidFill>
                  <a:schemeClr val="tx1"/>
                </a:solidFill>
              </a:rPr>
              <a:t> (навигация в одном направлении) и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u="sng" dirty="0" smtClean="0">
                <a:solidFill>
                  <a:schemeClr val="tx1"/>
                </a:solidFill>
              </a:rPr>
              <a:t>Двунаправленный</a:t>
            </a:r>
            <a:r>
              <a:rPr lang="ru-RU" altLang="ru-RU" sz="2000" dirty="0" smtClean="0">
                <a:solidFill>
                  <a:schemeClr val="tx1"/>
                </a:solidFill>
              </a:rPr>
              <a:t> ( возможна навигация в двух направлениях)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dirty="0" smtClean="0">
                <a:solidFill>
                  <a:schemeClr val="tx1"/>
                </a:solidFill>
              </a:rPr>
              <a:t>В двунаправленном списке в элементе используется второй адрес (</a:t>
            </a:r>
            <a:r>
              <a:rPr lang="en-US" altLang="ru-RU" sz="2000" b="1" dirty="0" err="1" smtClean="0">
                <a:solidFill>
                  <a:srgbClr val="FF0000"/>
                </a:solidFill>
              </a:rPr>
              <a:t>pPrev</a:t>
            </a:r>
            <a:r>
              <a:rPr lang="ru-RU" altLang="ru-RU" sz="2000" dirty="0" smtClean="0">
                <a:solidFill>
                  <a:schemeClr val="tx1"/>
                </a:solidFill>
              </a:rPr>
              <a:t>)</a:t>
            </a:r>
            <a:r>
              <a:rPr lang="en-US" altLang="ru-RU" sz="2000" dirty="0">
                <a:solidFill>
                  <a:schemeClr val="tx1"/>
                </a:solidFill>
              </a:rPr>
              <a:t>.</a:t>
            </a:r>
            <a:endParaRPr lang="ru-RU" altLang="ru-RU" sz="2000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295</a:t>
            </a:fld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8872512"/>
              </p:ext>
            </p:extLst>
          </p:nvPr>
        </p:nvGraphicFramePr>
        <p:xfrm>
          <a:off x="899592" y="1700808"/>
          <a:ext cx="6768752" cy="4176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07" name="Visio" r:id="rId3" imgW="6331376" imgH="3802140" progId="Visio.Drawing.11">
                  <p:embed/>
                </p:oleObj>
              </mc:Choice>
              <mc:Fallback>
                <p:oleObj name="Visio" r:id="rId3" imgW="6331376" imgH="3802140" progId="Visio.Drawing.11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5597" r="9654" b="2223"/>
                      <a:stretch>
                        <a:fillRect/>
                      </a:stretch>
                    </p:blipFill>
                    <p:spPr bwMode="auto">
                      <a:xfrm>
                        <a:off x="899592" y="1700808"/>
                        <a:ext cx="6768752" cy="417646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668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Навигация в списках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Навигация в списках выполняется с помощью оператора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присваивания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. Для этого используется вспомогательная переменная типа указатель на элемент списка:</a:t>
            </a:r>
          </a:p>
          <a:p>
            <a:pPr algn="l"/>
            <a:r>
              <a:rPr lang="ru-RU" sz="2000" dirty="0" err="1">
                <a:solidFill>
                  <a:schemeClr val="tx1"/>
                </a:solidFill>
                <a:latin typeface="Tahoma"/>
                <a:ea typeface="Calibri"/>
              </a:rPr>
              <a:t>Elem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Calibri"/>
              </a:rPr>
              <a:t> * </a:t>
            </a:r>
            <a:r>
              <a:rPr lang="ru-RU" sz="2000" dirty="0" err="1">
                <a:solidFill>
                  <a:srgbClr val="FF0000"/>
                </a:solidFill>
                <a:latin typeface="Tahoma"/>
                <a:ea typeface="Calibri"/>
              </a:rPr>
              <a:t>pETemp</a:t>
            </a:r>
            <a:r>
              <a:rPr lang="ru-RU" sz="2000" dirty="0">
                <a:solidFill>
                  <a:srgbClr val="FF0000"/>
                </a:solidFill>
                <a:latin typeface="Tahoma"/>
                <a:ea typeface="Calibri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Calibri"/>
              </a:rPr>
              <a:t>= </a:t>
            </a:r>
            <a:r>
              <a:rPr lang="ru-RU" sz="2000" dirty="0" smtClean="0">
                <a:solidFill>
                  <a:schemeClr val="tx1"/>
                </a:solidFill>
                <a:latin typeface="Tahoma"/>
                <a:ea typeface="Calibri"/>
              </a:rPr>
              <a:t>&amp;</a:t>
            </a:r>
            <a:r>
              <a:rPr lang="en-US" sz="2000" dirty="0" smtClean="0">
                <a:solidFill>
                  <a:schemeClr val="tx1"/>
                </a:solidFill>
                <a:latin typeface="Tahoma"/>
                <a:ea typeface="Calibri"/>
              </a:rPr>
              <a:t>Head</a:t>
            </a:r>
            <a:r>
              <a:rPr lang="ru-RU" sz="2000" dirty="0" smtClean="0">
                <a:solidFill>
                  <a:schemeClr val="tx1"/>
                </a:solidFill>
                <a:latin typeface="Tahoma"/>
                <a:ea typeface="Calibri"/>
              </a:rPr>
              <a:t>;</a:t>
            </a:r>
            <a:r>
              <a:rPr lang="en-US" sz="2000" dirty="0" smtClean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latin typeface="Tahoma"/>
                <a:ea typeface="Calibri"/>
              </a:rPr>
              <a:t>Голова списка 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Навигация в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прямом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направлении (однонаправленный список):</a:t>
            </a:r>
          </a:p>
          <a:p>
            <a:pPr algn="l"/>
            <a:r>
              <a:rPr lang="ru-RU" sz="2000" b="1" dirty="0" err="1">
                <a:solidFill>
                  <a:srgbClr val="FF0000"/>
                </a:solidFill>
                <a:latin typeface="Tahoma"/>
                <a:ea typeface="Calibri"/>
              </a:rPr>
              <a:t>pETemp</a:t>
            </a:r>
            <a:r>
              <a:rPr lang="ru-RU" sz="2000" b="1" dirty="0">
                <a:solidFill>
                  <a:srgbClr val="FF0000"/>
                </a:solidFill>
                <a:latin typeface="Tahoma"/>
                <a:ea typeface="Calibri"/>
              </a:rPr>
              <a:t> = </a:t>
            </a:r>
            <a:r>
              <a:rPr lang="ru-RU" sz="2000" b="1" dirty="0" err="1">
                <a:solidFill>
                  <a:srgbClr val="FF0000"/>
                </a:solidFill>
                <a:latin typeface="Tahoma"/>
                <a:ea typeface="Calibri"/>
              </a:rPr>
              <a:t>pETemp</a:t>
            </a:r>
            <a:r>
              <a:rPr lang="ru-RU" sz="2000" b="1" dirty="0">
                <a:solidFill>
                  <a:srgbClr val="FF0000"/>
                </a:solidFill>
                <a:latin typeface="Tahoma"/>
                <a:ea typeface="Calibri"/>
              </a:rPr>
              <a:t>-&gt;</a:t>
            </a:r>
            <a:r>
              <a:rPr lang="ru-RU" sz="2000" b="1" dirty="0" err="1">
                <a:solidFill>
                  <a:srgbClr val="FF0000"/>
                </a:solidFill>
                <a:latin typeface="Tahoma"/>
                <a:ea typeface="Calibri"/>
              </a:rPr>
              <a:t>pNext</a:t>
            </a:r>
            <a:r>
              <a:rPr lang="ru-RU" sz="2000" b="1" dirty="0">
                <a:solidFill>
                  <a:srgbClr val="FF0000"/>
                </a:solidFill>
                <a:latin typeface="Tahoma"/>
                <a:ea typeface="Calibri"/>
              </a:rPr>
              <a:t>; </a:t>
            </a:r>
            <a:r>
              <a:rPr lang="ru-RU" sz="2400" dirty="0">
                <a:solidFill>
                  <a:schemeClr val="tx1"/>
                </a:solidFill>
                <a:latin typeface="Tahoma"/>
                <a:ea typeface="Calibri"/>
              </a:rPr>
              <a:t>};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Навигация в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обратном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направлении (двунаправленный список):</a:t>
            </a:r>
          </a:p>
          <a:p>
            <a:pPr algn="l"/>
            <a:r>
              <a:rPr lang="ru-RU" sz="2000" b="1" dirty="0" err="1">
                <a:solidFill>
                  <a:srgbClr val="FF0000"/>
                </a:solidFill>
                <a:latin typeface="Tahoma"/>
                <a:ea typeface="Calibri"/>
              </a:rPr>
              <a:t>pETemp</a:t>
            </a:r>
            <a:r>
              <a:rPr lang="ru-RU" sz="2000" b="1" dirty="0">
                <a:solidFill>
                  <a:srgbClr val="FF0000"/>
                </a:solidFill>
                <a:latin typeface="Tahoma"/>
                <a:ea typeface="Calibri"/>
              </a:rPr>
              <a:t> = </a:t>
            </a:r>
            <a:r>
              <a:rPr lang="ru-RU" sz="2000" b="1" dirty="0" err="1">
                <a:solidFill>
                  <a:srgbClr val="FF0000"/>
                </a:solidFill>
                <a:latin typeface="Tahoma"/>
                <a:ea typeface="Calibri"/>
              </a:rPr>
              <a:t>pETemp</a:t>
            </a:r>
            <a:r>
              <a:rPr lang="ru-RU" sz="2000" b="1" dirty="0">
                <a:solidFill>
                  <a:srgbClr val="FF0000"/>
                </a:solidFill>
                <a:latin typeface="Tahoma"/>
                <a:ea typeface="Calibri"/>
              </a:rPr>
              <a:t>-</a:t>
            </a:r>
            <a:r>
              <a:rPr lang="ru-RU" sz="2000" b="1" dirty="0" smtClean="0">
                <a:solidFill>
                  <a:srgbClr val="FF0000"/>
                </a:solidFill>
                <a:latin typeface="Tahoma"/>
                <a:ea typeface="Calibri"/>
              </a:rPr>
              <a:t>&gt;</a:t>
            </a:r>
            <a:r>
              <a:rPr lang="en-US" sz="2000" b="1" dirty="0" err="1" smtClean="0">
                <a:solidFill>
                  <a:srgbClr val="FF0000"/>
                </a:solidFill>
                <a:latin typeface="Tahoma"/>
                <a:ea typeface="Calibri"/>
              </a:rPr>
              <a:t>pPrev</a:t>
            </a:r>
            <a:r>
              <a:rPr lang="ru-RU" sz="2000" b="1" dirty="0" smtClean="0">
                <a:solidFill>
                  <a:srgbClr val="FF0000"/>
                </a:solidFill>
                <a:latin typeface="Tahoma"/>
                <a:ea typeface="Calibri"/>
              </a:rPr>
              <a:t>;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Виды списков (</a:t>
            </a:r>
            <a:r>
              <a:rPr lang="ru-RU" altLang="ru-RU" sz="23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).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373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0"/>
            <a:ext cx="6859525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№8Списковые структуры (1)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2592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 smtClean="0">
                <a:solidFill>
                  <a:schemeClr val="tx1"/>
                </a:solidFill>
              </a:rPr>
              <a:t>Описания структур списков</a:t>
            </a:r>
            <a:r>
              <a:rPr lang="en-US" sz="2400" b="1" dirty="0" smtClean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altLang="ru-RU" sz="2400" b="1" dirty="0" smtClean="0">
                <a:solidFill>
                  <a:schemeClr val="tx1"/>
                </a:solidFill>
              </a:rPr>
              <a:t>Список (</a:t>
            </a:r>
            <a:r>
              <a:rPr lang="ru-RU" altLang="ru-RU" sz="2400" b="1" dirty="0" smtClean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) на базе элемента структуры(</a:t>
            </a:r>
            <a:r>
              <a:rPr lang="en-US" altLang="ru-RU" sz="2400" b="1" dirty="0" smtClean="0">
                <a:solidFill>
                  <a:schemeClr val="tx1"/>
                </a:solidFill>
              </a:rPr>
              <a:t>Elem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):</a:t>
            </a:r>
          </a:p>
          <a:p>
            <a:pPr marL="349250"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Самый простой элемент списка</a:t>
            </a:r>
            <a:endParaRPr lang="ru-RU" sz="1800" dirty="0">
              <a:latin typeface="Times New Roman"/>
              <a:ea typeface="Calibri"/>
            </a:endParaRPr>
          </a:p>
          <a:p>
            <a:pPr marL="349250"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rgbClr val="FF0000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latin typeface="Tahoma"/>
                <a:ea typeface="Calibri"/>
              </a:rPr>
              <a:t>{</a:t>
            </a:r>
            <a:endParaRPr lang="ru-RU" sz="1800" dirty="0">
              <a:latin typeface="Times New Roman"/>
              <a:ea typeface="Calibri"/>
            </a:endParaRPr>
          </a:p>
          <a:p>
            <a:pPr marL="349250"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FF0000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*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pNext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адрес следующего элемента списка</a:t>
            </a:r>
            <a:endParaRPr lang="ru-RU" sz="1800" dirty="0">
              <a:latin typeface="Times New Roman"/>
              <a:ea typeface="Calibri"/>
            </a:endParaRPr>
          </a:p>
          <a:p>
            <a:pPr marL="349250" indent="450215" algn="l">
              <a:lnSpc>
                <a:spcPct val="115000"/>
              </a:lnSpc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ListVal</a:t>
            </a:r>
            <a:r>
              <a:rPr lang="ru-RU" sz="1800" dirty="0" smtClean="0">
                <a:latin typeface="Tahoma"/>
                <a:ea typeface="Calibri"/>
              </a:rPr>
              <a:t>;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ahoma"/>
                <a:ea typeface="Calibri"/>
              </a:rPr>
              <a:t>}; </a:t>
            </a:r>
            <a:r>
              <a:rPr lang="ru-RU" sz="1800" dirty="0" smtClean="0">
                <a:latin typeface="Tahoma"/>
                <a:ea typeface="Calibri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информация, содержащаяся в списке</a:t>
            </a:r>
            <a:endParaRPr lang="ru-RU" sz="1800" dirty="0">
              <a:latin typeface="Times New Roman"/>
              <a:ea typeface="Calibri"/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297</a:t>
            </a:fld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6450655"/>
              </p:ext>
            </p:extLst>
          </p:nvPr>
        </p:nvGraphicFramePr>
        <p:xfrm>
          <a:off x="898525" y="2446338"/>
          <a:ext cx="6985843" cy="3865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24" name="Visio" r:id="rId6" imgW="6142553" imgH="4470660" progId="Visio.Drawing.11">
                  <p:embed/>
                </p:oleObj>
              </mc:Choice>
              <mc:Fallback>
                <p:oleObj name="Visio" r:id="rId6" imgW="6142553" imgH="4470660" progId="Visio.Drawing.11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8525" y="2446338"/>
                        <a:ext cx="6985843" cy="3865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082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Операции для списков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7504" y="764704"/>
            <a:ext cx="9036496" cy="35283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chemeClr val="tx1"/>
                </a:solidFill>
              </a:rPr>
              <a:t>Основные общие </a:t>
            </a:r>
            <a:r>
              <a:rPr lang="ru-RU" sz="2400" b="1" u="sng" dirty="0">
                <a:solidFill>
                  <a:schemeClr val="tx1"/>
                </a:solidFill>
              </a:rPr>
              <a:t>операции</a:t>
            </a:r>
            <a:r>
              <a:rPr lang="ru-RU" sz="2400" b="1" dirty="0">
                <a:solidFill>
                  <a:schemeClr val="tx1"/>
                </a:solidFill>
              </a:rPr>
              <a:t> для работы со </a:t>
            </a:r>
            <a:r>
              <a:rPr lang="ru-RU" sz="2400" b="1" dirty="0" smtClean="0">
                <a:solidFill>
                  <a:schemeClr val="tx1"/>
                </a:solidFill>
              </a:rPr>
              <a:t>списками </a:t>
            </a:r>
            <a:r>
              <a:rPr lang="en-US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):</a:t>
            </a:r>
            <a:endParaRPr lang="ru-RU" sz="2400" b="1" dirty="0">
              <a:solidFill>
                <a:schemeClr val="tx1"/>
              </a:solidFill>
            </a:endParaRP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Создание</a:t>
            </a:r>
            <a:r>
              <a:rPr lang="ru-RU" sz="2400" b="1" dirty="0">
                <a:solidFill>
                  <a:schemeClr val="tx1"/>
                </a:solidFill>
              </a:rPr>
              <a:t> нового </a:t>
            </a:r>
            <a:r>
              <a:rPr lang="ru-RU" sz="2400" b="1" dirty="0" smtClean="0">
                <a:solidFill>
                  <a:schemeClr val="tx1"/>
                </a:solidFill>
              </a:rPr>
              <a:t>списка (Выделение ОП под элементы)</a:t>
            </a:r>
            <a:endParaRPr lang="ru-RU" sz="2400" b="1" dirty="0">
              <a:solidFill>
                <a:schemeClr val="tx1"/>
              </a:solidFill>
            </a:endParaRP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Добавление</a:t>
            </a:r>
            <a:r>
              <a:rPr lang="ru-RU" sz="2400" b="1" dirty="0">
                <a:solidFill>
                  <a:schemeClr val="tx1"/>
                </a:solidFill>
              </a:rPr>
              <a:t> нового элемента в список (в </a:t>
            </a:r>
            <a:r>
              <a:rPr lang="ru-RU" sz="2400" b="1" u="sng" dirty="0">
                <a:solidFill>
                  <a:schemeClr val="tx1"/>
                </a:solidFill>
              </a:rPr>
              <a:t>голову</a:t>
            </a:r>
            <a:r>
              <a:rPr lang="ru-RU" sz="2400" b="1" dirty="0">
                <a:solidFill>
                  <a:schemeClr val="tx1"/>
                </a:solidFill>
              </a:rPr>
              <a:t>, в </a:t>
            </a:r>
            <a:r>
              <a:rPr lang="ru-RU" sz="2400" b="1" u="sng" dirty="0">
                <a:solidFill>
                  <a:schemeClr val="tx1"/>
                </a:solidFill>
              </a:rPr>
              <a:t>хвост</a:t>
            </a:r>
            <a:r>
              <a:rPr lang="ru-RU" sz="2400" b="1" dirty="0">
                <a:solidFill>
                  <a:schemeClr val="tx1"/>
                </a:solidFill>
              </a:rPr>
              <a:t> и по </a:t>
            </a:r>
            <a:r>
              <a:rPr lang="ru-RU" sz="2400" b="1" dirty="0" smtClean="0">
                <a:solidFill>
                  <a:schemeClr val="tx1"/>
                </a:solidFill>
              </a:rPr>
              <a:t>номеру).</a:t>
            </a:r>
            <a:endParaRPr lang="ru-RU" sz="2400" b="1" dirty="0">
              <a:solidFill>
                <a:schemeClr val="tx1"/>
              </a:solidFill>
            </a:endParaRP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Удаление</a:t>
            </a:r>
            <a:r>
              <a:rPr lang="ru-RU" sz="2400" b="1" dirty="0">
                <a:solidFill>
                  <a:schemeClr val="tx1"/>
                </a:solidFill>
              </a:rPr>
              <a:t> элемента из списка (из </a:t>
            </a:r>
            <a:r>
              <a:rPr lang="ru-RU" sz="2400" b="1" u="sng" dirty="0">
                <a:solidFill>
                  <a:schemeClr val="tx1"/>
                </a:solidFill>
              </a:rPr>
              <a:t>головы</a:t>
            </a:r>
            <a:r>
              <a:rPr lang="ru-RU" sz="2400" b="1" dirty="0">
                <a:solidFill>
                  <a:schemeClr val="tx1"/>
                </a:solidFill>
              </a:rPr>
              <a:t>, с </a:t>
            </a:r>
            <a:r>
              <a:rPr lang="ru-RU" sz="2400" b="1" u="sng" dirty="0">
                <a:solidFill>
                  <a:schemeClr val="tx1"/>
                </a:solidFill>
              </a:rPr>
              <a:t>хвоста</a:t>
            </a:r>
            <a:r>
              <a:rPr lang="ru-RU" sz="2400" b="1" dirty="0">
                <a:solidFill>
                  <a:schemeClr val="tx1"/>
                </a:solidFill>
              </a:rPr>
              <a:t> и по </a:t>
            </a:r>
            <a:r>
              <a:rPr lang="ru-RU" sz="2400" b="1" u="sng" dirty="0">
                <a:solidFill>
                  <a:schemeClr val="tx1"/>
                </a:solidFill>
              </a:rPr>
              <a:t>номеру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Очистка</a:t>
            </a:r>
            <a:r>
              <a:rPr lang="ru-RU" sz="2400" b="1" dirty="0">
                <a:solidFill>
                  <a:schemeClr val="tx1"/>
                </a:solidFill>
              </a:rPr>
              <a:t> всего списка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Распечатка</a:t>
            </a:r>
            <a:r>
              <a:rPr lang="ru-RU" sz="2400" b="1" dirty="0">
                <a:solidFill>
                  <a:schemeClr val="tx1"/>
                </a:solidFill>
              </a:rPr>
              <a:t> всего списка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Замена</a:t>
            </a:r>
            <a:r>
              <a:rPr lang="ru-RU" sz="2400" b="1" dirty="0">
                <a:solidFill>
                  <a:schemeClr val="tx1"/>
                </a:solidFill>
              </a:rPr>
              <a:t> местами элементов по </a:t>
            </a:r>
            <a:r>
              <a:rPr lang="ru-RU" sz="2400" b="1" dirty="0" smtClean="0">
                <a:solidFill>
                  <a:schemeClr val="tx1"/>
                </a:solidFill>
              </a:rPr>
              <a:t>номерам (</a:t>
            </a:r>
            <a:r>
              <a:rPr lang="en-US" sz="2400" b="1" dirty="0" smtClean="0">
                <a:solidFill>
                  <a:schemeClr val="tx1"/>
                </a:solidFill>
              </a:rPr>
              <a:t>Swap</a:t>
            </a:r>
            <a:r>
              <a:rPr lang="ru-RU" sz="2400" b="1" dirty="0" smtClean="0">
                <a:solidFill>
                  <a:schemeClr val="tx1"/>
                </a:solidFill>
              </a:rPr>
              <a:t>)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 smtClean="0">
                <a:solidFill>
                  <a:schemeClr val="tx1"/>
                </a:solidFill>
              </a:rPr>
              <a:t>Поиск</a:t>
            </a:r>
            <a:r>
              <a:rPr lang="ru-RU" sz="2400" b="1" dirty="0" smtClean="0">
                <a:solidFill>
                  <a:schemeClr val="tx1"/>
                </a:solidFill>
              </a:rPr>
              <a:t> элемента по номеру в списке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Поиск</a:t>
            </a:r>
            <a:r>
              <a:rPr lang="ru-RU" sz="2400" b="1" dirty="0" smtClean="0">
                <a:solidFill>
                  <a:schemeClr val="tx1"/>
                </a:solidFill>
              </a:rPr>
              <a:t> элемента по ключевому параметру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Слияние</a:t>
            </a:r>
            <a:r>
              <a:rPr lang="ru-RU" sz="2400" b="1" dirty="0" smtClean="0">
                <a:solidFill>
                  <a:schemeClr val="tx1"/>
                </a:solidFill>
              </a:rPr>
              <a:t> списков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Разделение</a:t>
            </a:r>
            <a:r>
              <a:rPr lang="ru-RU" sz="2400" b="1" dirty="0" smtClean="0">
                <a:solidFill>
                  <a:schemeClr val="tx1"/>
                </a:solidFill>
              </a:rPr>
              <a:t> списков.</a:t>
            </a:r>
            <a:endParaRPr lang="ru-RU" sz="2400" b="1" dirty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339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0"/>
            <a:ext cx="6859525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№8Списковые структуры (2)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2376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 smtClean="0">
                <a:solidFill>
                  <a:schemeClr val="tx1"/>
                </a:solidFill>
              </a:rPr>
              <a:t>Описания структур списков</a:t>
            </a:r>
            <a:r>
              <a:rPr lang="en-US" sz="2400" b="1" dirty="0" smtClean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altLang="ru-RU" sz="2400" b="1" dirty="0" smtClean="0">
                <a:solidFill>
                  <a:schemeClr val="tx1"/>
                </a:solidFill>
              </a:rPr>
              <a:t>Список на базе специальной структуры (для </a:t>
            </a:r>
            <a:r>
              <a:rPr lang="ru-RU" altLang="ru-RU" sz="2400" b="1" dirty="0" err="1" smtClean="0">
                <a:solidFill>
                  <a:schemeClr val="tx1"/>
                </a:solidFill>
              </a:rPr>
              <a:t>елемента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списка </a:t>
            </a:r>
            <a:r>
              <a:rPr lang="ru-RU" altLang="ru-RU" sz="2400" b="1" dirty="0" smtClean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):</a:t>
            </a:r>
          </a:p>
          <a:p>
            <a:pPr marL="349250"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 smtClean="0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ru-RU" sz="1800" dirty="0" smtClean="0"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EList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{</a:t>
            </a:r>
            <a:r>
              <a:rPr lang="ru-RU" sz="1800" dirty="0">
                <a:latin typeface="Tahoma"/>
                <a:ea typeface="Calibri"/>
              </a:rPr>
              <a:t> 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Простейшая структура список </a:t>
            </a:r>
            <a:r>
              <a:rPr lang="ru-RU" sz="1800" dirty="0" err="1">
                <a:solidFill>
                  <a:srgbClr val="008000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 - элементарный список</a:t>
            </a:r>
            <a:endParaRPr lang="ru-RU" sz="2800" dirty="0">
              <a:latin typeface="Times New Roman"/>
              <a:ea typeface="Calibri"/>
            </a:endParaRPr>
          </a:p>
          <a:p>
            <a:pPr marL="349250"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*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pHead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Голова списка</a:t>
            </a:r>
            <a:endParaRPr lang="ru-RU" sz="2800" dirty="0">
              <a:latin typeface="Times New Roman"/>
              <a:ea typeface="Calibri"/>
            </a:endParaRPr>
          </a:p>
          <a:p>
            <a:pPr marL="349250"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*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pTail</a:t>
            </a:r>
            <a:r>
              <a:rPr lang="ru-RU" sz="1800" dirty="0"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Хвост списка</a:t>
            </a:r>
            <a:endParaRPr lang="ru-RU" sz="2800" dirty="0">
              <a:latin typeface="Times New Roman"/>
              <a:ea typeface="Calibri"/>
            </a:endParaRPr>
          </a:p>
          <a:p>
            <a:pPr marL="349250" indent="450215" algn="l">
              <a:lnSpc>
                <a:spcPct val="115000"/>
              </a:lnSpc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Count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; </a:t>
            </a:r>
            <a:r>
              <a:rPr lang="ru-RU" sz="1800" dirty="0" smtClean="0">
                <a:solidFill>
                  <a:schemeClr val="tx1"/>
                </a:solidFill>
                <a:latin typeface="Tahoma"/>
                <a:ea typeface="Calibri"/>
              </a:rPr>
              <a:t>};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// Текущий счетчик элементов</a:t>
            </a:r>
            <a:r>
              <a:rPr lang="en-US" sz="1800" dirty="0" smtClean="0">
                <a:solidFill>
                  <a:srgbClr val="008000"/>
                </a:solidFill>
                <a:latin typeface="Tahoma"/>
                <a:ea typeface="Calibri"/>
              </a:rPr>
              <a:t> 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299</a:t>
            </a:fld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4458359"/>
              </p:ext>
            </p:extLst>
          </p:nvPr>
        </p:nvGraphicFramePr>
        <p:xfrm>
          <a:off x="611560" y="2852936"/>
          <a:ext cx="6768752" cy="33615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47" name="Visio" r:id="rId6" imgW="6142553" imgH="4470660" progId="Visio.Drawing.11">
                  <p:embed/>
                </p:oleObj>
              </mc:Choice>
              <mc:Fallback>
                <p:oleObj name="Visio" r:id="rId6" imgW="6142553" imgH="4470660" progId="Visio.Drawing.11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2852936"/>
                        <a:ext cx="6768752" cy="33615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1165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Текущие Актуальные темы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908050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Задачи дисциплины (</a:t>
            </a:r>
            <a:r>
              <a:rPr lang="ru-RU" altLang="ru-RU" sz="28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Введение в программирование (</a:t>
            </a:r>
            <a:r>
              <a:rPr lang="ru-RU" altLang="ru-RU" sz="28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Основные общие понятия программирования (</a:t>
            </a:r>
            <a:r>
              <a:rPr lang="ru-RU" altLang="ru-RU" sz="2800" b="1" dirty="0" smtClean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Основные понятия (</a:t>
            </a:r>
            <a:r>
              <a:rPr lang="ru-RU" altLang="ru-RU" sz="28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Модели для программиста (</a:t>
            </a:r>
            <a:r>
              <a:rPr lang="ru-RU" altLang="ru-RU" sz="2800" b="1" dirty="0" smtClean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Пример простой программы (</a:t>
            </a:r>
            <a:r>
              <a:rPr lang="ru-RU" altLang="ru-RU" sz="2800" b="1" dirty="0" smtClean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Проекты (</a:t>
            </a:r>
            <a:r>
              <a:rPr lang="ru-RU" altLang="ru-RU" sz="2800" b="1" dirty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). Первый проект в 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VS 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800" b="1" dirty="0" smtClean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ЛР ОП (</a:t>
            </a:r>
            <a:r>
              <a:rPr lang="ru-RU" altLang="ru-RU" sz="2800" b="1" dirty="0" smtClean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ЛК ОП (</a:t>
            </a:r>
            <a:r>
              <a:rPr lang="ru-RU" altLang="ru-RU" sz="2800" b="1" dirty="0" smtClean="0">
                <a:solidFill>
                  <a:schemeClr val="tx1"/>
                </a:solidFill>
                <a:hlinkClick r:id="rId11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УПР ОП (</a:t>
            </a:r>
            <a:r>
              <a:rPr lang="ru-RU" altLang="ru-RU" sz="2800" b="1" dirty="0" smtClean="0">
                <a:solidFill>
                  <a:schemeClr val="tx1"/>
                </a:solidFill>
                <a:hlinkClick r:id="rId12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ДЗ ОП (</a:t>
            </a:r>
            <a:r>
              <a:rPr lang="ru-RU" altLang="ru-RU" sz="2800" b="1" dirty="0" smtClean="0">
                <a:solidFill>
                  <a:schemeClr val="tx1"/>
                </a:solidFill>
                <a:hlinkClick r:id="rId13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  <a:endParaRPr lang="en-US" altLang="ru-RU" sz="2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Рубежный контроль по ОП (</a:t>
            </a:r>
            <a:r>
              <a:rPr lang="ru-RU" altLang="ru-RU" sz="2800" b="1" dirty="0" smtClean="0">
                <a:solidFill>
                  <a:srgbClr val="FF0000"/>
                </a:solidFill>
                <a:hlinkClick r:id="rId14" action="ppaction://hlinksldjump"/>
              </a:rPr>
              <a:t>РК1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 и (</a:t>
            </a:r>
            <a:r>
              <a:rPr lang="ru-RU" altLang="ru-RU" sz="2800" b="1" dirty="0">
                <a:solidFill>
                  <a:srgbClr val="FF0000"/>
                </a:solidFill>
                <a:hlinkClick r:id="rId15" action="ppaction://hlinksldjump"/>
              </a:rPr>
              <a:t>РК2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800" b="1" dirty="0" smtClean="0"/>
          </a:p>
          <a:p>
            <a:pPr algn="l"/>
            <a:endParaRPr lang="ru-RU" altLang="ru-RU" sz="2800" b="1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altLang="ru-RU" sz="2800" b="1" dirty="0" smtClean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 smtClean="0"/>
          </a:p>
          <a:p>
            <a:pPr algn="l"/>
            <a:endParaRPr lang="ru-RU" altLang="ru-RU" sz="2800" b="1" dirty="0" smtClean="0"/>
          </a:p>
          <a:p>
            <a:endParaRPr lang="ru-RU" altLang="ru-RU" sz="2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20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altLang="ru-RU" sz="3200" dirty="0" smtClean="0"/>
              <a:t>Выражения </a:t>
            </a:r>
            <a:r>
              <a:rPr lang="en-US" altLang="ru-RU" sz="3200" dirty="0" smtClean="0"/>
              <a:t>(2)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08504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Выражения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также как и типы данных,  бывают: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Числовые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(целые и вещественные)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;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Логические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имеющие значения истина(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true - 0</a:t>
            </a:r>
            <a:r>
              <a:rPr lang="ru-RU" altLang="ru-RU" sz="2300" b="1" dirty="0" smtClean="0"/>
              <a:t>)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или ложь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(false -1</a:t>
            </a:r>
            <a:r>
              <a:rPr lang="en-US" altLang="ru-RU" sz="2300" b="1" dirty="0" smtClean="0"/>
              <a:t>)</a:t>
            </a:r>
            <a:endParaRPr lang="ru-RU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Выражения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отношения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( часть логических выражений)</a:t>
            </a:r>
          </a:p>
          <a:p>
            <a:pPr algn="l"/>
            <a:endParaRPr lang="ru-RU" altLang="ru-RU" sz="12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Если в выражении встречаются данные разных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типов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то: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Производится автоматическое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преобразование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данных, если это возможно, либо используются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cast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–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преобразования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/>
              <a:t>(</a:t>
            </a:r>
            <a:r>
              <a:rPr lang="ru-RU" altLang="ru-RU" sz="23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Либо необходимо использовать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специальные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функции библиотеки преобразования типов </a:t>
            </a:r>
            <a:r>
              <a:rPr lang="en-US" altLang="ru-RU" sz="2300" b="1" dirty="0" smtClean="0"/>
              <a:t>&lt;</a:t>
            </a:r>
            <a:r>
              <a:rPr lang="en-US" altLang="ru-RU" sz="2300" b="1" dirty="0" err="1">
                <a:solidFill>
                  <a:srgbClr val="0000FF"/>
                </a:solidFill>
              </a:rPr>
              <a:t>stdlib.h</a:t>
            </a:r>
            <a:r>
              <a:rPr lang="en-US" altLang="ru-RU" sz="2300" b="1" dirty="0" smtClean="0"/>
              <a:t>&gt;</a:t>
            </a:r>
            <a:r>
              <a:rPr lang="ru-RU" altLang="ru-RU" sz="2300" b="1" dirty="0" smtClean="0"/>
              <a:t> (</a:t>
            </a:r>
            <a:r>
              <a:rPr lang="ru-RU" altLang="ru-RU" sz="2300" b="1" u="sng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Либо фиксируется синтаксическая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ошибка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компиляции (</a:t>
            </a:r>
            <a:r>
              <a:rPr lang="en-US" altLang="ru-RU" sz="2300" b="1" dirty="0">
                <a:solidFill>
                  <a:schemeClr val="tx1"/>
                </a:solidFill>
              </a:rPr>
              <a:t>"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несовместимость типов данных в выражении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"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).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</p:spTree>
    <p:extLst>
      <p:ext uri="{BB962C8B-B14F-4D97-AF65-F5344CB8AC3E}">
        <p14:creationId xmlns:p14="http://schemas.microsoft.com/office/powerpoint/2010/main" val="286119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Примеры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200" b="1" dirty="0">
                <a:solidFill>
                  <a:srgbClr val="FF0000"/>
                </a:solidFill>
              </a:rPr>
              <a:t>Списки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2" action="ppaction://hlinkpres?slideindex=1&amp;slidetitle="/>
              </a:rPr>
              <a:t>2016</a:t>
            </a:r>
            <a:r>
              <a:rPr lang="ru-RU" altLang="ru-RU" sz="2200" b="1" dirty="0">
                <a:solidFill>
                  <a:schemeClr val="tx1"/>
                </a:solidFill>
              </a:rPr>
              <a:t>)</a:t>
            </a:r>
            <a:r>
              <a:rPr lang="en-US" sz="2200" b="1" dirty="0">
                <a:solidFill>
                  <a:schemeClr val="tx1"/>
                </a:solidFill>
              </a:rPr>
              <a:t>(</a:t>
            </a:r>
            <a:r>
              <a:rPr 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200" b="1" dirty="0">
                <a:solidFill>
                  <a:schemeClr val="tx1"/>
                </a:solidFill>
              </a:rPr>
              <a:t>, </a:t>
            </a:r>
            <a:r>
              <a:rPr lang="en-US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sz="2200" b="1" dirty="0">
                <a:solidFill>
                  <a:schemeClr val="tx1"/>
                </a:solidFill>
              </a:rPr>
              <a:t>,</a:t>
            </a:r>
            <a:r>
              <a:rPr lang="ru-RU" sz="2200" b="1" dirty="0">
                <a:solidFill>
                  <a:schemeClr val="tx1"/>
                </a:solidFill>
                <a:hlinkClick r:id="rId5" action="ppaction://hlinksldjump"/>
              </a:rPr>
              <a:t> </a:t>
            </a:r>
            <a:r>
              <a:rPr lang="ru-RU" sz="2200" b="1" dirty="0">
                <a:solidFill>
                  <a:schemeClr val="tx1"/>
                </a:solidFill>
                <a:hlinkClick r:id="rId6" action="ppaction://hlinksldjump"/>
              </a:rPr>
              <a:t>Примеры</a:t>
            </a:r>
            <a:r>
              <a:rPr lang="ru-RU" sz="2200" b="1" dirty="0">
                <a:solidFill>
                  <a:schemeClr val="tx1"/>
                </a:solidFill>
              </a:rPr>
              <a:t>, </a:t>
            </a:r>
            <a:r>
              <a:rPr lang="ru-RU" sz="2200" b="1" dirty="0">
                <a:solidFill>
                  <a:schemeClr val="tx1"/>
                </a:solidFill>
                <a:hlinkClick r:id="rId7" action="ppaction://hlinksldjump"/>
              </a:rPr>
              <a:t>Задания</a:t>
            </a:r>
            <a:r>
              <a:rPr lang="en-US" sz="2200" b="1" dirty="0">
                <a:solidFill>
                  <a:schemeClr val="tx1"/>
                </a:solidFill>
              </a:rPr>
              <a:t>)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en-US" altLang="ru-RU" sz="2200" b="1" dirty="0">
                <a:solidFill>
                  <a:schemeClr val="tx1"/>
                </a:solidFill>
              </a:rPr>
              <a:t>(</a:t>
            </a:r>
            <a:r>
              <a:rPr lang="en-US" altLang="ru-RU" sz="2200" b="1" dirty="0">
                <a:solidFill>
                  <a:schemeClr val="tx1"/>
                </a:solidFill>
                <a:hlinkClick r:id="rId8" action="ppaction://program"/>
              </a:rPr>
              <a:t>VS</a:t>
            </a:r>
            <a:r>
              <a:rPr lang="en-US" altLang="ru-RU" sz="2200" b="1" dirty="0">
                <a:solidFill>
                  <a:schemeClr val="tx1"/>
                </a:solidFill>
              </a:rPr>
              <a:t> –</a:t>
            </a:r>
            <a:r>
              <a:rPr lang="ru-RU" altLang="ru-RU" sz="2200" b="1" dirty="0">
                <a:solidFill>
                  <a:schemeClr val="tx1"/>
                </a:solidFill>
              </a:rPr>
              <a:t>ЛР № 8</a:t>
            </a:r>
            <a:r>
              <a:rPr lang="en-US" altLang="ru-RU" sz="2200" b="1" dirty="0">
                <a:solidFill>
                  <a:schemeClr val="tx1"/>
                </a:solidFill>
              </a:rPr>
              <a:t>) </a:t>
            </a:r>
            <a:r>
              <a:rPr lang="ru-RU" sz="2200" b="1" dirty="0">
                <a:solidFill>
                  <a:schemeClr val="tx1"/>
                </a:solidFill>
              </a:rPr>
              <a:t>:</a:t>
            </a:r>
            <a:endParaRPr lang="en-US" altLang="ru-RU" sz="22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Примеры для ЛР №8 </a:t>
            </a:r>
            <a:r>
              <a:rPr lang="ru-RU" altLang="ru-RU" sz="2200" b="1" dirty="0">
                <a:solidFill>
                  <a:schemeClr val="tx1"/>
                </a:solidFill>
              </a:rPr>
              <a:t>для ЛР №8 </a:t>
            </a:r>
            <a:r>
              <a:rPr lang="en-US" sz="2200" b="1" dirty="0">
                <a:solidFill>
                  <a:schemeClr val="tx1"/>
                </a:solidFill>
              </a:rPr>
              <a:t>(</a:t>
            </a:r>
            <a:r>
              <a:rPr 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200" b="1" dirty="0">
                <a:solidFill>
                  <a:schemeClr val="tx1"/>
                </a:solidFill>
              </a:rPr>
              <a:t>, </a:t>
            </a:r>
            <a:r>
              <a:rPr lang="en-US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):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u="sng" dirty="0">
                <a:solidFill>
                  <a:schemeClr val="tx1"/>
                </a:solidFill>
              </a:rPr>
              <a:t>Создание</a:t>
            </a:r>
            <a:r>
              <a:rPr lang="ru-RU" sz="2200" b="1" dirty="0">
                <a:solidFill>
                  <a:schemeClr val="tx1"/>
                </a:solidFill>
              </a:rPr>
              <a:t> простейшего списка вручную.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u="sng" dirty="0">
                <a:solidFill>
                  <a:schemeClr val="tx1"/>
                </a:solidFill>
              </a:rPr>
              <a:t>Распечатка</a:t>
            </a:r>
            <a:r>
              <a:rPr lang="ru-RU" sz="2200" b="1" dirty="0">
                <a:solidFill>
                  <a:schemeClr val="tx1"/>
                </a:solidFill>
              </a:rPr>
              <a:t> простейшего списка в цикле (</a:t>
            </a:r>
            <a:r>
              <a:rPr lang="ru-RU" sz="2200" b="1" dirty="0" err="1">
                <a:solidFill>
                  <a:schemeClr val="tx1"/>
                </a:solidFill>
              </a:rPr>
              <a:t>FirstList</a:t>
            </a:r>
            <a:r>
              <a:rPr lang="ru-RU" sz="2200" b="1" dirty="0">
                <a:solidFill>
                  <a:schemeClr val="tx1"/>
                </a:solidFill>
              </a:rPr>
              <a:t>).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Простейший </a:t>
            </a:r>
            <a:r>
              <a:rPr lang="ru-RU" sz="2200" b="1" u="sng" dirty="0">
                <a:solidFill>
                  <a:schemeClr val="tx1"/>
                </a:solidFill>
              </a:rPr>
              <a:t>динамический</a:t>
            </a:r>
            <a:r>
              <a:rPr lang="ru-RU" sz="2200" b="1" dirty="0">
                <a:solidFill>
                  <a:schemeClr val="tx1"/>
                </a:solidFill>
              </a:rPr>
              <a:t> список (</a:t>
            </a:r>
            <a:r>
              <a:rPr lang="ru-RU" sz="2200" b="1" dirty="0" err="1">
                <a:solidFill>
                  <a:schemeClr val="tx1"/>
                </a:solidFill>
              </a:rPr>
              <a:t>pDList</a:t>
            </a:r>
            <a:r>
              <a:rPr lang="ru-RU" sz="2200" b="1" dirty="0">
                <a:solidFill>
                  <a:schemeClr val="tx1"/>
                </a:solidFill>
              </a:rPr>
              <a:t>).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Ручная работа с однонаправленным списком на основе элементов.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Ручная работа с однонаправленным списком на основе структуры (</a:t>
            </a:r>
            <a:r>
              <a:rPr lang="en-US" sz="2200" b="1" dirty="0">
                <a:solidFill>
                  <a:schemeClr val="tx1"/>
                </a:solidFill>
              </a:rPr>
              <a:t>MY</a:t>
            </a:r>
            <a:r>
              <a:rPr lang="ru-RU" sz="2200" b="1" dirty="0">
                <a:solidFill>
                  <a:schemeClr val="tx1"/>
                </a:solidFill>
              </a:rPr>
              <a:t>_</a:t>
            </a:r>
            <a:r>
              <a:rPr lang="en-US" sz="2200" b="1" dirty="0">
                <a:solidFill>
                  <a:schemeClr val="tx1"/>
                </a:solidFill>
              </a:rPr>
              <a:t>List</a:t>
            </a:r>
            <a:r>
              <a:rPr lang="ru-RU" sz="2200" b="1" dirty="0">
                <a:solidFill>
                  <a:schemeClr val="tx1"/>
                </a:solidFill>
              </a:rPr>
              <a:t>).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Ручное добавление и удаление в голову и хвост.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Распечатка однонаправленного списка с помощью функции.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Очистка статического и динамического списков.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Работа с динамическим списком (указатель - </a:t>
            </a:r>
            <a:r>
              <a:rPr lang="ru-RU" sz="2200" b="1" dirty="0" err="1">
                <a:solidFill>
                  <a:schemeClr val="tx1"/>
                </a:solidFill>
              </a:rPr>
              <a:t>pList</a:t>
            </a:r>
            <a:r>
              <a:rPr lang="ru-RU" sz="2200" b="1" dirty="0">
                <a:solidFill>
                  <a:schemeClr val="tx1"/>
                </a:solidFill>
              </a:rPr>
              <a:t>).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Работа с двунаправленным списком (</a:t>
            </a:r>
            <a:r>
              <a:rPr lang="en-US" sz="2200" b="1" dirty="0">
                <a:solidFill>
                  <a:schemeClr val="tx1"/>
                </a:solidFill>
              </a:rPr>
              <a:t>My</a:t>
            </a:r>
            <a:r>
              <a:rPr lang="ru-RU" sz="2200" b="1" dirty="0">
                <a:solidFill>
                  <a:schemeClr val="tx1"/>
                </a:solidFill>
              </a:rPr>
              <a:t>_</a:t>
            </a:r>
            <a:r>
              <a:rPr lang="en-US" sz="2200" b="1" dirty="0" err="1">
                <a:solidFill>
                  <a:schemeClr val="tx1"/>
                </a:solidFill>
              </a:rPr>
              <a:t>DList</a:t>
            </a:r>
            <a:r>
              <a:rPr lang="ru-RU" sz="2200" b="1" dirty="0">
                <a:solidFill>
                  <a:schemeClr val="tx1"/>
                </a:solidFill>
              </a:rPr>
              <a:t>).</a:t>
            </a: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endParaRPr lang="ru-RU" altLang="ru-RU" sz="22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046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0"/>
            <a:ext cx="6859525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Контрольные задания 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08504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600" b="1" dirty="0" smtClean="0">
                <a:solidFill>
                  <a:srgbClr val="FF0000"/>
                </a:solidFill>
              </a:rPr>
              <a:t>Списки</a:t>
            </a:r>
            <a:r>
              <a:rPr lang="ru-RU" altLang="ru-RU" sz="26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600" b="1" dirty="0" smtClean="0">
                <a:solidFill>
                  <a:schemeClr val="tx1"/>
                </a:solidFill>
                <a:hlinkClick r:id="rId2" action="ppaction://hlinkpres?slideindex=1&amp;slidetitle="/>
              </a:rPr>
              <a:t>2016</a:t>
            </a:r>
            <a:r>
              <a:rPr lang="ru-RU" altLang="ru-RU" sz="2600" b="1" dirty="0">
                <a:solidFill>
                  <a:schemeClr val="tx1"/>
                </a:solidFill>
              </a:rPr>
              <a:t>)</a:t>
            </a:r>
            <a:r>
              <a:rPr lang="en-US" sz="2600" b="1" dirty="0">
                <a:solidFill>
                  <a:schemeClr val="tx1"/>
                </a:solidFill>
              </a:rPr>
              <a:t>(</a:t>
            </a:r>
            <a:r>
              <a:rPr lang="ru-RU" sz="26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600" b="1" dirty="0">
                <a:solidFill>
                  <a:schemeClr val="tx1"/>
                </a:solidFill>
              </a:rPr>
              <a:t>, </a:t>
            </a:r>
            <a:r>
              <a:rPr lang="en-US" sz="26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sz="2600" b="1" dirty="0">
                <a:solidFill>
                  <a:schemeClr val="tx1"/>
                </a:solidFill>
              </a:rPr>
              <a:t>,</a:t>
            </a:r>
            <a:r>
              <a:rPr lang="ru-RU" sz="2600" b="1" dirty="0">
                <a:solidFill>
                  <a:schemeClr val="tx1"/>
                </a:solidFill>
                <a:hlinkClick r:id="rId5" action="ppaction://hlinksldjump"/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  <a:hlinkClick r:id="rId6" action="ppaction://hlinksldjump"/>
              </a:rPr>
              <a:t>Примеры</a:t>
            </a:r>
            <a:r>
              <a:rPr lang="en-US" sz="2600" b="1" dirty="0" smtClean="0">
                <a:solidFill>
                  <a:schemeClr val="tx1"/>
                </a:solidFill>
              </a:rPr>
              <a:t>)</a:t>
            </a:r>
            <a:r>
              <a:rPr lang="en-US" altLang="ru-RU" sz="2600" b="1" dirty="0" smtClean="0">
                <a:solidFill>
                  <a:schemeClr val="tx1"/>
                </a:solidFill>
              </a:rPr>
              <a:t>(</a:t>
            </a:r>
            <a:r>
              <a:rPr lang="en-US" altLang="ru-RU" sz="2600" b="1" dirty="0">
                <a:solidFill>
                  <a:schemeClr val="tx1"/>
                </a:solidFill>
                <a:hlinkClick r:id="rId7" action="ppaction://program"/>
              </a:rPr>
              <a:t>VS</a:t>
            </a:r>
            <a:r>
              <a:rPr lang="en-US" altLang="ru-RU" sz="2600" b="1" dirty="0">
                <a:solidFill>
                  <a:schemeClr val="tx1"/>
                </a:solidFill>
              </a:rPr>
              <a:t> –</a:t>
            </a:r>
            <a:r>
              <a:rPr lang="ru-RU" altLang="ru-RU" sz="2600" b="1" dirty="0">
                <a:solidFill>
                  <a:schemeClr val="tx1"/>
                </a:solidFill>
              </a:rPr>
              <a:t>ЛР № 8</a:t>
            </a:r>
            <a:r>
              <a:rPr lang="en-US" altLang="ru-RU" sz="2600" b="1" dirty="0">
                <a:solidFill>
                  <a:schemeClr val="tx1"/>
                </a:solidFill>
              </a:rPr>
              <a:t>) </a:t>
            </a:r>
            <a:r>
              <a:rPr lang="ru-RU" sz="2600" b="1" dirty="0">
                <a:solidFill>
                  <a:schemeClr val="tx1"/>
                </a:solidFill>
              </a:rPr>
              <a:t>:</a:t>
            </a:r>
            <a:endParaRPr lang="en-US" altLang="ru-RU" sz="2600" b="1" dirty="0" smtClean="0">
              <a:solidFill>
                <a:srgbClr val="FF0000"/>
              </a:solidFill>
            </a:endParaRPr>
          </a:p>
          <a:p>
            <a:pPr algn="l"/>
            <a:r>
              <a:rPr lang="ru-RU" altLang="ru-RU" sz="2600" b="1" dirty="0" smtClean="0">
                <a:solidFill>
                  <a:srgbClr val="FF0000"/>
                </a:solidFill>
              </a:rPr>
              <a:t>Контрольные</a:t>
            </a:r>
            <a:r>
              <a:rPr lang="ru-RU" altLang="ru-RU" sz="2600" b="1" dirty="0" smtClean="0">
                <a:solidFill>
                  <a:schemeClr val="tx1"/>
                </a:solidFill>
              </a:rPr>
              <a:t> задания для ЛР №8 </a:t>
            </a:r>
            <a:r>
              <a:rPr lang="en-US" sz="2600" b="1" dirty="0" smtClean="0">
                <a:solidFill>
                  <a:schemeClr val="tx1"/>
                </a:solidFill>
              </a:rPr>
              <a:t>(</a:t>
            </a:r>
            <a:r>
              <a:rPr lang="ru-RU" sz="26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600" b="1" dirty="0">
                <a:solidFill>
                  <a:schemeClr val="tx1"/>
                </a:solidFill>
              </a:rPr>
              <a:t>, </a:t>
            </a:r>
            <a:r>
              <a:rPr lang="en-US" sz="26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600" b="1" dirty="0" smtClean="0">
                <a:solidFill>
                  <a:schemeClr val="tx1"/>
                </a:solidFill>
              </a:rPr>
              <a:t>):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600" b="1" u="sng" dirty="0">
                <a:solidFill>
                  <a:schemeClr val="tx1"/>
                </a:solidFill>
              </a:rPr>
              <a:t>Создать</a:t>
            </a:r>
            <a:r>
              <a:rPr lang="ru-RU" sz="2600" b="1" dirty="0">
                <a:solidFill>
                  <a:schemeClr val="tx1"/>
                </a:solidFill>
              </a:rPr>
              <a:t> однонаправленный список </a:t>
            </a:r>
            <a:r>
              <a:rPr lang="ru-RU" sz="2600" b="1" dirty="0" smtClean="0">
                <a:solidFill>
                  <a:schemeClr val="tx1"/>
                </a:solidFill>
              </a:rPr>
              <a:t>вручную </a:t>
            </a:r>
            <a:r>
              <a:rPr lang="ru-RU" sz="2600" b="1" dirty="0">
                <a:solidFill>
                  <a:srgbClr val="FF0000"/>
                </a:solidFill>
              </a:rPr>
              <a:t>-</a:t>
            </a:r>
            <a:r>
              <a:rPr lang="ru-RU" sz="2600" b="1" dirty="0" smtClean="0">
                <a:solidFill>
                  <a:schemeClr val="tx1"/>
                </a:solidFill>
              </a:rPr>
              <a:t> </a:t>
            </a:r>
            <a:r>
              <a:rPr lang="ru-RU" sz="2600" b="1" dirty="0" smtClean="0">
                <a:solidFill>
                  <a:srgbClr val="FF0000"/>
                </a:solidFill>
              </a:rPr>
              <a:t>5.1</a:t>
            </a:r>
            <a:r>
              <a:rPr lang="ru-RU" sz="2600" b="1" dirty="0" smtClean="0">
                <a:solidFill>
                  <a:schemeClr val="tx1"/>
                </a:solidFill>
              </a:rPr>
              <a:t> </a:t>
            </a:r>
            <a:endParaRPr lang="ru-RU" altLang="ru-RU" sz="26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600" b="1" u="sng" dirty="0">
                <a:solidFill>
                  <a:schemeClr val="tx1"/>
                </a:solidFill>
              </a:rPr>
              <a:t>Распечатать</a:t>
            </a:r>
            <a:r>
              <a:rPr lang="ru-RU" sz="2600" b="1" dirty="0">
                <a:solidFill>
                  <a:schemeClr val="tx1"/>
                </a:solidFill>
              </a:rPr>
              <a:t> однонаправленный </a:t>
            </a:r>
            <a:r>
              <a:rPr lang="ru-RU" sz="2600" b="1" dirty="0" smtClean="0">
                <a:solidFill>
                  <a:schemeClr val="tx1"/>
                </a:solidFill>
              </a:rPr>
              <a:t>список </a:t>
            </a:r>
            <a:r>
              <a:rPr lang="ru-RU" sz="2600" b="1" dirty="0">
                <a:solidFill>
                  <a:srgbClr val="FF0000"/>
                </a:solidFill>
              </a:rPr>
              <a:t>- </a:t>
            </a:r>
            <a:r>
              <a:rPr lang="ru-RU" sz="2600" b="1" dirty="0" smtClean="0">
                <a:solidFill>
                  <a:srgbClr val="FF0000"/>
                </a:solidFill>
              </a:rPr>
              <a:t>5.2</a:t>
            </a:r>
            <a:r>
              <a:rPr lang="ru-RU" sz="2600" b="1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Создать </a:t>
            </a:r>
            <a:r>
              <a:rPr lang="ru-RU" sz="2600" b="1" u="sng" dirty="0">
                <a:solidFill>
                  <a:schemeClr val="tx1"/>
                </a:solidFill>
              </a:rPr>
              <a:t>функцию для распечатки </a:t>
            </a:r>
            <a:r>
              <a:rPr lang="ru-RU" sz="2600" b="1" dirty="0" smtClean="0">
                <a:solidFill>
                  <a:schemeClr val="tx1"/>
                </a:solidFill>
              </a:rPr>
              <a:t>списка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smtClean="0">
                <a:solidFill>
                  <a:srgbClr val="FF0000"/>
                </a:solidFill>
              </a:rPr>
              <a:t>- 5.3</a:t>
            </a:r>
            <a:r>
              <a:rPr lang="ru-RU" sz="2600" b="1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Написать программу для </a:t>
            </a:r>
            <a:r>
              <a:rPr lang="ru-RU" sz="2600" b="1" u="sng" dirty="0">
                <a:solidFill>
                  <a:schemeClr val="tx1"/>
                </a:solidFill>
              </a:rPr>
              <a:t>добавления</a:t>
            </a:r>
            <a:r>
              <a:rPr lang="ru-RU" sz="2600" b="1" dirty="0">
                <a:solidFill>
                  <a:schemeClr val="tx1"/>
                </a:solidFill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</a:rPr>
              <a:t>элементов</a:t>
            </a:r>
            <a:r>
              <a:rPr lang="ru-RU" sz="2600" b="1" dirty="0">
                <a:solidFill>
                  <a:srgbClr val="FF0000"/>
                </a:solidFill>
              </a:rPr>
              <a:t> - </a:t>
            </a:r>
            <a:r>
              <a:rPr lang="ru-RU" sz="2600" b="1" dirty="0" smtClean="0">
                <a:solidFill>
                  <a:srgbClr val="FF0000"/>
                </a:solidFill>
              </a:rPr>
              <a:t>5.4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Создать </a:t>
            </a:r>
            <a:r>
              <a:rPr lang="ru-RU" sz="2600" b="1" u="sng" dirty="0">
                <a:solidFill>
                  <a:schemeClr val="tx1"/>
                </a:solidFill>
              </a:rPr>
              <a:t>функцию для добавления</a:t>
            </a:r>
            <a:r>
              <a:rPr lang="ru-RU" sz="2600" b="1" dirty="0">
                <a:solidFill>
                  <a:schemeClr val="tx1"/>
                </a:solidFill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</a:rPr>
              <a:t>(в голову/хвост) </a:t>
            </a:r>
            <a:r>
              <a:rPr lang="ru-RU" sz="2600" b="1" dirty="0" smtClean="0">
                <a:solidFill>
                  <a:srgbClr val="FF0000"/>
                </a:solidFill>
              </a:rPr>
              <a:t>- 5.5/6</a:t>
            </a:r>
            <a:endParaRPr lang="ru-RU" sz="2600" b="1" dirty="0">
              <a:solidFill>
                <a:srgbClr val="FF0000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Выполнить </a:t>
            </a:r>
            <a:r>
              <a:rPr lang="ru-RU" sz="2600" b="1" u="sng" dirty="0">
                <a:solidFill>
                  <a:schemeClr val="tx1"/>
                </a:solidFill>
              </a:rPr>
              <a:t>удаление</a:t>
            </a:r>
            <a:r>
              <a:rPr lang="ru-RU" sz="2600" b="1" dirty="0">
                <a:solidFill>
                  <a:schemeClr val="tx1"/>
                </a:solidFill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</a:rPr>
              <a:t>из списка (из головы/хвост)</a:t>
            </a:r>
            <a:r>
              <a:rPr lang="ru-RU" sz="2600" b="1" dirty="0">
                <a:solidFill>
                  <a:srgbClr val="FF0000"/>
                </a:solidFill>
              </a:rPr>
              <a:t> - </a:t>
            </a:r>
            <a:r>
              <a:rPr lang="ru-RU" sz="2600" b="1" dirty="0" smtClean="0">
                <a:solidFill>
                  <a:srgbClr val="FF0000"/>
                </a:solidFill>
              </a:rPr>
              <a:t>5.7/8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Создать </a:t>
            </a:r>
            <a:r>
              <a:rPr lang="ru-RU" sz="2600" b="1" u="sng" dirty="0">
                <a:solidFill>
                  <a:schemeClr val="tx1"/>
                </a:solidFill>
              </a:rPr>
              <a:t>функцию</a:t>
            </a:r>
            <a:r>
              <a:rPr lang="ru-RU" sz="2600" b="1" dirty="0">
                <a:solidFill>
                  <a:schemeClr val="tx1"/>
                </a:solidFill>
              </a:rPr>
              <a:t> очистки </a:t>
            </a:r>
            <a:r>
              <a:rPr lang="ru-RU" sz="2600" b="1" dirty="0" smtClean="0">
                <a:solidFill>
                  <a:schemeClr val="tx1"/>
                </a:solidFill>
              </a:rPr>
              <a:t>списка </a:t>
            </a:r>
            <a:r>
              <a:rPr lang="ru-RU" sz="2600" b="1" dirty="0">
                <a:solidFill>
                  <a:srgbClr val="FF0000"/>
                </a:solidFill>
              </a:rPr>
              <a:t>- </a:t>
            </a:r>
            <a:r>
              <a:rPr lang="ru-RU" sz="2600" b="1" dirty="0" smtClean="0">
                <a:solidFill>
                  <a:srgbClr val="FF0000"/>
                </a:solidFill>
              </a:rPr>
              <a:t>5.9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600" b="1" u="sng" dirty="0" smtClean="0">
                <a:solidFill>
                  <a:schemeClr val="tx1"/>
                </a:solidFill>
              </a:rPr>
              <a:t>Поиск</a:t>
            </a:r>
            <a:r>
              <a:rPr lang="ru-RU" sz="2600" b="1" dirty="0" smtClean="0">
                <a:solidFill>
                  <a:schemeClr val="tx1"/>
                </a:solidFill>
              </a:rPr>
              <a:t> </a:t>
            </a:r>
            <a:r>
              <a:rPr lang="ru-RU" sz="2600" b="1" u="sng" dirty="0" smtClean="0">
                <a:solidFill>
                  <a:schemeClr val="tx1"/>
                </a:solidFill>
              </a:rPr>
              <a:t>максимума</a:t>
            </a:r>
            <a:r>
              <a:rPr lang="ru-RU" sz="2600" b="1" dirty="0" smtClean="0">
                <a:solidFill>
                  <a:schemeClr val="tx1"/>
                </a:solidFill>
              </a:rPr>
              <a:t> в списке </a:t>
            </a:r>
            <a:r>
              <a:rPr lang="ru-RU" sz="2600" b="1" dirty="0">
                <a:solidFill>
                  <a:srgbClr val="FF0000"/>
                </a:solidFill>
              </a:rPr>
              <a:t>- </a:t>
            </a:r>
            <a:r>
              <a:rPr lang="ru-RU" sz="2600" b="1" dirty="0" smtClean="0">
                <a:solidFill>
                  <a:srgbClr val="FF0000"/>
                </a:solidFill>
              </a:rPr>
              <a:t>5.10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Выполнить </a:t>
            </a:r>
            <a:r>
              <a:rPr lang="ru-RU" sz="2600" b="1" u="sng" dirty="0">
                <a:solidFill>
                  <a:schemeClr val="tx1"/>
                </a:solidFill>
              </a:rPr>
              <a:t>сложение</a:t>
            </a:r>
            <a:r>
              <a:rPr lang="ru-RU" sz="2600" b="1" dirty="0">
                <a:solidFill>
                  <a:schemeClr val="tx1"/>
                </a:solidFill>
              </a:rPr>
              <a:t> двух списков </a:t>
            </a:r>
            <a:r>
              <a:rPr lang="ru-RU" sz="2600" b="1" dirty="0">
                <a:solidFill>
                  <a:srgbClr val="FF0000"/>
                </a:solidFill>
              </a:rPr>
              <a:t>- </a:t>
            </a:r>
            <a:r>
              <a:rPr lang="ru-RU" sz="2600" b="1" dirty="0" smtClean="0">
                <a:solidFill>
                  <a:srgbClr val="FF0000"/>
                </a:solidFill>
              </a:rPr>
              <a:t>5.11</a:t>
            </a:r>
          </a:p>
          <a:p>
            <a:pPr algn="l"/>
            <a:endParaRPr lang="ru-RU" altLang="ru-RU" sz="26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6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600" b="1" dirty="0">
              <a:solidFill>
                <a:schemeClr val="tx1"/>
              </a:solidFill>
            </a:endParaRPr>
          </a:p>
          <a:p>
            <a:pPr algn="l"/>
            <a:endParaRPr lang="ru-RU" altLang="ru-RU" sz="26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475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0"/>
            <a:ext cx="6859525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Назначение списков 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Теория ЛР № 8 для </a:t>
            </a:r>
            <a:r>
              <a:rPr lang="en-US" sz="2200" b="1" dirty="0" smtClean="0">
                <a:solidFill>
                  <a:schemeClr val="tx1"/>
                </a:solidFill>
              </a:rPr>
              <a:t>(</a:t>
            </a:r>
            <a:r>
              <a:rPr lang="ru-RU" sz="22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200" b="1" dirty="0">
                <a:solidFill>
                  <a:schemeClr val="tx1"/>
                </a:solidFill>
              </a:rPr>
              <a:t>, </a:t>
            </a:r>
            <a:r>
              <a:rPr lang="en-US" sz="22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):</a:t>
            </a:r>
            <a:endParaRPr lang="en-US" altLang="ru-RU" sz="22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Основное назначение списков в ОП </a:t>
            </a:r>
            <a:r>
              <a:rPr lang="ru-RU" altLang="ru-RU" sz="2200" b="1" u="sng" dirty="0">
                <a:solidFill>
                  <a:schemeClr val="tx1"/>
                </a:solidFill>
              </a:rPr>
              <a:t>х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ранение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структурированной информации во время выполнения программ. Похожи на массивы.</a:t>
            </a: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Списки и массивы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). Возможности списков: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b="1" u="sng" dirty="0">
                <a:solidFill>
                  <a:schemeClr val="tx1"/>
                </a:solidFill>
              </a:rPr>
              <a:t>Списки</a:t>
            </a:r>
            <a:r>
              <a:rPr lang="ru-RU" sz="2200" b="1" dirty="0">
                <a:solidFill>
                  <a:schemeClr val="tx1"/>
                </a:solidFill>
              </a:rPr>
              <a:t> позволяют более </a:t>
            </a:r>
            <a:r>
              <a:rPr lang="ru-RU" sz="2200" b="1" u="sng" dirty="0">
                <a:solidFill>
                  <a:schemeClr val="tx1"/>
                </a:solidFill>
              </a:rPr>
              <a:t>эффективно</a:t>
            </a:r>
            <a:r>
              <a:rPr lang="ru-RU" sz="2200" b="1" dirty="0">
                <a:solidFill>
                  <a:schemeClr val="tx1"/>
                </a:solidFill>
              </a:rPr>
              <a:t> использовать </a:t>
            </a:r>
            <a:r>
              <a:rPr lang="ru-RU" sz="2200" b="1" dirty="0" smtClean="0">
                <a:solidFill>
                  <a:schemeClr val="tx1"/>
                </a:solidFill>
              </a:rPr>
              <a:t>оперативную память (ОП) </a:t>
            </a:r>
            <a:r>
              <a:rPr lang="ru-RU" sz="2200" b="1" dirty="0">
                <a:solidFill>
                  <a:schemeClr val="tx1"/>
                </a:solidFill>
              </a:rPr>
              <a:t>компьютера. 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tx1"/>
                </a:solidFill>
              </a:rPr>
              <a:t>Списки </a:t>
            </a:r>
            <a:r>
              <a:rPr lang="ru-RU" sz="2200" b="1" dirty="0">
                <a:solidFill>
                  <a:schemeClr val="tx1"/>
                </a:solidFill>
              </a:rPr>
              <a:t>позволяют более полно использовать механизмы </a:t>
            </a:r>
            <a:r>
              <a:rPr lang="ru-RU" sz="2200" b="1" u="sng" dirty="0">
                <a:solidFill>
                  <a:schemeClr val="tx1"/>
                </a:solidFill>
              </a:rPr>
              <a:t>динамической</a:t>
            </a:r>
            <a:r>
              <a:rPr lang="ru-RU" sz="2200" b="1" dirty="0">
                <a:solidFill>
                  <a:schemeClr val="tx1"/>
                </a:solidFill>
              </a:rPr>
              <a:t> памяти: и список и его элементы могут быть динамическими. 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tx1"/>
                </a:solidFill>
              </a:rPr>
              <a:t>В массивах элементы одного типа. Эти </a:t>
            </a:r>
            <a:r>
              <a:rPr lang="ru-RU" sz="2200" b="1" dirty="0">
                <a:solidFill>
                  <a:schemeClr val="tx1"/>
                </a:solidFill>
              </a:rPr>
              <a:t>ограничения снимаются с использованием структур типа список, хотя добавляются и новые недостатки, в частности: 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algn="l"/>
            <a:r>
              <a:rPr lang="ru-RU" sz="2200" b="1" dirty="0" smtClean="0">
                <a:solidFill>
                  <a:schemeClr val="tx1"/>
                </a:solidFill>
              </a:rPr>
              <a:t>трудно </a:t>
            </a:r>
            <a:r>
              <a:rPr lang="ru-RU" sz="2200" b="1" dirty="0">
                <a:solidFill>
                  <a:schemeClr val="tx1"/>
                </a:solidFill>
              </a:rPr>
              <a:t>получить доступ к элементу </a:t>
            </a:r>
            <a:r>
              <a:rPr lang="ru-RU" sz="2200" b="1" dirty="0" smtClean="0">
                <a:solidFill>
                  <a:schemeClr val="tx1"/>
                </a:solidFill>
              </a:rPr>
              <a:t>в списке </a:t>
            </a:r>
            <a:r>
              <a:rPr lang="ru-RU" sz="2200" b="1" dirty="0">
                <a:solidFill>
                  <a:schemeClr val="tx1"/>
                </a:solidFill>
              </a:rPr>
              <a:t>по </a:t>
            </a:r>
            <a:r>
              <a:rPr lang="ru-RU" sz="2200" b="1" u="sng" dirty="0">
                <a:solidFill>
                  <a:schemeClr val="tx1"/>
                </a:solidFill>
              </a:rPr>
              <a:t>номеру</a:t>
            </a:r>
            <a:r>
              <a:rPr lang="ru-RU" sz="2200" b="1" dirty="0">
                <a:solidFill>
                  <a:schemeClr val="tx1"/>
                </a:solidFill>
              </a:rPr>
              <a:t>. 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tx1"/>
                </a:solidFill>
              </a:rPr>
              <a:t>Самым </a:t>
            </a:r>
            <a:r>
              <a:rPr lang="ru-RU" sz="2200" b="1" dirty="0">
                <a:solidFill>
                  <a:schemeClr val="tx1"/>
                </a:solidFill>
              </a:rPr>
              <a:t>важным преимуществом списков является возможность хранения </a:t>
            </a:r>
            <a:r>
              <a:rPr lang="ru-RU" sz="2200" b="1" u="sng" dirty="0">
                <a:solidFill>
                  <a:schemeClr val="tx1"/>
                </a:solidFill>
              </a:rPr>
              <a:t>разнотипных</a:t>
            </a:r>
            <a:r>
              <a:rPr lang="ru-RU" sz="2200" b="1" dirty="0">
                <a:solidFill>
                  <a:schemeClr val="tx1"/>
                </a:solidFill>
              </a:rPr>
              <a:t> структурных переменных, если использовать для адресации списков указатели типа </a:t>
            </a:r>
            <a:r>
              <a:rPr lang="en-US" sz="2200" b="1" dirty="0">
                <a:solidFill>
                  <a:schemeClr val="tx1"/>
                </a:solidFill>
              </a:rPr>
              <a:t>void</a:t>
            </a:r>
            <a:r>
              <a:rPr lang="ru-RU" sz="2200" b="1" dirty="0" smtClean="0">
                <a:solidFill>
                  <a:schemeClr val="tx1"/>
                </a:solidFill>
              </a:rPr>
              <a:t>.</a:t>
            </a:r>
            <a:endParaRPr 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651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0"/>
            <a:ext cx="6859525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Динамические списки 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Теория ЛР № 8 для </a:t>
            </a:r>
            <a:r>
              <a:rPr lang="en-US" sz="2200" b="1" dirty="0" smtClean="0">
                <a:solidFill>
                  <a:schemeClr val="tx1"/>
                </a:solidFill>
              </a:rPr>
              <a:t>(</a:t>
            </a:r>
            <a:r>
              <a:rPr lang="ru-RU" sz="22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200" b="1" dirty="0">
                <a:solidFill>
                  <a:schemeClr val="tx1"/>
                </a:solidFill>
              </a:rPr>
              <a:t>, </a:t>
            </a:r>
            <a:r>
              <a:rPr lang="en-US" sz="22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):</a:t>
            </a:r>
            <a:endParaRPr lang="en-US" altLang="ru-RU" sz="22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Для списков (их структур), их элементов память может быть выделена динамически. Пусть такие структуры списков </a:t>
            </a:r>
            <a:r>
              <a:rPr lang="en-US" sz="2000" dirty="0">
                <a:solidFill>
                  <a:srgbClr val="FF0000"/>
                </a:solidFill>
                <a:latin typeface="Tahoma"/>
                <a:ea typeface="Calibri"/>
              </a:rPr>
              <a:t>List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и их элементов </a:t>
            </a:r>
            <a:r>
              <a:rPr lang="en-US" sz="2000" dirty="0" err="1" smtClean="0">
                <a:solidFill>
                  <a:srgbClr val="FF0000"/>
                </a:solidFill>
                <a:latin typeface="Tahoma"/>
                <a:ea typeface="Calibri"/>
              </a:rPr>
              <a:t>ListElem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):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FF"/>
                </a:solidFill>
                <a:latin typeface="Tahoma"/>
                <a:ea typeface="Calibri"/>
              </a:rPr>
              <a:t>#</a:t>
            </a:r>
            <a:r>
              <a:rPr lang="ru-RU" sz="2000" dirty="0" err="1">
                <a:solidFill>
                  <a:srgbClr val="0000FF"/>
                </a:solidFill>
                <a:latin typeface="Tahoma"/>
                <a:ea typeface="Calibri"/>
              </a:rPr>
              <a:t>include</a:t>
            </a:r>
            <a:r>
              <a:rPr lang="ru-RU" sz="2000" dirty="0">
                <a:latin typeface="Tahoma"/>
                <a:ea typeface="Calibri"/>
              </a:rPr>
              <a:t>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Calibri"/>
              </a:rPr>
              <a:t>&lt;</a:t>
            </a:r>
            <a:r>
              <a:rPr lang="ru-RU" sz="2000" dirty="0" err="1">
                <a:solidFill>
                  <a:srgbClr val="A31515"/>
                </a:solidFill>
                <a:latin typeface="Tahoma"/>
                <a:ea typeface="Calibri"/>
              </a:rPr>
              <a:t>malloc.h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Calibri"/>
              </a:rPr>
              <a:t>&gt;</a:t>
            </a:r>
            <a:endParaRPr lang="ru-RU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ДИНАМИЧЕСКИЕ СПИСКИ</a:t>
            </a:r>
            <a:endParaRPr lang="ru-RU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//Выделение памяти для списка</a:t>
            </a:r>
            <a:endParaRPr lang="ru-RU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FF0000"/>
                </a:solidFill>
                <a:latin typeface="Tahoma"/>
                <a:ea typeface="Calibri"/>
              </a:rPr>
              <a:t>List</a:t>
            </a:r>
            <a:r>
              <a:rPr lang="en-US" sz="2000" dirty="0">
                <a:latin typeface="Tahoma"/>
                <a:ea typeface="Calibri"/>
              </a:rPr>
              <a:t> * 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Calibri"/>
              </a:rPr>
              <a:t>pDList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 = (List *) 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Calibri"/>
              </a:rPr>
              <a:t>malloc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Calibri"/>
              </a:rPr>
              <a:t>sizeof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Calibri"/>
              </a:rPr>
              <a:t>(</a:t>
            </a:r>
            <a:r>
              <a:rPr lang="en-US" sz="2000" dirty="0">
                <a:solidFill>
                  <a:srgbClr val="FF0000"/>
                </a:solidFill>
                <a:latin typeface="Tahoma"/>
                <a:ea typeface="Calibri"/>
              </a:rPr>
              <a:t>List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));</a:t>
            </a:r>
            <a:endParaRPr lang="ru-RU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// Выделение памяти для одного элемента </a:t>
            </a:r>
            <a:r>
              <a:rPr lang="ru-RU" sz="2000" dirty="0" smtClean="0">
                <a:solidFill>
                  <a:srgbClr val="008000"/>
                </a:solidFill>
                <a:latin typeface="Tahoma"/>
                <a:ea typeface="Calibri"/>
              </a:rPr>
              <a:t>списка (многократно)</a:t>
            </a:r>
            <a:endParaRPr lang="ru-RU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>
                <a:solidFill>
                  <a:srgbClr val="FF0000"/>
                </a:solidFill>
                <a:latin typeface="Tahoma"/>
                <a:ea typeface="Calibri"/>
              </a:rPr>
              <a:t>ListElem</a:t>
            </a:r>
            <a:r>
              <a:rPr lang="en-US" sz="2000" dirty="0">
                <a:latin typeface="Tahoma"/>
                <a:ea typeface="Calibri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* 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Calibri"/>
              </a:rPr>
              <a:t>pTempElem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 = (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Calibri"/>
              </a:rPr>
              <a:t>ListElem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 * )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Calibri"/>
              </a:rPr>
              <a:t>malloc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Calibri"/>
              </a:rPr>
              <a:t>sizeof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Calibri"/>
              </a:rPr>
              <a:t>(</a:t>
            </a:r>
            <a:r>
              <a:rPr lang="en-US" sz="2000" dirty="0" err="1">
                <a:solidFill>
                  <a:srgbClr val="FF0000"/>
                </a:solidFill>
                <a:latin typeface="Tahoma"/>
                <a:ea typeface="Calibri"/>
              </a:rPr>
              <a:t>ListElem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));</a:t>
            </a:r>
            <a:endParaRPr lang="ru-RU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/>
            <a:endParaRPr 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709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0"/>
            <a:ext cx="6859525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Списки в С++ 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 smtClean="0">
                <a:solidFill>
                  <a:schemeClr val="tx1"/>
                </a:solidFill>
              </a:rPr>
              <a:t>Теория ЛР № 8 для </a:t>
            </a:r>
            <a:r>
              <a:rPr lang="en-US" sz="2400" b="1" dirty="0" smtClean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):</a:t>
            </a:r>
            <a:endParaRPr lang="en-US" altLang="ru-RU" sz="24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chemeClr val="tx1"/>
                </a:solidFill>
              </a:rPr>
              <a:t>В системе классов СИ++ предусмотрено много возможностей для работы со списками: 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vector,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map, </a:t>
            </a:r>
            <a:r>
              <a:rPr lang="en-US" altLang="ru-RU" sz="2400" b="1" dirty="0" err="1" smtClean="0">
                <a:solidFill>
                  <a:srgbClr val="FF0000"/>
                </a:solidFill>
              </a:rPr>
              <a:t>Dlist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, list, </a:t>
            </a:r>
            <a:r>
              <a:rPr lang="en-US" altLang="ru-RU" sz="2400" b="1" dirty="0" err="1" smtClean="0">
                <a:solidFill>
                  <a:srgbClr val="FF0000"/>
                </a:solidFill>
              </a:rPr>
              <a:t>Clist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, </a:t>
            </a:r>
            <a:r>
              <a:rPr lang="en-US" altLang="ru-RU" sz="2400" b="1" dirty="0" err="1" smtClean="0">
                <a:solidFill>
                  <a:srgbClr val="FF0000"/>
                </a:solidFill>
              </a:rPr>
              <a:t>CObjList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, list 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и многие другие.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Работу с этими классами вы будете изучать в курсе "Объектно-ориентированное программирование" или в курсе "Программирование на основе классов и шаблонов".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Знания этого семестра вам помогут разобраться с этими классами и создать новые классы!</a:t>
            </a:r>
            <a:endParaRPr 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 smtClean="0">
              <a:solidFill>
                <a:schemeClr val="tx1"/>
              </a:solidFill>
            </a:endParaRPr>
          </a:p>
          <a:p>
            <a:pPr algn="l"/>
            <a:endParaRPr lang="ru-RU" sz="24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4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4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736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5964"/>
            <a:ext cx="7128792" cy="576064"/>
          </a:xfrm>
        </p:spPr>
        <p:txBody>
          <a:bodyPr>
            <a:noAutofit/>
          </a:bodyPr>
          <a:lstStyle/>
          <a:p>
            <a:r>
              <a:rPr lang="ru-RU" sz="2600" dirty="0" smtClean="0"/>
              <a:t>ЛР №7 5.6 Функция Распечатки файла структур </a:t>
            </a:r>
            <a:endParaRPr lang="ru-RU" sz="26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675687" cy="4752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функции печати файла структур: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StudPrintFile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const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FileName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FILE * pF;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 =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FileName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rb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Открытие файла для чтения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Student2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SBuf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Буфер для ввода из файла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while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(!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feof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)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Проверка конца файла     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    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fread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&amp;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SBuf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(Student2) , 1, pF);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чтение одной записи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!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(pF) ) 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SBuf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     };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fclose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pF ); };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Закрытие файла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80000"/>
              </a:lnSpc>
            </a:pPr>
            <a:r>
              <a:rPr lang="ru-RU" altLang="ru-RU" sz="2200" b="1" u="sng" dirty="0" smtClean="0">
                <a:solidFill>
                  <a:schemeClr val="tx1"/>
                </a:solidFill>
              </a:rPr>
              <a:t>Вызов</a:t>
            </a:r>
            <a:r>
              <a:rPr lang="ru-RU" altLang="ru-RU" sz="2200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altLang="ru-RU" sz="2200" b="1" dirty="0">
                <a:solidFill>
                  <a:schemeClr val="tx1"/>
                </a:solidFill>
              </a:rPr>
              <a:t>функции</a:t>
            </a:r>
            <a:r>
              <a:rPr lang="ru-RU" altLang="ru-RU" sz="2200" b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altLang="ru-RU" sz="2200" b="1" dirty="0">
                <a:solidFill>
                  <a:schemeClr val="tx1"/>
                </a:solidFill>
              </a:rPr>
              <a:t> и результат:</a:t>
            </a:r>
          </a:p>
          <a:p>
            <a:pPr algn="l">
              <a:lnSpc>
                <a:spcPct val="80000"/>
              </a:lnSpc>
            </a:pP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StudPrintFile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"BDStud54.bin"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Фамилия - Иван  Имя - Гусев   Курс - 1   Стипендия -  11,50 р.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Фамилия - Петр  Имя - Уткин   Курс - 2   Стипендия - 120,50 р.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Фамилия - Олег  Имя - Синицын   Курс - 3   Стипендия - 100,50 р.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310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24353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№7 5.7 Файл на основе Массива 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64612" cy="53293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Программа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формирования файла: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 err="1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MasStud57 [] = {  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"Гусев1"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"Иван"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1 ,  11.5f} , 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"Уткин1"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"Петр"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2 ,  120.5f} 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 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"Синицын1"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"Олег"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3 ,  100.5f}};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FILE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pF57;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Дескриптор файла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Открытие файла для записи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pF57 =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"BDStud57.bin"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wb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Открытие файла для записи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(MasStud57)/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      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fwrite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MasStud57 +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, 1, pF57);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fclose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(pF57);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StudPrintFile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"BDStud57.bin"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2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altLang="ru-RU" sz="2000" b="1" u="sng" dirty="0">
                <a:solidFill>
                  <a:schemeClr val="tx1"/>
                </a:solidFill>
              </a:rPr>
              <a:t>Результат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: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900" b="1" dirty="0">
                <a:solidFill>
                  <a:srgbClr val="002060"/>
                </a:solidFill>
                <a:latin typeface="Consolas"/>
                <a:ea typeface="Calibri"/>
              </a:rPr>
              <a:t>Фамилия - Иван  Имя – Гусев1   Курс - 1   Стипендия -  11,50 р.</a:t>
            </a:r>
            <a:endParaRPr lang="ru-RU" sz="19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900" b="1" dirty="0">
                <a:solidFill>
                  <a:srgbClr val="002060"/>
                </a:solidFill>
                <a:latin typeface="Consolas"/>
                <a:ea typeface="Calibri"/>
              </a:rPr>
              <a:t>Фамилия - Петр  Имя – Уткин1   Курс - 2   Стипендия - 120,50 р.</a:t>
            </a:r>
            <a:endParaRPr lang="ru-RU" sz="19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900" b="1" dirty="0">
                <a:solidFill>
                  <a:srgbClr val="002060"/>
                </a:solidFill>
                <a:latin typeface="Consolas"/>
                <a:ea typeface="Calibri"/>
              </a:rPr>
              <a:t>Фамилия - Олег  Имя – Синицын1   Курс - 3   Стипендия - 100,50 </a:t>
            </a:r>
            <a:r>
              <a:rPr lang="ru-RU" sz="2000" b="1" dirty="0">
                <a:solidFill>
                  <a:srgbClr val="002060"/>
                </a:solidFill>
                <a:latin typeface="Consolas"/>
                <a:ea typeface="Calibri"/>
              </a:rPr>
              <a:t>р.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930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4624"/>
            <a:ext cx="7128792" cy="576064"/>
          </a:xfrm>
        </p:spPr>
        <p:txBody>
          <a:bodyPr>
            <a:noAutofit/>
          </a:bodyPr>
          <a:lstStyle/>
          <a:p>
            <a:r>
              <a:rPr lang="ru-RU" sz="2200" dirty="0" smtClean="0"/>
              <a:t>ЛР №7 </a:t>
            </a:r>
            <a:r>
              <a:rPr lang="ru-RU" sz="2200" b="1" dirty="0" smtClean="0"/>
              <a:t>5.7 </a:t>
            </a:r>
            <a:r>
              <a:rPr lang="ru-RU" sz="2200" b="1" dirty="0"/>
              <a:t>Функция записи файла на основе массива</a:t>
            </a:r>
            <a:endParaRPr lang="ru-RU" sz="2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857108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функции: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StudMasToFile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const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FileName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 Student *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FILE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* pF;</a:t>
            </a:r>
            <a:endParaRPr lang="ru-RU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FileName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w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+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Открытие файла для записи</a:t>
            </a:r>
            <a:endParaRPr lang="ru-RU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     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fwrite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+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(Student) , 1, pF);</a:t>
            </a:r>
            <a:endParaRPr lang="ru-RU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fclose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};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Применение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функции</a:t>
            </a:r>
            <a:r>
              <a:rPr lang="ru-RU" altLang="ru-RU" sz="2000" b="1" dirty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MasStud58 [] = {  {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Гусев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2"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Иван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1 ,  11.5f} , {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Уткин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2"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Петр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2 ,  120.5f} 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 {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Синицын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2"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Олег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3 ,  100.5f}};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(MasStud58)/ 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StudMasToFile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"BDStud58.bin"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 MasStud58,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Функция </a:t>
            </a:r>
            <a:r>
              <a:rPr lang="ru-RU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StudMasToFile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!\n"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StudPrintFile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"BDStud58.bin</a:t>
            </a:r>
            <a:r>
              <a:rPr lang="ru-RU" sz="20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  <a:hlinkClick r:id="rId2" action="ppaction://hlinksldjump"/>
              </a:rPr>
              <a:t>СМ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ru-RU" sz="2000" dirty="0">
              <a:latin typeface="Times New Roman"/>
              <a:ea typeface="Calibri"/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750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№7 </a:t>
            </a:r>
            <a:r>
              <a:rPr lang="ru-RU" sz="3000" dirty="0"/>
              <a:t>5.8 </a:t>
            </a:r>
            <a:r>
              <a:rPr lang="ru-RU" sz="3000" dirty="0" smtClean="0"/>
              <a:t>Массив </a:t>
            </a:r>
            <a:r>
              <a:rPr lang="ru-RU" sz="3000" dirty="0"/>
              <a:t>на основе ф</a:t>
            </a:r>
            <a:r>
              <a:rPr lang="ru-RU" sz="3000" dirty="0" smtClean="0"/>
              <a:t>айла 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2000" b="1" u="sng" dirty="0">
                <a:solidFill>
                  <a:schemeClr val="tx1"/>
                </a:solidFill>
              </a:rPr>
              <a:t>Программа </a:t>
            </a:r>
            <a:r>
              <a:rPr lang="ru-RU" sz="2000" b="1" u="sng" dirty="0" smtClean="0">
                <a:solidFill>
                  <a:schemeClr val="tx1"/>
                </a:solidFill>
              </a:rPr>
              <a:t>записи </a:t>
            </a:r>
            <a:r>
              <a:rPr lang="ru-RU" sz="2000" b="1" dirty="0" smtClean="0">
                <a:solidFill>
                  <a:schemeClr val="tx1"/>
                </a:solidFill>
              </a:rPr>
              <a:t>массива:</a:t>
            </a:r>
            <a:endParaRPr lang="ru-RU" sz="2000" b="1" u="sng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FILE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* pF59;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pF59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BDStud57.bin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rb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Открытие файла для чтения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 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 _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filelength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(pF59-&gt;_file)/ </a:t>
            </a:r>
            <a:r>
              <a:rPr lang="en-US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Размер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*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pWorkMas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Student2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)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malloc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*</a:t>
            </a:r>
            <a:r>
              <a:rPr lang="en-US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));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      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fread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pWorkMas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+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(Student2) , 1, pF59);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Fclose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(pF59);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StudPrintMas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pWorkMas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  <a:hlinkClick r:id="rId2" action="ppaction://hlinksldjump"/>
              </a:rPr>
              <a:t>СМ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2000" b="1" u="sng" dirty="0">
                <a:solidFill>
                  <a:schemeClr val="tx1"/>
                </a:solidFill>
              </a:rPr>
              <a:t>Получим</a:t>
            </a:r>
            <a:r>
              <a:rPr lang="en-US" sz="2000" b="1" u="sng" dirty="0">
                <a:solidFill>
                  <a:schemeClr val="tx1"/>
                </a:solidFill>
              </a:rPr>
              <a:t>:</a:t>
            </a:r>
            <a:endParaRPr lang="ru-RU" sz="2000" b="1" u="sng" dirty="0">
              <a:solidFill>
                <a:schemeClr val="tx1"/>
              </a:solidFill>
            </a:endParaRPr>
          </a:p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Фамилия - Иван  Имя – Гусев1   Курс - 1   Стипендия -  11,50 р.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Фамилия - Петр  Имя – Уткин1   Курс - 2   Стипендия - 120,50 р.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Фамилия - Олег  Имя – Синицын1   Курс - 3   Стипендия - 100,50 р.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045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128792" cy="692696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№7 </a:t>
            </a:r>
            <a:r>
              <a:rPr lang="ru-RU" sz="2800" dirty="0" smtClean="0"/>
              <a:t>5.10 Функция Массив на основе файла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964612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2000" dirty="0" smtClean="0">
                <a:solidFill>
                  <a:schemeClr val="tx1"/>
                </a:solidFill>
              </a:rPr>
              <a:t> функции:</a:t>
            </a:r>
            <a:endParaRPr lang="ru-RU" altLang="ru-RU" sz="2000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StudFileToMas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const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FileName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 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FILE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* pF;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FileName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rb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Открытие файла для чтения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*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_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filelength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 -&gt;_file) /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SBuf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*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(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)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calloc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*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));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Выделим ДП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while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(!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(pF) ) 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Проверка конца файла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fread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&amp;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SBuf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, 1, pF);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чтение одной записи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!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(pF) ) 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{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memcpy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*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+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&amp;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SBuf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));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++; };      };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Закрытие файла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fclose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};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2000" u="sng" dirty="0" smtClean="0">
                <a:solidFill>
                  <a:schemeClr val="tx1"/>
                </a:solidFill>
              </a:rPr>
              <a:t>Использование </a:t>
            </a:r>
            <a:r>
              <a:rPr lang="ru-RU" altLang="ru-RU" sz="2000" dirty="0" smtClean="0">
                <a:solidFill>
                  <a:schemeClr val="tx1"/>
                </a:solidFill>
              </a:rPr>
              <a:t>функции</a:t>
            </a:r>
            <a:r>
              <a:rPr lang="ru-RU" altLang="ru-RU" sz="2000" dirty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 *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StudFileToMas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"BDStud57.bin"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 &amp;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,&amp;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Функция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StudFileToMas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!\n"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); 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</a:t>
            </a:r>
            <a:endParaRPr lang="ru-RU" sz="1800" dirty="0">
              <a:solidFill>
                <a:srgbClr val="008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free</a:t>
            </a:r>
            <a:r>
              <a:rPr 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);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Это обязательно после 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использования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массива!!!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altLang="ru-RU" sz="2000" u="sng" dirty="0" smtClean="0">
                <a:solidFill>
                  <a:schemeClr val="tx1"/>
                </a:solidFill>
              </a:rPr>
              <a:t>Получим</a:t>
            </a:r>
            <a:r>
              <a:rPr lang="ru-RU" altLang="ru-RU" sz="2000" dirty="0" smtClean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Функция </a:t>
            </a:r>
            <a:r>
              <a:rPr lang="ru-RU" sz="1600" b="1" dirty="0" err="1">
                <a:solidFill>
                  <a:srgbClr val="002060"/>
                </a:solidFill>
                <a:latin typeface="Consolas"/>
                <a:ea typeface="Calibri"/>
              </a:rPr>
              <a:t>StudFileToMas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!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Запись: Имя = Гусев1          Курс =  1  Стипендия =    </a:t>
            </a:r>
            <a:r>
              <a:rPr lang="ru-RU" sz="1600" b="1" dirty="0" smtClean="0">
                <a:solidFill>
                  <a:srgbClr val="002060"/>
                </a:solidFill>
                <a:latin typeface="Consolas"/>
                <a:ea typeface="Calibri"/>
              </a:rPr>
              <a:t>11.50 …</a:t>
            </a:r>
            <a:endParaRPr lang="ru-RU" altLang="ru-RU" sz="2000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91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Преобразование типов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Для преобразования типов используется библиотека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&lt;</a:t>
            </a:r>
            <a:r>
              <a:rPr lang="en-US" sz="2400" dirty="0" err="1">
                <a:solidFill>
                  <a:schemeClr val="tx1"/>
                </a:solidFill>
              </a:rPr>
              <a:t>stdlib.h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&gt;,</a:t>
            </a: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Содержащая следующие функции: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r>
              <a:rPr lang="ru-RU" altLang="ru-RU" sz="2300" b="1" dirty="0" smtClean="0"/>
              <a:t>Преобразование типов выполняется также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cast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300" b="1" dirty="0" smtClean="0"/>
              <a:t>операциями </a:t>
            </a:r>
            <a:r>
              <a:rPr lang="ru-RU" altLang="ru-RU" sz="23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endParaRPr lang="ru-RU" altLang="ru-RU" sz="2300" b="1" dirty="0" smtClean="0">
              <a:solidFill>
                <a:srgbClr val="FF0000"/>
              </a:solidFill>
            </a:endParaRPr>
          </a:p>
          <a:p>
            <a:pPr algn="l">
              <a:tabLst>
                <a:tab pos="182563" algn="l"/>
              </a:tabLst>
            </a:pPr>
            <a:endParaRPr lang="ru-RU" altLang="ru-RU" sz="14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31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427326"/>
              </p:ext>
            </p:extLst>
          </p:nvPr>
        </p:nvGraphicFramePr>
        <p:xfrm>
          <a:off x="467544" y="1412776"/>
          <a:ext cx="8352928" cy="46085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52928"/>
              </a:tblGrid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tof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  -преобразование строки, в представляемое ей число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float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toi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преобразование строки в число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int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(целое)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tol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-преобразование строки в число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long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(длинное целое)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cvt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- преобразование числа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double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f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cvt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преобразование числа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double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g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cvt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преобразование числа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double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toa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преобразование числа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int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toa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-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преобразование числа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long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u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ltoa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- преобразование числа типа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unsigned long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115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20080"/>
          </a:xfrm>
        </p:spPr>
        <p:txBody>
          <a:bodyPr>
            <a:noAutofit/>
          </a:bodyPr>
          <a:lstStyle/>
          <a:p>
            <a:r>
              <a:rPr lang="ru-RU" sz="3200" dirty="0" smtClean="0"/>
              <a:t>Циклы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964612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Если фрагмент программы повторяется многократно, то такая программа называется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циклической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. Для построения цикла в Си/СИ++ предусмотрены операторы цикла (</a:t>
            </a:r>
            <a:r>
              <a:rPr lang="ru-RU" altLang="ru-RU" sz="23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). Цикл имеет следующую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структуру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(Предусмотрено 3 части):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marL="457200" indent="-457200" algn="l">
              <a:buAutoNum type="arabicPeriod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Начальные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условия (НУ) цикла – выполняются до </a:t>
            </a:r>
            <a:r>
              <a:rPr lang="ru-RU" altLang="ru-RU" sz="2300" b="1" dirty="0">
                <a:solidFill>
                  <a:schemeClr val="tx1"/>
                </a:solidFill>
              </a:rPr>
              <a:t>ц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икла</a:t>
            </a:r>
          </a:p>
          <a:p>
            <a:pPr marL="457200" indent="-457200" algn="l"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Логическое условие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завершения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(или продолжения ) цикла</a:t>
            </a:r>
          </a:p>
          <a:p>
            <a:pPr marL="457200" indent="-457200" algn="l">
              <a:buAutoNum type="arabicPeriod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Тело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цикла – повторяющаяся группа операторов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310</a:t>
            </a:fld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7753289"/>
              </p:ext>
            </p:extLst>
          </p:nvPr>
        </p:nvGraphicFramePr>
        <p:xfrm>
          <a:off x="899592" y="3429000"/>
          <a:ext cx="3762102" cy="2880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10" name="Visio" r:id="rId4" imgW="6124454" imgH="4092660" progId="Visio.Drawing.11">
                  <p:embed/>
                </p:oleObj>
              </mc:Choice>
              <mc:Fallback>
                <p:oleObj name="Visio" r:id="rId4" imgW="6124454" imgH="409266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99592" y="3429000"/>
                        <a:ext cx="3762102" cy="28803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4172433"/>
              </p:ext>
            </p:extLst>
          </p:nvPr>
        </p:nvGraphicFramePr>
        <p:xfrm>
          <a:off x="4954910" y="3355975"/>
          <a:ext cx="3865562" cy="266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11" name="Visio" r:id="rId6" imgW="6278700" imgH="4586220" progId="Visio.Drawing.11">
                  <p:embed/>
                </p:oleObj>
              </mc:Choice>
              <mc:Fallback>
                <p:oleObj name="Visio" r:id="rId6" imgW="6278700" imgH="4586220" progId="Visio.Drawing.11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4910" y="3355975"/>
                        <a:ext cx="3865562" cy="2665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266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6840760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Операторы управления циклами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036495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/>
              <a:t>В СИ/СИ++ Предусмотрено </a:t>
            </a:r>
            <a:r>
              <a:rPr lang="ru-RU" altLang="ru-RU" sz="2000" b="1" u="sng" dirty="0" smtClean="0"/>
              <a:t>три</a:t>
            </a:r>
            <a:r>
              <a:rPr lang="ru-RU" altLang="ru-RU" sz="2000" b="1" dirty="0" smtClean="0"/>
              <a:t> разновидности операторов цикла: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/>
              <a:t>Оператор</a:t>
            </a:r>
            <a:r>
              <a:rPr lang="en-US" altLang="ru-RU" sz="2000" b="1" dirty="0" smtClean="0"/>
              <a:t> </a:t>
            </a:r>
            <a:r>
              <a:rPr lang="ru-RU" altLang="ru-RU" sz="2000" b="1" dirty="0" smtClean="0"/>
              <a:t>цикла </a:t>
            </a:r>
            <a:r>
              <a:rPr lang="en-US" altLang="ru-RU" sz="2000" b="1" dirty="0" smtClean="0">
                <a:solidFill>
                  <a:srgbClr val="0000FF"/>
                </a:solidFill>
              </a:rPr>
              <a:t>for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 </a:t>
            </a:r>
            <a:r>
              <a:rPr lang="ru-RU" altLang="ru-RU" sz="2000" b="1" dirty="0"/>
              <a:t>(</a:t>
            </a:r>
            <a:r>
              <a:rPr lang="ru-RU" altLang="ru-RU" sz="2000" b="1" dirty="0">
                <a:hlinkClick r:id="rId2" action="ppaction://hlinksldjump"/>
              </a:rPr>
              <a:t>СМ</a:t>
            </a:r>
            <a:r>
              <a:rPr lang="ru-RU" altLang="ru-RU" sz="2000" b="1" dirty="0"/>
              <a:t>) </a:t>
            </a:r>
            <a:r>
              <a:rPr lang="ru-RU" altLang="ru-RU" sz="2000" b="1" u="sng" dirty="0" smtClean="0"/>
              <a:t>Пример</a:t>
            </a:r>
            <a:r>
              <a:rPr lang="ru-RU" altLang="ru-RU" sz="2000" b="1" dirty="0" smtClean="0"/>
              <a:t>:</a:t>
            </a:r>
            <a:endParaRPr lang="en-US" altLang="ru-RU" sz="2000" b="1" dirty="0"/>
          </a:p>
          <a:p>
            <a:pPr marL="558800" indent="450215" algn="just">
              <a:spcAft>
                <a:spcPts val="0"/>
              </a:spcAft>
            </a:pPr>
            <a:r>
              <a:rPr lang="ru-RU" sz="2000" dirty="0">
                <a:latin typeface="Tahoma"/>
                <a:ea typeface="Times New Roman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ru-RU" sz="1600" dirty="0">
                <a:latin typeface="Tahoma"/>
                <a:ea typeface="Times New Roman"/>
              </a:rPr>
              <a:t> 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ru-RU" sz="1600" dirty="0">
                <a:latin typeface="Tahoma"/>
                <a:ea typeface="Times New Roman"/>
              </a:rPr>
              <a:t> =1  ;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ru-RU" sz="1600" dirty="0">
                <a:latin typeface="Tahoma"/>
                <a:ea typeface="Times New Roman"/>
              </a:rPr>
              <a:t> &lt;= 5 ;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ru-RU" sz="1600" dirty="0">
                <a:latin typeface="Tahoma"/>
                <a:ea typeface="Times New Roman"/>
              </a:rPr>
              <a:t>++ )</a:t>
            </a:r>
            <a:endParaRPr lang="ru-RU" sz="1600" dirty="0">
              <a:latin typeface="Times New Roman"/>
              <a:ea typeface="Times New Roman"/>
            </a:endParaRPr>
          </a:p>
          <a:p>
            <a:pPr marL="558800" indent="450215" algn="just">
              <a:spcAft>
                <a:spcPts val="0"/>
              </a:spcAft>
            </a:pPr>
            <a:r>
              <a:rPr lang="ru-RU" sz="1600" dirty="0">
                <a:latin typeface="Tahoma"/>
                <a:ea typeface="Times New Roman"/>
              </a:rPr>
              <a:t>   </a:t>
            </a:r>
            <a:r>
              <a:rPr lang="en-US" sz="1600" dirty="0">
                <a:latin typeface="Tahoma"/>
                <a:ea typeface="Times New Roman"/>
              </a:rPr>
              <a:t>{</a:t>
            </a:r>
            <a:endParaRPr lang="ru-RU" sz="1600" dirty="0">
              <a:latin typeface="Times New Roman"/>
              <a:ea typeface="Times New Roman"/>
            </a:endParaRPr>
          </a:p>
          <a:p>
            <a:pPr marL="558800" indent="450215" algn="just"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   </a:t>
            </a:r>
            <a:r>
              <a:rPr lang="en-US" sz="1600" dirty="0" err="1">
                <a:latin typeface="Tahoma"/>
                <a:ea typeface="Times New Roman"/>
              </a:rPr>
              <a:t>printf</a:t>
            </a:r>
            <a:r>
              <a:rPr lang="en-US" sz="1600" dirty="0">
                <a:latin typeface="Tahoma"/>
                <a:ea typeface="Times New Roman"/>
              </a:rPr>
              <a:t>(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Шаг цикла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(for) - %d\n"</a:t>
            </a:r>
            <a:r>
              <a:rPr lang="en-US" sz="1600" dirty="0">
                <a:latin typeface="Tahoma"/>
                <a:ea typeface="Times New Roman"/>
              </a:rPr>
              <a:t> ,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 smtClean="0">
                <a:latin typeface="Tahoma"/>
                <a:ea typeface="Times New Roman"/>
              </a:rPr>
              <a:t>);</a:t>
            </a:r>
            <a:r>
              <a:rPr lang="ru-RU" sz="1600" dirty="0" smtClean="0">
                <a:latin typeface="Tahoma"/>
                <a:ea typeface="Times New Roman"/>
              </a:rPr>
              <a:t> </a:t>
            </a:r>
            <a:r>
              <a:rPr lang="en-US" sz="1600" dirty="0" smtClean="0">
                <a:latin typeface="Tahoma"/>
                <a:ea typeface="Times New Roman"/>
              </a:rPr>
              <a:t>   </a:t>
            </a:r>
            <a:r>
              <a:rPr lang="ru-RU" sz="1600" dirty="0">
                <a:latin typeface="Tahoma"/>
                <a:ea typeface="Times New Roman"/>
              </a:rPr>
              <a:t>};</a:t>
            </a:r>
            <a:endParaRPr lang="en-US" altLang="ru-RU" sz="1600" b="1" dirty="0" smtClean="0">
              <a:solidFill>
                <a:srgbClr val="0000FF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/>
              <a:t>Оператор </a:t>
            </a:r>
            <a:r>
              <a:rPr lang="en-US" altLang="ru-RU" sz="2000" b="1" dirty="0" smtClean="0">
                <a:solidFill>
                  <a:srgbClr val="0000FF"/>
                </a:solidFill>
              </a:rPr>
              <a:t>while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 </a:t>
            </a:r>
            <a:r>
              <a:rPr lang="ru-RU" altLang="ru-RU" sz="2000" b="1" dirty="0"/>
              <a:t>(</a:t>
            </a:r>
            <a:r>
              <a:rPr lang="ru-RU" altLang="ru-RU" sz="2000" b="1" dirty="0">
                <a:hlinkClick r:id="rId3" action="ppaction://hlinksldjump"/>
              </a:rPr>
              <a:t>СМ</a:t>
            </a:r>
            <a:r>
              <a:rPr lang="ru-RU" altLang="ru-RU" sz="2000" b="1" dirty="0"/>
              <a:t>) </a:t>
            </a:r>
            <a:r>
              <a:rPr lang="ru-RU" altLang="ru-RU" sz="2000" b="1" u="sng" dirty="0" smtClean="0"/>
              <a:t>Пример</a:t>
            </a:r>
            <a:r>
              <a:rPr lang="ru-RU" altLang="ru-RU" sz="2000" b="1" dirty="0"/>
              <a:t>:</a:t>
            </a:r>
            <a:endParaRPr lang="ru-RU" altLang="ru-RU" sz="2000" b="1" dirty="0" smtClean="0">
              <a:solidFill>
                <a:srgbClr val="0000FF"/>
              </a:solidFill>
            </a:endParaRPr>
          </a:p>
          <a:p>
            <a:pPr marL="558800" indent="450215" algn="just">
              <a:spcAft>
                <a:spcPts val="0"/>
              </a:spcAft>
            </a:pPr>
            <a:r>
              <a:rPr lang="en-US" sz="14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400" dirty="0">
                <a:latin typeface="Tahoma"/>
                <a:ea typeface="Times New Roman"/>
              </a:rPr>
              <a:t> k = 0;</a:t>
            </a:r>
            <a:endParaRPr lang="ru-RU" sz="1400" dirty="0">
              <a:latin typeface="Times New Roman"/>
              <a:ea typeface="Times New Roman"/>
            </a:endParaRPr>
          </a:p>
          <a:p>
            <a:pPr marL="558800" indent="450215" algn="just">
              <a:spcAft>
                <a:spcPts val="0"/>
              </a:spcAft>
            </a:pPr>
            <a:r>
              <a:rPr lang="en-US" sz="1400" dirty="0">
                <a:latin typeface="Tahoma"/>
                <a:ea typeface="Times New Roman"/>
              </a:rPr>
              <a:t>   </a:t>
            </a:r>
            <a:r>
              <a:rPr lang="en-US" sz="1400" dirty="0">
                <a:solidFill>
                  <a:srgbClr val="0000FF"/>
                </a:solidFill>
                <a:latin typeface="Tahoma"/>
                <a:ea typeface="Times New Roman"/>
              </a:rPr>
              <a:t>while</a:t>
            </a:r>
            <a:r>
              <a:rPr lang="en-US" sz="1400" dirty="0">
                <a:latin typeface="Tahoma"/>
                <a:ea typeface="Times New Roman"/>
              </a:rPr>
              <a:t> ( k &lt; 5)</a:t>
            </a:r>
            <a:endParaRPr lang="ru-RU" sz="1400" dirty="0">
              <a:latin typeface="Times New Roman"/>
              <a:ea typeface="Times New Roman"/>
            </a:endParaRPr>
          </a:p>
          <a:p>
            <a:pPr marL="558800" indent="450215" algn="just">
              <a:spcAft>
                <a:spcPts val="0"/>
              </a:spcAft>
            </a:pPr>
            <a:r>
              <a:rPr lang="en-US" sz="1400" dirty="0">
                <a:latin typeface="Tahoma"/>
                <a:ea typeface="Times New Roman"/>
              </a:rPr>
              <a:t>   {</a:t>
            </a:r>
            <a:endParaRPr lang="ru-RU" sz="1400" dirty="0">
              <a:latin typeface="Times New Roman"/>
              <a:ea typeface="Times New Roman"/>
            </a:endParaRPr>
          </a:p>
          <a:p>
            <a:pPr marL="558800" indent="450215" algn="just">
              <a:spcAft>
                <a:spcPts val="0"/>
              </a:spcAft>
            </a:pPr>
            <a:r>
              <a:rPr lang="en-US" sz="1400" dirty="0">
                <a:latin typeface="Tahoma"/>
                <a:ea typeface="Times New Roman"/>
              </a:rPr>
              <a:t>      </a:t>
            </a:r>
            <a:r>
              <a:rPr lang="en-US" sz="1400" dirty="0" err="1">
                <a:latin typeface="Tahoma"/>
                <a:ea typeface="Times New Roman"/>
              </a:rPr>
              <a:t>printf</a:t>
            </a:r>
            <a:r>
              <a:rPr lang="en-US" sz="1400" dirty="0">
                <a:latin typeface="Tahoma"/>
                <a:ea typeface="Times New Roman"/>
              </a:rPr>
              <a:t>(</a:t>
            </a:r>
            <a:r>
              <a:rPr lang="en-US" sz="14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400" dirty="0">
                <a:solidFill>
                  <a:srgbClr val="A31515"/>
                </a:solidFill>
                <a:latin typeface="Tahoma"/>
                <a:ea typeface="Times New Roman"/>
              </a:rPr>
              <a:t>Шаг цикла</a:t>
            </a:r>
            <a:r>
              <a:rPr lang="en-US" sz="1400" dirty="0">
                <a:solidFill>
                  <a:srgbClr val="A31515"/>
                </a:solidFill>
                <a:latin typeface="Tahoma"/>
                <a:ea typeface="Times New Roman"/>
              </a:rPr>
              <a:t> (while) - %d\n"</a:t>
            </a:r>
            <a:r>
              <a:rPr lang="en-US" sz="1400" dirty="0">
                <a:latin typeface="Tahoma"/>
                <a:ea typeface="Times New Roman"/>
              </a:rPr>
              <a:t> , k);</a:t>
            </a:r>
            <a:endParaRPr lang="ru-RU" sz="1400" dirty="0">
              <a:latin typeface="Times New Roman"/>
              <a:ea typeface="Times New Roman"/>
            </a:endParaRPr>
          </a:p>
          <a:p>
            <a:pPr marL="558800" indent="450215" algn="just">
              <a:spcAft>
                <a:spcPts val="0"/>
              </a:spcAft>
            </a:pPr>
            <a:r>
              <a:rPr lang="en-US" sz="1400" dirty="0">
                <a:latin typeface="Tahoma"/>
                <a:ea typeface="Times New Roman"/>
              </a:rPr>
              <a:t>   k</a:t>
            </a:r>
            <a:r>
              <a:rPr lang="ru-RU" sz="1400" dirty="0" smtClean="0">
                <a:latin typeface="Tahoma"/>
                <a:ea typeface="Times New Roman"/>
              </a:rPr>
              <a:t>++;    </a:t>
            </a:r>
            <a:r>
              <a:rPr lang="ru-RU" sz="1400" dirty="0">
                <a:latin typeface="Tahoma"/>
                <a:ea typeface="Times New Roman"/>
              </a:rPr>
              <a:t>};</a:t>
            </a:r>
            <a:endParaRPr lang="en-US" altLang="ru-RU" sz="1400" b="1" dirty="0">
              <a:solidFill>
                <a:srgbClr val="0000FF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/>
              <a:t>Оператор </a:t>
            </a:r>
            <a:r>
              <a:rPr lang="en-US" altLang="ru-RU" sz="2000" b="1" dirty="0" smtClean="0">
                <a:solidFill>
                  <a:srgbClr val="0000FF"/>
                </a:solidFill>
              </a:rPr>
              <a:t>do</a:t>
            </a:r>
            <a:r>
              <a:rPr lang="ru-RU" altLang="ru-RU" sz="2000" b="1" dirty="0" smtClean="0">
                <a:solidFill>
                  <a:srgbClr val="0000FF"/>
                </a:solidFill>
              </a:rPr>
              <a:t> </a:t>
            </a:r>
            <a:r>
              <a:rPr lang="ru-RU" altLang="ru-RU" sz="2000" b="1" dirty="0"/>
              <a:t>(</a:t>
            </a:r>
            <a:r>
              <a:rPr lang="ru-RU" altLang="ru-RU" sz="2000" b="1" dirty="0">
                <a:hlinkClick r:id="rId4" action="ppaction://hlinksldjump"/>
              </a:rPr>
              <a:t>СМ</a:t>
            </a:r>
            <a:r>
              <a:rPr lang="ru-RU" altLang="ru-RU" sz="2000" b="1" dirty="0"/>
              <a:t>) </a:t>
            </a:r>
            <a:r>
              <a:rPr lang="ru-RU" altLang="ru-RU" sz="2000" b="1" u="sng" dirty="0" smtClean="0"/>
              <a:t>Пример</a:t>
            </a:r>
            <a:r>
              <a:rPr lang="ru-RU" altLang="ru-RU" sz="2000" b="1" dirty="0"/>
              <a:t>:</a:t>
            </a:r>
            <a:endParaRPr lang="ru-RU" altLang="ru-RU" sz="2000" b="1" dirty="0">
              <a:solidFill>
                <a:srgbClr val="0000FF"/>
              </a:solidFill>
            </a:endParaRPr>
          </a:p>
          <a:p>
            <a:pPr marL="558800" indent="450215" algn="just">
              <a:spcAft>
                <a:spcPts val="0"/>
              </a:spcAft>
            </a:pPr>
            <a:r>
              <a:rPr lang="en-US" sz="14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400" dirty="0">
                <a:latin typeface="Tahoma"/>
                <a:ea typeface="Times New Roman"/>
              </a:rPr>
              <a:t> </a:t>
            </a:r>
            <a:r>
              <a:rPr lang="en-US" sz="1400" dirty="0" err="1">
                <a:latin typeface="Tahoma"/>
                <a:ea typeface="Times New Roman"/>
              </a:rPr>
              <a:t>i</a:t>
            </a:r>
            <a:r>
              <a:rPr lang="en-US" sz="1400" dirty="0">
                <a:latin typeface="Tahoma"/>
                <a:ea typeface="Times New Roman"/>
              </a:rPr>
              <a:t> = 0;</a:t>
            </a:r>
            <a:endParaRPr lang="ru-RU" sz="1400" dirty="0">
              <a:latin typeface="Times New Roman"/>
              <a:ea typeface="Times New Roman"/>
            </a:endParaRPr>
          </a:p>
          <a:p>
            <a:pPr marL="558800" indent="450215" algn="just">
              <a:spcAft>
                <a:spcPts val="0"/>
              </a:spcAft>
            </a:pPr>
            <a:r>
              <a:rPr lang="en-US" sz="1400" dirty="0">
                <a:latin typeface="Tahoma"/>
                <a:ea typeface="Times New Roman"/>
              </a:rPr>
              <a:t>  </a:t>
            </a:r>
            <a:r>
              <a:rPr lang="en-US" sz="1400" dirty="0">
                <a:solidFill>
                  <a:srgbClr val="0000FF"/>
                </a:solidFill>
                <a:latin typeface="Tahoma"/>
                <a:ea typeface="Times New Roman"/>
              </a:rPr>
              <a:t>do</a:t>
            </a:r>
            <a:r>
              <a:rPr lang="en-US" sz="1400" dirty="0">
                <a:latin typeface="Tahoma"/>
                <a:ea typeface="Times New Roman"/>
              </a:rPr>
              <a:t> </a:t>
            </a:r>
            <a:r>
              <a:rPr lang="en-US" sz="1400" dirty="0" smtClean="0">
                <a:latin typeface="Tahoma"/>
                <a:ea typeface="Times New Roman"/>
              </a:rPr>
              <a:t>  {</a:t>
            </a:r>
            <a:r>
              <a:rPr lang="ru-RU" sz="1400" dirty="0" smtClean="0">
                <a:latin typeface="Tahoma"/>
                <a:ea typeface="Times New Roman"/>
              </a:rPr>
              <a:t>  </a:t>
            </a:r>
            <a:r>
              <a:rPr lang="en-US" sz="1400" dirty="0" smtClean="0">
                <a:latin typeface="Tahoma"/>
                <a:ea typeface="Times New Roman"/>
              </a:rPr>
              <a:t>     </a:t>
            </a:r>
            <a:r>
              <a:rPr lang="en-US" sz="1400" dirty="0" err="1">
                <a:latin typeface="Tahoma"/>
                <a:ea typeface="Times New Roman"/>
              </a:rPr>
              <a:t>printf</a:t>
            </a:r>
            <a:r>
              <a:rPr lang="en-US" sz="1400" dirty="0">
                <a:latin typeface="Tahoma"/>
                <a:ea typeface="Times New Roman"/>
              </a:rPr>
              <a:t>(</a:t>
            </a:r>
            <a:r>
              <a:rPr lang="en-US" sz="14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400" dirty="0">
                <a:solidFill>
                  <a:srgbClr val="A31515"/>
                </a:solidFill>
                <a:latin typeface="Tahoma"/>
                <a:ea typeface="Times New Roman"/>
              </a:rPr>
              <a:t>Шаг цикла</a:t>
            </a:r>
            <a:r>
              <a:rPr lang="en-US" sz="1400" dirty="0">
                <a:solidFill>
                  <a:srgbClr val="A31515"/>
                </a:solidFill>
                <a:latin typeface="Tahoma"/>
                <a:ea typeface="Times New Roman"/>
              </a:rPr>
              <a:t>(do) - %d\n"</a:t>
            </a:r>
            <a:r>
              <a:rPr lang="en-US" sz="1400" dirty="0">
                <a:latin typeface="Tahoma"/>
                <a:ea typeface="Times New Roman"/>
              </a:rPr>
              <a:t> , </a:t>
            </a:r>
            <a:r>
              <a:rPr lang="en-US" sz="1400" dirty="0" err="1">
                <a:latin typeface="Tahoma"/>
                <a:ea typeface="Times New Roman"/>
              </a:rPr>
              <a:t>i</a:t>
            </a:r>
            <a:r>
              <a:rPr lang="en-US" sz="1400" dirty="0">
                <a:latin typeface="Tahoma"/>
                <a:ea typeface="Times New Roman"/>
              </a:rPr>
              <a:t>);</a:t>
            </a:r>
            <a:endParaRPr lang="ru-RU" sz="1400" dirty="0">
              <a:latin typeface="Times New Roman"/>
              <a:ea typeface="Times New Roman"/>
            </a:endParaRPr>
          </a:p>
          <a:p>
            <a:pPr marL="558800" indent="450215" algn="just">
              <a:spcAft>
                <a:spcPts val="0"/>
              </a:spcAft>
            </a:pPr>
            <a:r>
              <a:rPr lang="en-US" sz="1400" dirty="0">
                <a:latin typeface="Tahoma"/>
                <a:ea typeface="Times New Roman"/>
              </a:rPr>
              <a:t>	 </a:t>
            </a:r>
            <a:r>
              <a:rPr lang="en-US" sz="1400" dirty="0" err="1">
                <a:latin typeface="Tahoma"/>
                <a:ea typeface="Times New Roman"/>
              </a:rPr>
              <a:t>i</a:t>
            </a:r>
            <a:r>
              <a:rPr lang="ru-RU" sz="1400" dirty="0">
                <a:latin typeface="Tahoma"/>
                <a:ea typeface="Times New Roman"/>
              </a:rPr>
              <a:t>++; </a:t>
            </a:r>
            <a:r>
              <a:rPr lang="en-US" sz="1400" dirty="0" err="1">
                <a:latin typeface="Tahoma"/>
                <a:ea typeface="Times New Roman"/>
              </a:rPr>
              <a:t>i</a:t>
            </a:r>
            <a:r>
              <a:rPr lang="ru-RU" sz="1400" dirty="0">
                <a:latin typeface="Tahoma"/>
                <a:ea typeface="Times New Roman"/>
              </a:rPr>
              <a:t>++;</a:t>
            </a:r>
            <a:endParaRPr lang="ru-RU" sz="1400" dirty="0">
              <a:latin typeface="Times New Roman"/>
              <a:ea typeface="Times New Roman"/>
            </a:endParaRPr>
          </a:p>
          <a:p>
            <a:pPr marL="558800" indent="450215" algn="just">
              <a:spcAft>
                <a:spcPts val="0"/>
              </a:spcAft>
            </a:pPr>
            <a:r>
              <a:rPr lang="ru-RU" sz="1400" dirty="0">
                <a:latin typeface="Tahoma"/>
                <a:ea typeface="Times New Roman"/>
              </a:rPr>
              <a:t>  } </a:t>
            </a:r>
            <a:r>
              <a:rPr lang="en-US" sz="1400" dirty="0">
                <a:solidFill>
                  <a:srgbClr val="0000FF"/>
                </a:solidFill>
                <a:latin typeface="Tahoma"/>
                <a:ea typeface="Times New Roman"/>
              </a:rPr>
              <a:t>while</a:t>
            </a:r>
            <a:r>
              <a:rPr lang="ru-RU" sz="1400" dirty="0">
                <a:latin typeface="Tahoma"/>
                <a:ea typeface="Times New Roman"/>
              </a:rPr>
              <a:t> ( </a:t>
            </a:r>
            <a:r>
              <a:rPr lang="en-US" sz="1400" dirty="0" err="1">
                <a:latin typeface="Tahoma"/>
                <a:ea typeface="Times New Roman"/>
              </a:rPr>
              <a:t>i</a:t>
            </a:r>
            <a:r>
              <a:rPr lang="ru-RU" sz="1400" dirty="0">
                <a:latin typeface="Tahoma"/>
                <a:ea typeface="Times New Roman"/>
              </a:rPr>
              <a:t> &lt; 4);</a:t>
            </a:r>
            <a:endParaRPr lang="ru-RU" altLang="ru-RU" sz="1400" b="1" dirty="0"/>
          </a:p>
          <a:p>
            <a:pPr algn="l"/>
            <a:r>
              <a:rPr lang="ru-RU" altLang="ru-RU" sz="2000" b="1" dirty="0" smtClean="0"/>
              <a:t>Операторы прекращения циклов: (</a:t>
            </a:r>
            <a:r>
              <a:rPr lang="en-US" altLang="ru-RU" sz="2000" b="1" dirty="0">
                <a:solidFill>
                  <a:srgbClr val="0000FF"/>
                </a:solidFill>
              </a:rPr>
              <a:t>break(</a:t>
            </a:r>
            <a:r>
              <a:rPr lang="ru-RU" altLang="ru-RU" sz="2000" b="1" dirty="0" smtClean="0">
                <a:hlinkClick r:id="rId5" action="ppaction://hlinksldjump"/>
              </a:rPr>
              <a:t>СМ</a:t>
            </a:r>
            <a:r>
              <a:rPr lang="en-US" altLang="ru-RU" sz="2000" b="1" dirty="0" smtClean="0"/>
              <a:t>), </a:t>
            </a:r>
            <a:r>
              <a:rPr lang="en-US" altLang="ru-RU" sz="2000" b="1" dirty="0">
                <a:solidFill>
                  <a:srgbClr val="0000FF"/>
                </a:solidFill>
              </a:rPr>
              <a:t>return</a:t>
            </a:r>
            <a:r>
              <a:rPr lang="en-US" altLang="ru-RU" sz="2000" b="1" dirty="0" smtClean="0"/>
              <a:t>(</a:t>
            </a:r>
            <a:r>
              <a:rPr lang="ru-RU" altLang="ru-RU" sz="2000" b="1" dirty="0" smtClean="0"/>
              <a:t>(</a:t>
            </a:r>
            <a:r>
              <a:rPr lang="ru-RU" altLang="ru-RU" sz="2000" b="1" dirty="0" smtClean="0">
                <a:hlinkClick r:id="rId6" action="ppaction://hlinksldjump"/>
              </a:rPr>
              <a:t>СМ</a:t>
            </a:r>
            <a:r>
              <a:rPr lang="ru-RU" altLang="ru-RU" sz="2000" b="1" dirty="0" smtClean="0"/>
              <a:t>)</a:t>
            </a:r>
            <a:r>
              <a:rPr lang="en-US" altLang="ru-RU" sz="2000" b="1" dirty="0" smtClean="0"/>
              <a:t>,</a:t>
            </a:r>
            <a:r>
              <a:rPr lang="en-US" altLang="ru-RU" sz="2000" b="1" dirty="0">
                <a:solidFill>
                  <a:srgbClr val="0000FF"/>
                </a:solidFill>
              </a:rPr>
              <a:t>continue</a:t>
            </a:r>
            <a:r>
              <a:rPr lang="ru-RU" altLang="ru-RU" sz="2000" b="1" dirty="0" smtClean="0"/>
              <a:t>(</a:t>
            </a:r>
            <a:r>
              <a:rPr lang="ru-RU" altLang="ru-RU" sz="2000" b="1" dirty="0" smtClean="0">
                <a:hlinkClick r:id="rId7" action="ppaction://hlinksldjump"/>
              </a:rPr>
              <a:t>СМ</a:t>
            </a:r>
            <a:r>
              <a:rPr lang="ru-RU" altLang="ru-RU" sz="2000" b="1" dirty="0" smtClean="0"/>
              <a:t>))</a:t>
            </a:r>
          </a:p>
          <a:p>
            <a:pPr algn="l"/>
            <a:endParaRPr lang="ru-RU" altLang="ru-RU" sz="2000" b="1" dirty="0" smtClean="0"/>
          </a:p>
          <a:p>
            <a:endParaRPr lang="ru-RU" altLang="ru-RU" sz="20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64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6632"/>
            <a:ext cx="6912768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Семинары по дисциплине (ОП)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964612" cy="53286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2800" b="1" dirty="0" smtClean="0">
                <a:solidFill>
                  <a:schemeClr val="tx1"/>
                </a:solidFill>
              </a:rPr>
              <a:t>Семинары по  </a:t>
            </a:r>
            <a:r>
              <a:rPr lang="en-US" altLang="ru-RU" sz="2800" dirty="0" smtClean="0">
                <a:solidFill>
                  <a:schemeClr val="tx1"/>
                </a:solidFill>
              </a:rPr>
              <a:t>O</a:t>
            </a:r>
            <a:r>
              <a:rPr lang="ru-RU" altLang="ru-RU" sz="2800" dirty="0" smtClean="0">
                <a:solidFill>
                  <a:schemeClr val="tx1"/>
                </a:solidFill>
              </a:rPr>
              <a:t>П – 8ЛР – 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34 час</a:t>
            </a:r>
          </a:p>
          <a:p>
            <a:pPr algn="l"/>
            <a:r>
              <a:rPr lang="ru-RU" altLang="ru-RU" sz="2800" dirty="0">
                <a:solidFill>
                  <a:srgbClr val="FF0000"/>
                </a:solidFill>
              </a:rPr>
              <a:t>-------------------------------------------------------------------------------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УПР </a:t>
            </a:r>
            <a:r>
              <a:rPr lang="ru-RU" sz="2800" b="1" dirty="0">
                <a:solidFill>
                  <a:schemeClr val="tx1"/>
                </a:solidFill>
              </a:rPr>
              <a:t>№1 ВЫЧИСЛЕНИЯ(</a:t>
            </a:r>
            <a:r>
              <a:rPr lang="ru-RU" sz="2800" b="1" dirty="0"/>
              <a:t> </a:t>
            </a:r>
            <a:r>
              <a:rPr lang="ru-RU" sz="2800" b="1" dirty="0">
                <a:hlinkClick r:id="rId2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en-US" sz="2800" b="1" dirty="0"/>
              <a:t> </a:t>
            </a:r>
            <a:r>
              <a:rPr lang="ru-RU" sz="2800" b="1" dirty="0">
                <a:hlinkClick r:id="rId3" action="ppaction://hlinksldjump"/>
              </a:rPr>
              <a:t>Задание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4" action="ppaction://hlinkfile"/>
              </a:rPr>
              <a:t>МУ</a:t>
            </a:r>
            <a:r>
              <a:rPr lang="en-US" sz="2800" b="1" dirty="0">
                <a:solidFill>
                  <a:schemeClr val="tx1"/>
                </a:solidFill>
              </a:rPr>
              <a:t>,</a:t>
            </a:r>
            <a:r>
              <a:rPr lang="en-US" sz="2800" b="1" dirty="0"/>
              <a:t> </a:t>
            </a:r>
            <a:r>
              <a:rPr lang="en-US" sz="2800" b="1" dirty="0">
                <a:hlinkClick r:id="rId5" action="ppaction://hlinkfile"/>
              </a:rPr>
              <a:t>DOC</a:t>
            </a:r>
            <a:r>
              <a:rPr 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УПР </a:t>
            </a:r>
            <a:r>
              <a:rPr lang="ru-RU" sz="2800" b="1" dirty="0" smtClean="0">
                <a:solidFill>
                  <a:schemeClr val="tx1"/>
                </a:solidFill>
              </a:rPr>
              <a:t>№</a:t>
            </a:r>
            <a:r>
              <a:rPr lang="ru-RU" sz="2800" b="1" dirty="0">
                <a:solidFill>
                  <a:schemeClr val="tx1"/>
                </a:solidFill>
              </a:rPr>
              <a:t>2 ЦИКЛЫ 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hlinkClick r:id="rId6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7" action="ppaction://hlinksldjump"/>
              </a:rPr>
              <a:t>Задание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8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9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en-US" sz="2800" b="1" dirty="0">
                <a:hlinkClick r:id="rId10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УПР </a:t>
            </a:r>
            <a:r>
              <a:rPr lang="ru-RU" sz="2800" b="1" dirty="0" smtClean="0">
                <a:solidFill>
                  <a:schemeClr val="tx1"/>
                </a:solidFill>
              </a:rPr>
              <a:t>№ </a:t>
            </a:r>
            <a:r>
              <a:rPr lang="ru-RU" sz="2800" b="1" dirty="0">
                <a:solidFill>
                  <a:schemeClr val="tx1"/>
                </a:solidFill>
              </a:rPr>
              <a:t>3 МАССИВЫ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hlinkClick r:id="rId11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12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13" action="ppaction://hlinksldjump"/>
              </a:rPr>
              <a:t>Задание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14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en-US" sz="2800" b="1" dirty="0">
                <a:hlinkClick r:id="rId15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УПР </a:t>
            </a:r>
            <a:r>
              <a:rPr lang="ru-RU" sz="2800" b="1" dirty="0" smtClean="0">
                <a:solidFill>
                  <a:schemeClr val="tx1"/>
                </a:solidFill>
              </a:rPr>
              <a:t>№ </a:t>
            </a:r>
            <a:r>
              <a:rPr lang="ru-RU" sz="2800" b="1" dirty="0">
                <a:solidFill>
                  <a:schemeClr val="tx1"/>
                </a:solidFill>
              </a:rPr>
              <a:t>4 СТРОКИ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hlinkClick r:id="rId16" action="ppaction://hlinksldjump"/>
              </a:rPr>
              <a:t>Теория</a:t>
            </a:r>
            <a:r>
              <a:rPr lang="ru-RU" sz="2800" b="1" dirty="0"/>
              <a:t> 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17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18" action="ppaction://hlinksldjump"/>
              </a:rPr>
              <a:t>Задание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altLang="ru-RU" sz="2800" b="1" dirty="0">
                <a:solidFill>
                  <a:schemeClr val="tx1"/>
                </a:solidFill>
              </a:rPr>
              <a:t>(</a:t>
            </a:r>
            <a:r>
              <a:rPr lang="ru-RU" altLang="ru-RU" sz="2800" b="1" dirty="0">
                <a:hlinkClick r:id="rId19" action="ppaction://hlinkfile"/>
              </a:rPr>
              <a:t>МУ</a:t>
            </a:r>
            <a:r>
              <a:rPr lang="ru-RU" altLang="ru-RU" sz="2800" b="1" dirty="0">
                <a:solidFill>
                  <a:schemeClr val="tx1"/>
                </a:solidFill>
              </a:rPr>
              <a:t>)(</a:t>
            </a:r>
            <a:r>
              <a:rPr lang="en-US" altLang="ru-RU" sz="2800" b="1" dirty="0">
                <a:hlinkClick r:id="rId20" action="ppaction://hlinkfile"/>
              </a:rPr>
              <a:t>DOC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УПР </a:t>
            </a:r>
            <a:r>
              <a:rPr lang="ru-RU" sz="2800" b="1" dirty="0" smtClean="0">
                <a:solidFill>
                  <a:schemeClr val="tx1"/>
                </a:solidFill>
              </a:rPr>
              <a:t>№</a:t>
            </a:r>
            <a:r>
              <a:rPr lang="ru-RU" sz="2800" b="1" dirty="0">
                <a:solidFill>
                  <a:schemeClr val="tx1"/>
                </a:solidFill>
              </a:rPr>
              <a:t>5 ФУНКЦИИ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hlinkClick r:id="rId21" action="ppaction://hlinksldjump"/>
              </a:rPr>
              <a:t>Теория 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22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23" action="ppaction://hlinksldjump"/>
              </a:rPr>
              <a:t>Задание</a:t>
            </a:r>
            <a:r>
              <a:rPr lang="ru-RU" sz="2800" b="1" dirty="0">
                <a:solidFill>
                  <a:schemeClr val="tx1"/>
                </a:solidFill>
              </a:rPr>
              <a:t>, (</a:t>
            </a:r>
            <a:r>
              <a:rPr lang="ru-RU" sz="2800" b="1" dirty="0">
                <a:hlinkClick r:id="rId24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en-US" sz="2800" b="1" dirty="0">
                <a:hlinkClick r:id="rId25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УПР </a:t>
            </a:r>
            <a:r>
              <a:rPr lang="ru-RU" sz="2800" b="1" dirty="0" smtClean="0">
                <a:solidFill>
                  <a:schemeClr val="tx1"/>
                </a:solidFill>
              </a:rPr>
              <a:t>№</a:t>
            </a:r>
            <a:r>
              <a:rPr lang="ru-RU" sz="2800" b="1" dirty="0">
                <a:solidFill>
                  <a:schemeClr val="tx1"/>
                </a:solidFill>
              </a:rPr>
              <a:t>6 СТРУКТУРЫ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hlinkClick r:id="rId26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27" action="ppaction://hlinksldjump"/>
              </a:rPr>
              <a:t>Примеры</a:t>
            </a:r>
            <a:r>
              <a:rPr lang="ru-RU" sz="2800" b="1" dirty="0"/>
              <a:t>, </a:t>
            </a:r>
            <a:r>
              <a:rPr lang="ru-RU" sz="2800" b="1" dirty="0">
                <a:hlinkClick r:id="rId28" action="ppaction://hlinksldjump"/>
              </a:rPr>
              <a:t>Задания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>
                <a:hlinkClick r:id="rId29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en-US" sz="2800" b="1" dirty="0">
                <a:hlinkClick r:id="rId30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УПР </a:t>
            </a:r>
            <a:r>
              <a:rPr lang="ru-RU" sz="2800" b="1" dirty="0" smtClean="0">
                <a:solidFill>
                  <a:schemeClr val="tx1"/>
                </a:solidFill>
              </a:rPr>
              <a:t>№</a:t>
            </a:r>
            <a:r>
              <a:rPr lang="ru-RU" sz="2800" b="1" dirty="0">
                <a:solidFill>
                  <a:schemeClr val="tx1"/>
                </a:solidFill>
              </a:rPr>
              <a:t>7 ФАЙЛЫ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solidFill>
                  <a:schemeClr val="tx1"/>
                </a:solidFill>
                <a:hlinkClick r:id="rId31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32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33" action="ppaction://hlinksldjump"/>
              </a:rPr>
              <a:t>Задания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34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en-US" sz="2800" b="1" dirty="0">
                <a:solidFill>
                  <a:schemeClr val="tx1"/>
                </a:solidFill>
                <a:hlinkClick r:id="rId35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УПР </a:t>
            </a:r>
            <a:r>
              <a:rPr lang="ru-RU" sz="2800" b="1" dirty="0" smtClean="0">
                <a:solidFill>
                  <a:schemeClr val="tx1"/>
                </a:solidFill>
              </a:rPr>
              <a:t>№ </a:t>
            </a:r>
            <a:r>
              <a:rPr lang="ru-RU" sz="2800" b="1" dirty="0">
                <a:solidFill>
                  <a:schemeClr val="tx1"/>
                </a:solidFill>
              </a:rPr>
              <a:t>8 СПИСКИ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ru-RU" sz="2800" b="1" dirty="0">
                <a:solidFill>
                  <a:schemeClr val="tx1"/>
                </a:solidFill>
                <a:hlinkClick r:id="rId36" action="ppaction://hlinksldjump"/>
              </a:rPr>
              <a:t>Теория 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37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38" action="ppaction://hlinksldjump"/>
              </a:rPr>
              <a:t>Задания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39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en-US" sz="2800" b="1" dirty="0">
                <a:solidFill>
                  <a:schemeClr val="tx1"/>
                </a:solidFill>
                <a:hlinkClick r:id="rId40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dirty="0">
                <a:solidFill>
                  <a:srgbClr val="FF0000"/>
                </a:solidFill>
              </a:rPr>
              <a:t>---------------------------------------------------------------------------------</a:t>
            </a:r>
            <a:r>
              <a:rPr lang="ru-RU" sz="2800" dirty="0">
                <a:solidFill>
                  <a:schemeClr val="tx1"/>
                </a:solidFill>
              </a:rPr>
              <a:t/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ЛР № </a:t>
            </a:r>
            <a:r>
              <a:rPr lang="ru-RU" sz="2800" b="1" dirty="0" smtClean="0">
                <a:solidFill>
                  <a:schemeClr val="tx1"/>
                </a:solidFill>
              </a:rPr>
              <a:t>10 ДЗ (комплексная ЛР)</a:t>
            </a:r>
            <a:r>
              <a:rPr lang="en-US" sz="2800" b="1" dirty="0">
                <a:solidFill>
                  <a:schemeClr val="tx1"/>
                </a:solidFill>
              </a:rPr>
              <a:t> (</a:t>
            </a:r>
            <a:r>
              <a:rPr lang="ru-RU" sz="2800" b="1" dirty="0">
                <a:solidFill>
                  <a:schemeClr val="tx1"/>
                </a:solidFill>
              </a:rPr>
              <a:t>см. </a:t>
            </a:r>
            <a:r>
              <a:rPr lang="ru-RU" sz="2800" b="1" dirty="0">
                <a:solidFill>
                  <a:schemeClr val="tx1"/>
                </a:solidFill>
                <a:hlinkClick r:id="rId41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 МУ, </a:t>
            </a:r>
            <a:r>
              <a:rPr lang="en-US" sz="2800" b="1" dirty="0">
                <a:solidFill>
                  <a:schemeClr val="tx1"/>
                </a:solidFill>
              </a:rPr>
              <a:t>DOC</a:t>
            </a:r>
            <a:r>
              <a:rPr lang="en-US" sz="2800" b="1" dirty="0" smtClean="0">
                <a:solidFill>
                  <a:schemeClr val="tx1"/>
                </a:solidFill>
              </a:rPr>
              <a:t>)</a:t>
            </a:r>
            <a:endParaRPr lang="ru-RU" altLang="ru-RU" sz="2800" b="1" dirty="0" smtClean="0">
              <a:solidFill>
                <a:schemeClr val="tx1"/>
              </a:solidFill>
            </a:endParaRPr>
          </a:p>
          <a:p>
            <a:endParaRPr lang="ru-RU" altLang="ru-RU" sz="2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51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УПР №1 Теория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908720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Проекты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26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ДЗ  Задание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908720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Проекты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46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ЛК № 1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908720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Знакомство 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). Списки студентов (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?</a:t>
            </a:r>
            <a:r>
              <a:rPr lang="ru-RU" altLang="ru-RU" sz="2300" b="1" dirty="0" smtClean="0"/>
              <a:t>)</a:t>
            </a:r>
          </a:p>
          <a:p>
            <a:pPr algn="l"/>
            <a:r>
              <a:rPr lang="ru-RU" altLang="ru-RU" sz="2300" b="1" dirty="0" smtClean="0"/>
              <a:t>Вводная (СМ)</a:t>
            </a:r>
          </a:p>
          <a:p>
            <a:pPr algn="l"/>
            <a:r>
              <a:rPr lang="ru-RU" altLang="ru-RU" sz="2300" b="1" dirty="0" smtClean="0"/>
              <a:t>Сайт</a:t>
            </a:r>
          </a:p>
          <a:p>
            <a:pPr algn="l"/>
            <a:r>
              <a:rPr lang="ru-RU" altLang="ru-RU" sz="2300" b="1" dirty="0" smtClean="0"/>
              <a:t>Литература (СМ)</a:t>
            </a:r>
          </a:p>
          <a:p>
            <a:pPr algn="l"/>
            <a:r>
              <a:rPr lang="ru-RU" altLang="ru-RU" sz="2300" b="1" dirty="0" smtClean="0"/>
              <a:t>Модели (СМ)</a:t>
            </a:r>
          </a:p>
          <a:p>
            <a:pPr algn="l"/>
            <a:r>
              <a:rPr lang="ru-RU" altLang="ru-RU" sz="2300" b="1" dirty="0" smtClean="0"/>
              <a:t>Основные понятия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00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Отладка программ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1944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altLang="ru-RU" sz="2000" b="1" dirty="0" smtClean="0"/>
              <a:t>Отладка это процесс выявления и исправления ошибок в программе.  Ошибка проявляется при сравнении </a:t>
            </a:r>
            <a:r>
              <a:rPr lang="ru-RU" altLang="ru-RU" sz="2000" b="1" u="sng" dirty="0" smtClean="0"/>
              <a:t>разницы</a:t>
            </a:r>
            <a:r>
              <a:rPr lang="ru-RU" altLang="ru-RU" sz="2000" b="1" dirty="0" smtClean="0"/>
              <a:t> между реальной и запроектированной величины данных программы (см. рисунок -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∆</a:t>
            </a:r>
            <a:r>
              <a:rPr lang="ru-RU" altLang="ru-RU" sz="2000" b="1" dirty="0" smtClean="0"/>
              <a:t> ).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altLang="ru-RU" sz="2000" b="1" dirty="0" smtClean="0"/>
              <a:t>Фактически нужно установить причину ошибки и ее устранить.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/>
              <a:t>Для выполнения такой проверки </a:t>
            </a:r>
            <a:r>
              <a:rPr lang="ru-RU" altLang="ru-RU" sz="2000" b="1" dirty="0"/>
              <a:t>в технологии (</a:t>
            </a:r>
            <a:r>
              <a:rPr lang="ru-RU" altLang="ru-RU" sz="2000" b="1" dirty="0">
                <a:hlinkClick r:id="rId2" action="ppaction://hlinksldjump"/>
              </a:rPr>
              <a:t>СМ</a:t>
            </a:r>
            <a:r>
              <a:rPr lang="ru-RU" altLang="ru-RU" sz="2000" b="1" dirty="0"/>
              <a:t>) </a:t>
            </a:r>
            <a:r>
              <a:rPr lang="ru-RU" altLang="ru-RU" sz="2000" b="1" dirty="0" smtClean="0"/>
              <a:t>программирования используется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/>
              <a:t>отладчик (</a:t>
            </a:r>
            <a:r>
              <a:rPr lang="ru-RU" altLang="ru-RU" sz="2000" b="1" dirty="0" smtClean="0">
                <a:hlinkClick r:id="rId3" action="ppaction://hlinksldjump"/>
              </a:rPr>
              <a:t>СМ</a:t>
            </a:r>
            <a:r>
              <a:rPr lang="ru-RU" altLang="ru-RU" sz="2000" b="1" dirty="0" smtClean="0"/>
              <a:t>),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/>
              <a:t>входящий в состав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/>
              <a:t>оболочки СП (</a:t>
            </a:r>
            <a:r>
              <a:rPr lang="ru-RU" altLang="ru-RU" sz="2000" b="1" dirty="0" smtClean="0">
                <a:hlinkClick r:id="rId4" action="ppaction://hlinksldjump"/>
              </a:rPr>
              <a:t>СМ</a:t>
            </a:r>
            <a:r>
              <a:rPr lang="ru-RU" altLang="ru-RU" sz="2000" b="1" dirty="0" smtClean="0"/>
              <a:t>).</a:t>
            </a:r>
            <a:endParaRPr lang="ru-RU" altLang="ru-RU" sz="2000" b="1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  <a:p>
            <a:endParaRPr lang="ru-RU" altLang="ru-RU" sz="20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316</a:t>
            </a:fld>
            <a:endParaRPr lang="ru-RU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364371529"/>
              </p:ext>
            </p:extLst>
          </p:nvPr>
        </p:nvGraphicFramePr>
        <p:xfrm>
          <a:off x="2771800" y="2348880"/>
          <a:ext cx="523190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>
            <a:off x="5796136" y="3076121"/>
            <a:ext cx="0" cy="936104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Выноска 2 8"/>
          <p:cNvSpPr/>
          <p:nvPr/>
        </p:nvSpPr>
        <p:spPr>
          <a:xfrm>
            <a:off x="6732240" y="3136543"/>
            <a:ext cx="504057" cy="41404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0528"/>
              <a:gd name="adj6" fmla="val -99734"/>
            </a:avLst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∆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/>
          <p:cNvCxnSpPr>
            <a:stCxn id="9" idx="2"/>
          </p:cNvCxnSpPr>
          <p:nvPr/>
        </p:nvCxnSpPr>
        <p:spPr>
          <a:xfrm flipH="1">
            <a:off x="5148064" y="3343566"/>
            <a:ext cx="1584176" cy="207023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571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Отладчик СП </a:t>
            </a:r>
            <a:r>
              <a:rPr lang="en-US" sz="3200" dirty="0" smtClean="0"/>
              <a:t>VS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О</a:t>
            </a:r>
            <a:r>
              <a:rPr lang="ru-RU" sz="2000" dirty="0" smtClean="0">
                <a:solidFill>
                  <a:schemeClr val="tx1"/>
                </a:solidFill>
              </a:rPr>
              <a:t>тладчик </a:t>
            </a:r>
            <a:r>
              <a:rPr lang="ru-RU" sz="2000" dirty="0">
                <a:solidFill>
                  <a:schemeClr val="tx1"/>
                </a:solidFill>
              </a:rPr>
              <a:t>позволяет выполнить </a:t>
            </a:r>
            <a:r>
              <a:rPr lang="ru-RU" sz="2000" u="sng" dirty="0">
                <a:solidFill>
                  <a:schemeClr val="tx1"/>
                </a:solidFill>
              </a:rPr>
              <a:t>следующие действия</a:t>
            </a:r>
            <a:r>
              <a:rPr lang="ru-RU" sz="2000" dirty="0">
                <a:solidFill>
                  <a:schemeClr val="tx1"/>
                </a:solidFill>
              </a:rPr>
              <a:t>:</a:t>
            </a:r>
            <a:endParaRPr lang="en-US" altLang="ru-RU" sz="2000" b="1" dirty="0">
              <a:solidFill>
                <a:schemeClr val="tx1"/>
              </a:solidFill>
            </a:endParaRP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Запустить программу в режиме отладки без трассировки по шагам (</a:t>
            </a:r>
            <a:r>
              <a:rPr lang="en-US" sz="2000" b="1" dirty="0">
                <a:solidFill>
                  <a:srgbClr val="FF0000"/>
                </a:solidFill>
              </a:rPr>
              <a:t>F</a:t>
            </a:r>
            <a:r>
              <a:rPr lang="ru-RU" sz="2000" b="1" dirty="0">
                <a:solidFill>
                  <a:srgbClr val="FF0000"/>
                </a:solidFill>
              </a:rPr>
              <a:t>5</a:t>
            </a:r>
            <a:r>
              <a:rPr lang="ru-RU" sz="2000" dirty="0">
                <a:solidFill>
                  <a:schemeClr val="tx1"/>
                </a:solidFill>
              </a:rPr>
              <a:t>);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Выполнить программу по шагам (</a:t>
            </a:r>
            <a:r>
              <a:rPr lang="en-US" sz="2000" b="1" dirty="0">
                <a:solidFill>
                  <a:srgbClr val="FF0000"/>
                </a:solidFill>
              </a:rPr>
              <a:t>F</a:t>
            </a:r>
            <a:r>
              <a:rPr lang="ru-RU" sz="2000" b="1" dirty="0">
                <a:solidFill>
                  <a:srgbClr val="FF0000"/>
                </a:solidFill>
              </a:rPr>
              <a:t>10</a:t>
            </a:r>
            <a:r>
              <a:rPr lang="ru-RU" sz="2000" dirty="0">
                <a:solidFill>
                  <a:schemeClr val="tx1"/>
                </a:solidFill>
              </a:rPr>
              <a:t>);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Выполнить программу по шагам с обращениями к вложенным функциям(</a:t>
            </a:r>
            <a:r>
              <a:rPr lang="en-US" sz="2000" b="1" dirty="0">
                <a:solidFill>
                  <a:srgbClr val="FF0000"/>
                </a:solidFill>
              </a:rPr>
              <a:t>F</a:t>
            </a:r>
            <a:r>
              <a:rPr lang="ru-RU" sz="2000" b="1" dirty="0">
                <a:solidFill>
                  <a:srgbClr val="FF0000"/>
                </a:solidFill>
              </a:rPr>
              <a:t>11</a:t>
            </a:r>
            <a:r>
              <a:rPr lang="ru-RU" sz="2000" dirty="0">
                <a:solidFill>
                  <a:schemeClr val="tx1"/>
                </a:solidFill>
              </a:rPr>
              <a:t>);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Установить точку останова (</a:t>
            </a:r>
            <a:r>
              <a:rPr lang="en-US" sz="2000" b="1" dirty="0" err="1">
                <a:solidFill>
                  <a:schemeClr val="tx1"/>
                </a:solidFill>
              </a:rPr>
              <a:t>BreakPoint</a:t>
            </a:r>
            <a:r>
              <a:rPr lang="ru-RU" sz="2000" dirty="0">
                <a:solidFill>
                  <a:schemeClr val="tx1"/>
                </a:solidFill>
              </a:rPr>
              <a:t> – </a:t>
            </a:r>
            <a:r>
              <a:rPr lang="en-US" sz="2000" b="1" dirty="0">
                <a:solidFill>
                  <a:srgbClr val="FF0000"/>
                </a:solidFill>
              </a:rPr>
              <a:t>F</a:t>
            </a:r>
            <a:r>
              <a:rPr lang="ru-RU" sz="2000" b="1" dirty="0">
                <a:solidFill>
                  <a:srgbClr val="FF0000"/>
                </a:solidFill>
              </a:rPr>
              <a:t>9</a:t>
            </a:r>
            <a:r>
              <a:rPr lang="ru-RU" sz="2000" dirty="0">
                <a:solidFill>
                  <a:schemeClr val="tx1"/>
                </a:solidFill>
              </a:rPr>
              <a:t>);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Выполнить программу до первой точки останова (</a:t>
            </a:r>
            <a:r>
              <a:rPr lang="en-US" sz="2000" b="1" dirty="0">
                <a:solidFill>
                  <a:srgbClr val="FF0000"/>
                </a:solidFill>
              </a:rPr>
              <a:t>F</a:t>
            </a:r>
            <a:r>
              <a:rPr lang="ru-RU" sz="2000" b="1" dirty="0">
                <a:solidFill>
                  <a:srgbClr val="FF0000"/>
                </a:solidFill>
              </a:rPr>
              <a:t>5</a:t>
            </a:r>
            <a:r>
              <a:rPr lang="ru-RU" sz="2000" dirty="0">
                <a:solidFill>
                  <a:schemeClr val="tx1"/>
                </a:solidFill>
              </a:rPr>
              <a:t>);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Просмотреть любые данные в режиме отладки в специальном окне 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(</a:t>
            </a:r>
            <a:r>
              <a:rPr lang="en-US" sz="2000" b="1" dirty="0" smtClean="0">
                <a:solidFill>
                  <a:schemeClr val="tx1"/>
                </a:solidFill>
              </a:rPr>
              <a:t>locals</a:t>
            </a:r>
            <a:r>
              <a:rPr lang="ru-RU" sz="2000" b="1" dirty="0" smtClean="0">
                <a:solidFill>
                  <a:schemeClr val="tx1"/>
                </a:solidFill>
              </a:rPr>
              <a:t> - локальные</a:t>
            </a:r>
            <a:r>
              <a:rPr lang="ru-RU" sz="2000" dirty="0" smtClean="0">
                <a:solidFill>
                  <a:schemeClr val="tx1"/>
                </a:solidFill>
              </a:rPr>
              <a:t>);</a:t>
            </a:r>
            <a:endParaRPr lang="ru-RU" sz="2000" dirty="0">
              <a:solidFill>
                <a:schemeClr val="tx1"/>
              </a:solidFill>
            </a:endParaRP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Просмотреть любые данные в режиме отладки </a:t>
            </a:r>
            <a:r>
              <a:rPr lang="ru-RU" sz="2000" u="sng" dirty="0">
                <a:solidFill>
                  <a:schemeClr val="tx1"/>
                </a:solidFill>
              </a:rPr>
              <a:t>при помощи мышки</a:t>
            </a:r>
            <a:r>
              <a:rPr lang="ru-RU" sz="2000" dirty="0">
                <a:solidFill>
                  <a:schemeClr val="tx1"/>
                </a:solidFill>
              </a:rPr>
              <a:t>;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Изменить любые данные в режиме отладки в специальном окне (</a:t>
            </a:r>
            <a:r>
              <a:rPr lang="en-US" sz="2000" b="1" dirty="0">
                <a:solidFill>
                  <a:srgbClr val="FF0000"/>
                </a:solidFill>
              </a:rPr>
              <a:t>locals</a:t>
            </a:r>
            <a:r>
              <a:rPr lang="ru-RU" sz="2000" b="1" dirty="0">
                <a:solidFill>
                  <a:srgbClr val="FF0000"/>
                </a:solidFill>
              </a:rPr>
              <a:t> и </a:t>
            </a:r>
            <a:r>
              <a:rPr lang="en-US" sz="2000" b="1" dirty="0">
                <a:solidFill>
                  <a:srgbClr val="FF0000"/>
                </a:solidFill>
              </a:rPr>
              <a:t>Watch</a:t>
            </a:r>
            <a:r>
              <a:rPr lang="ru-RU" sz="2000" b="1" dirty="0">
                <a:solidFill>
                  <a:srgbClr val="FF0000"/>
                </a:solidFill>
              </a:rPr>
              <a:t>)</a:t>
            </a:r>
            <a:r>
              <a:rPr lang="ru-RU" sz="2000" dirty="0">
                <a:solidFill>
                  <a:schemeClr val="tx1"/>
                </a:solidFill>
              </a:rPr>
              <a:t>;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Установить просмотр переменных в специальном окне (</a:t>
            </a:r>
            <a:r>
              <a:rPr lang="en-US" sz="2000" b="1" dirty="0">
                <a:solidFill>
                  <a:srgbClr val="FF0000"/>
                </a:solidFill>
              </a:rPr>
              <a:t>Watch</a:t>
            </a:r>
            <a:r>
              <a:rPr lang="ru-RU" sz="2000" dirty="0">
                <a:solidFill>
                  <a:schemeClr val="tx1"/>
                </a:solidFill>
              </a:rPr>
              <a:t>);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Просмотреть последовательность и вложенность вызова </a:t>
            </a:r>
            <a:r>
              <a:rPr lang="ru-RU" sz="2000" dirty="0" smtClean="0">
                <a:solidFill>
                  <a:schemeClr val="tx1"/>
                </a:solidFill>
              </a:rPr>
              <a:t>функций во время выполнения </a:t>
            </a:r>
            <a:r>
              <a:rPr lang="ru-RU" sz="2000" dirty="0" err="1" smtClean="0">
                <a:solidFill>
                  <a:schemeClr val="tx1"/>
                </a:solidFill>
              </a:rPr>
              <a:t>программыю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54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552728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Литература по ОП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764704"/>
            <a:ext cx="9144000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Д</a:t>
            </a:r>
            <a:r>
              <a:rPr lang="ru-RU" altLang="ru-RU" sz="2000" b="1" dirty="0">
                <a:solidFill>
                  <a:schemeClr val="tx1"/>
                </a:solidFill>
              </a:rPr>
              <a:t>. Ритчи &amp; Керниган Б. Язык программирования С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000" b="1" dirty="0" smtClean="0">
                <a:solidFill>
                  <a:schemeClr val="tx1"/>
                </a:solidFill>
                <a:hlinkClick r:id="rId2" action="ppaction://hlinkfile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000" b="1" dirty="0">
                <a:solidFill>
                  <a:schemeClr val="tx1"/>
                </a:solidFill>
              </a:rPr>
              <a:t>Список литературы, доступные книги и необходимые пособия для ЛР ОП размещены на сайте </a:t>
            </a:r>
            <a:r>
              <a:rPr lang="en-US" sz="2000" b="1" dirty="0">
                <a:solidFill>
                  <a:schemeClr val="tx1"/>
                </a:solidFill>
              </a:rPr>
              <a:t>www</a:t>
            </a:r>
            <a:r>
              <a:rPr lang="ru-RU" sz="2000" b="1" dirty="0">
                <a:solidFill>
                  <a:schemeClr val="tx1"/>
                </a:solidFill>
              </a:rPr>
              <a:t>.</a:t>
            </a:r>
            <a:r>
              <a:rPr lang="en-US" sz="2000" b="1" dirty="0" err="1">
                <a:solidFill>
                  <a:schemeClr val="tx1"/>
                </a:solidFill>
              </a:rPr>
              <a:t>sergebolshakov</a:t>
            </a:r>
            <a:r>
              <a:rPr lang="ru-RU" sz="2000" b="1" dirty="0">
                <a:solidFill>
                  <a:schemeClr val="tx1"/>
                </a:solidFill>
              </a:rPr>
              <a:t>.</a:t>
            </a:r>
            <a:r>
              <a:rPr lang="en-US" sz="2000" b="1" dirty="0" err="1">
                <a:solidFill>
                  <a:schemeClr val="tx1"/>
                </a:solidFill>
              </a:rPr>
              <a:t>ru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на страничке “2-й к СУЦ”. Пароль для доступа можно взять у преподавателя или старосты группы.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000" b="1" dirty="0" err="1">
                <a:solidFill>
                  <a:schemeClr val="tx1"/>
                </a:solidFill>
              </a:rPr>
              <a:t>Керниган</a:t>
            </a:r>
            <a:r>
              <a:rPr lang="ru-RU" sz="2000" b="1" dirty="0">
                <a:solidFill>
                  <a:schemeClr val="tx1"/>
                </a:solidFill>
              </a:rPr>
              <a:t> Б., </a:t>
            </a:r>
            <a:r>
              <a:rPr lang="ru-RU" sz="2000" b="1" dirty="0" err="1">
                <a:solidFill>
                  <a:schemeClr val="tx1"/>
                </a:solidFill>
              </a:rPr>
              <a:t>Ритчи</a:t>
            </a:r>
            <a:r>
              <a:rPr lang="ru-RU" sz="2000" b="1" dirty="0">
                <a:solidFill>
                  <a:schemeClr val="tx1"/>
                </a:solidFill>
              </a:rPr>
              <a:t> Д. К  Язык программирования С, 2/3-е издание: Пер. с англ. – М. : Издательский дом “Вильямс”, 2009. – 304с.: ил. – Пар. Тит. англ. 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000" b="1" dirty="0" err="1">
                <a:solidFill>
                  <a:schemeClr val="tx1"/>
                </a:solidFill>
              </a:rPr>
              <a:t>Касюк</a:t>
            </a:r>
            <a:r>
              <a:rPr lang="ru-RU" sz="2000" b="1" dirty="0">
                <a:solidFill>
                  <a:schemeClr val="tx1"/>
                </a:solidFill>
              </a:rPr>
              <a:t>, С.Т.  Курс программирования на языке Си: конспект лекций/С.Т. </a:t>
            </a:r>
            <a:r>
              <a:rPr lang="ru-RU" sz="2000" b="1" dirty="0" err="1">
                <a:solidFill>
                  <a:schemeClr val="tx1"/>
                </a:solidFill>
              </a:rPr>
              <a:t>Касюк</a:t>
            </a:r>
            <a:r>
              <a:rPr lang="ru-RU" sz="2000" b="1" dirty="0">
                <a:solidFill>
                  <a:schemeClr val="tx1"/>
                </a:solidFill>
              </a:rPr>
              <a:t>. — Челябинск: Издательский центр </a:t>
            </a:r>
            <a:r>
              <a:rPr lang="ru-RU" sz="2000" b="1" dirty="0" err="1">
                <a:solidFill>
                  <a:schemeClr val="tx1"/>
                </a:solidFill>
              </a:rPr>
              <a:t>ЮУрГУ</a:t>
            </a:r>
            <a:r>
              <a:rPr lang="ru-RU" sz="2000" b="1" dirty="0">
                <a:solidFill>
                  <a:schemeClr val="tx1"/>
                </a:solidFill>
              </a:rPr>
              <a:t>, 2010. — 175 с.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en-US" sz="2000" b="1" dirty="0">
                <a:solidFill>
                  <a:schemeClr val="tx1"/>
                </a:solidFill>
              </a:rPr>
              <a:t>MSDN Library for Visual Studio 2005 (</a:t>
            </a:r>
            <a:r>
              <a:rPr lang="en-US" sz="2000" b="1" dirty="0" err="1">
                <a:solidFill>
                  <a:schemeClr val="tx1"/>
                </a:solidFill>
              </a:rPr>
              <a:t>Vicrosoft</a:t>
            </a:r>
            <a:r>
              <a:rPr lang="en-US" sz="2000" b="1" dirty="0">
                <a:solidFill>
                  <a:schemeClr val="tx1"/>
                </a:solidFill>
              </a:rPr>
              <a:t> Document Explorer – </a:t>
            </a:r>
            <a:r>
              <a:rPr lang="ru-RU" sz="2000" b="1" dirty="0">
                <a:solidFill>
                  <a:schemeClr val="tx1"/>
                </a:solidFill>
              </a:rPr>
              <a:t>входить в состав дистрибутива</a:t>
            </a:r>
            <a:r>
              <a:rPr lang="en-US" sz="2000" b="1" dirty="0">
                <a:solidFill>
                  <a:schemeClr val="tx1"/>
                </a:solidFill>
              </a:rPr>
              <a:t> VS. </a:t>
            </a:r>
            <a:r>
              <a:rPr lang="ru-RU" sz="2000" b="1" dirty="0">
                <a:solidFill>
                  <a:schemeClr val="tx1"/>
                </a:solidFill>
              </a:rPr>
              <a:t>Нужно обязательно развернуть при установке </a:t>
            </a:r>
            <a:r>
              <a:rPr lang="en-US" sz="2000" b="1" dirty="0">
                <a:solidFill>
                  <a:schemeClr val="tx1"/>
                </a:solidFill>
              </a:rPr>
              <a:t>VS</a:t>
            </a:r>
            <a:r>
              <a:rPr lang="ru-RU" sz="2000" b="1" dirty="0">
                <a:solidFill>
                  <a:schemeClr val="tx1"/>
                </a:solidFill>
              </a:rPr>
              <a:t>!). Или </a:t>
            </a:r>
            <a:r>
              <a:rPr lang="en-US" sz="2000" b="1" dirty="0">
                <a:solidFill>
                  <a:schemeClr val="tx1"/>
                </a:solidFill>
              </a:rPr>
              <a:t>online</a:t>
            </a:r>
            <a:r>
              <a:rPr lang="ru-RU" sz="2000" b="1" dirty="0">
                <a:solidFill>
                  <a:schemeClr val="tx1"/>
                </a:solidFill>
              </a:rPr>
              <a:t> в Интернет.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000" b="1" dirty="0" err="1">
                <a:solidFill>
                  <a:schemeClr val="tx1"/>
                </a:solidFill>
              </a:rPr>
              <a:t>C.О.Бочков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ru-RU" sz="2000" b="1" dirty="0" err="1">
                <a:solidFill>
                  <a:schemeClr val="tx1"/>
                </a:solidFill>
              </a:rPr>
              <a:t>Д.М.Субботин</a:t>
            </a:r>
            <a:r>
              <a:rPr lang="ru-RU" sz="2000" b="1" dirty="0">
                <a:solidFill>
                  <a:schemeClr val="tx1"/>
                </a:solidFill>
              </a:rPr>
              <a:t> Язык программирования Си для персонального </a:t>
            </a:r>
            <a:r>
              <a:rPr lang="ru-RU" sz="2000" b="1" dirty="0" err="1">
                <a:solidFill>
                  <a:schemeClr val="tx1"/>
                </a:solidFill>
              </a:rPr>
              <a:t>компьютераМ</a:t>
            </a:r>
            <a:r>
              <a:rPr lang="ru-RU" sz="2000" b="1" dirty="0">
                <a:solidFill>
                  <a:schemeClr val="tx1"/>
                </a:solidFill>
              </a:rPr>
              <a:t>.: "Радио и связь", 1990.- 384 с.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000" b="1" dirty="0" err="1">
                <a:solidFill>
                  <a:schemeClr val="tx1"/>
                </a:solidFill>
              </a:rPr>
              <a:t>Фридланд</a:t>
            </a:r>
            <a:r>
              <a:rPr lang="ru-RU" sz="2000" b="1" dirty="0">
                <a:solidFill>
                  <a:schemeClr val="tx1"/>
                </a:solidFill>
              </a:rPr>
              <a:t> А.Я. Информатика и компьютерные технологии: Основные термины: </a:t>
            </a:r>
            <a:r>
              <a:rPr lang="ru-RU" sz="2000" b="1" dirty="0" err="1">
                <a:solidFill>
                  <a:schemeClr val="tx1"/>
                </a:solidFill>
              </a:rPr>
              <a:t>Толк.слов</a:t>
            </a:r>
            <a:r>
              <a:rPr lang="ru-RU" sz="2000" b="1" dirty="0">
                <a:solidFill>
                  <a:schemeClr val="tx1"/>
                </a:solidFill>
              </a:rPr>
              <a:t>.: Более 1000 базовых понятий и терминов. – 3-е изд., </a:t>
            </a:r>
            <a:r>
              <a:rPr lang="ru-RU" sz="2000" b="1" dirty="0" err="1">
                <a:solidFill>
                  <a:schemeClr val="tx1"/>
                </a:solidFill>
              </a:rPr>
              <a:t>испр</a:t>
            </a:r>
            <a:r>
              <a:rPr lang="ru-RU" sz="2000" b="1" dirty="0">
                <a:solidFill>
                  <a:schemeClr val="tx1"/>
                </a:solidFill>
              </a:rPr>
              <a:t>. и доп./ А.Я </a:t>
            </a:r>
            <a:r>
              <a:rPr lang="ru-RU" sz="2000" b="1" dirty="0" err="1">
                <a:solidFill>
                  <a:schemeClr val="tx1"/>
                </a:solidFill>
              </a:rPr>
              <a:t>Фридланд</a:t>
            </a:r>
            <a:r>
              <a:rPr lang="ru-RU" sz="2000" b="1" dirty="0">
                <a:solidFill>
                  <a:schemeClr val="tx1"/>
                </a:solidFill>
              </a:rPr>
              <a:t>, Л.С. </a:t>
            </a:r>
            <a:r>
              <a:rPr lang="ru-RU" sz="2000" b="1" dirty="0" err="1">
                <a:solidFill>
                  <a:schemeClr val="tx1"/>
                </a:solidFill>
              </a:rPr>
              <a:t>Ханамирова</a:t>
            </a:r>
            <a:r>
              <a:rPr lang="ru-RU" sz="2000" b="1" dirty="0">
                <a:solidFill>
                  <a:schemeClr val="tx1"/>
                </a:solidFill>
              </a:rPr>
              <a:t>,  И.А. </a:t>
            </a:r>
            <a:r>
              <a:rPr lang="ru-RU" sz="2000" b="1" dirty="0" err="1">
                <a:solidFill>
                  <a:schemeClr val="tx1"/>
                </a:solidFill>
              </a:rPr>
              <a:t>Фридланд</a:t>
            </a:r>
            <a:r>
              <a:rPr lang="ru-RU" sz="2000" b="1" dirty="0">
                <a:solidFill>
                  <a:schemeClr val="tx1"/>
                </a:solidFill>
              </a:rPr>
              <a:t> – М.:ООО «Издательство </a:t>
            </a:r>
            <a:r>
              <a:rPr lang="ru-RU" sz="2000" b="1" dirty="0" err="1">
                <a:solidFill>
                  <a:schemeClr val="tx1"/>
                </a:solidFill>
              </a:rPr>
              <a:t>Астрель</a:t>
            </a:r>
            <a:r>
              <a:rPr lang="ru-RU" sz="2000" b="1" dirty="0">
                <a:solidFill>
                  <a:schemeClr val="tx1"/>
                </a:solidFill>
              </a:rPr>
              <a:t>»: ООО «Издательство АСТ», 2003. - 272 с.</a:t>
            </a:r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  <a:p>
            <a:endParaRPr lang="ru-RU" altLang="ru-RU" sz="20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53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6552728" cy="706090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200" dirty="0"/>
              <a:t>Литература по ОП (2)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Autofit/>
          </a:bodyPr>
          <a:lstStyle/>
          <a:p>
            <a:pPr marL="228600" lvl="0" indent="-228600">
              <a:buFont typeface="+mj-lt"/>
              <a:buAutoNum type="arabicPeriod"/>
            </a:pPr>
            <a:r>
              <a:rPr lang="ru-RU" sz="1800" b="1" dirty="0"/>
              <a:t>Общее методическое пособие по курсу для выполнения ЛР и ДЗ (см. на сайте 1-й курс </a:t>
            </a:r>
            <a:r>
              <a:rPr lang="en-US" sz="1800" b="1" u="sng" dirty="0">
                <a:hlinkClick r:id="rId2"/>
              </a:rPr>
              <a:t>www</a:t>
            </a:r>
            <a:r>
              <a:rPr lang="ru-RU" sz="1800" b="1" u="sng" dirty="0">
                <a:hlinkClick r:id="rId2"/>
              </a:rPr>
              <a:t>.</a:t>
            </a:r>
            <a:r>
              <a:rPr lang="en-US" sz="1800" b="1" u="sng" dirty="0" err="1">
                <a:hlinkClick r:id="rId2"/>
              </a:rPr>
              <a:t>sergebolshakov</a:t>
            </a:r>
            <a:r>
              <a:rPr lang="ru-RU" sz="1800" b="1" u="sng" dirty="0">
                <a:hlinkClick r:id="rId2"/>
              </a:rPr>
              <a:t>.</a:t>
            </a:r>
            <a:r>
              <a:rPr lang="en-US" sz="1800" b="1" u="sng" dirty="0" err="1">
                <a:hlinkClick r:id="rId2"/>
              </a:rPr>
              <a:t>ru</a:t>
            </a:r>
            <a:r>
              <a:rPr lang="ru-RU" sz="1800" b="1" dirty="0"/>
              <a:t>) – см. кнопку в конце каждого раздела сайта!!!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800" b="1" dirty="0" err="1"/>
              <a:t>Керниган</a:t>
            </a:r>
            <a:r>
              <a:rPr lang="ru-RU" sz="1800" b="1" dirty="0"/>
              <a:t> Б., </a:t>
            </a:r>
            <a:r>
              <a:rPr lang="ru-RU" sz="1800" b="1" dirty="0" err="1"/>
              <a:t>Ритчи</a:t>
            </a:r>
            <a:r>
              <a:rPr lang="ru-RU" sz="1800" b="1" dirty="0"/>
              <a:t> Д. К36 Язык программирования Си.\Пер. с англ., 3-е изд., </a:t>
            </a:r>
            <a:r>
              <a:rPr lang="ru-RU" sz="1800" b="1" dirty="0" err="1"/>
              <a:t>испр</a:t>
            </a:r>
            <a:r>
              <a:rPr lang="ru-RU" sz="1800" b="1" dirty="0"/>
              <a:t>. - СПб.: "Невский Диалект", 2001. - 352 с.: ил.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800" b="1" dirty="0"/>
              <a:t>Другие методические материалы по дисциплине с сайта </a:t>
            </a:r>
            <a:r>
              <a:rPr lang="en-US" sz="1800" b="1" u="sng" dirty="0">
                <a:hlinkClick r:id="rId2"/>
              </a:rPr>
              <a:t>www</a:t>
            </a:r>
            <a:r>
              <a:rPr lang="ru-RU" sz="1800" b="1" u="sng" dirty="0">
                <a:hlinkClick r:id="rId2"/>
              </a:rPr>
              <a:t>.</a:t>
            </a:r>
            <a:r>
              <a:rPr lang="en-US" sz="1800" b="1" u="sng" dirty="0" err="1">
                <a:hlinkClick r:id="rId2"/>
              </a:rPr>
              <a:t>sergebolshakov</a:t>
            </a:r>
            <a:r>
              <a:rPr lang="ru-RU" sz="1800" b="1" u="sng" dirty="0">
                <a:hlinkClick r:id="rId2"/>
              </a:rPr>
              <a:t>.</a:t>
            </a:r>
            <a:r>
              <a:rPr lang="en-US" sz="1800" b="1" u="sng" dirty="0" err="1">
                <a:hlinkClick r:id="rId2"/>
              </a:rPr>
              <a:t>ru</a:t>
            </a:r>
            <a:r>
              <a:rPr lang="ru-RU" sz="1800" b="1" dirty="0"/>
              <a:t>.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800" b="1" dirty="0"/>
              <a:t>Конспекты лекций по дисциплине “Основы программирования”.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800" b="1" dirty="0" err="1"/>
              <a:t>Подбельский</a:t>
            </a:r>
            <a:r>
              <a:rPr lang="ru-RU" sz="1800" b="1" dirty="0"/>
              <a:t> В.В. Язык Си++: Учебное пособие. – М.: Финансы и статистика, 2003. 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800" b="1" dirty="0"/>
              <a:t>5.  </a:t>
            </a:r>
            <a:r>
              <a:rPr lang="ru-RU" sz="1800" b="1" dirty="0" err="1"/>
              <a:t>Подбельский</a:t>
            </a:r>
            <a:r>
              <a:rPr lang="ru-RU" sz="1800" b="1" dirty="0"/>
              <a:t> В.В. Стандартный Си++: Учебное пособие. – М.: Финансы и статистика, 2008. 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800" b="1" dirty="0"/>
              <a:t>Г. </a:t>
            </a:r>
            <a:r>
              <a:rPr lang="ru-RU" sz="1800" b="1" dirty="0" err="1"/>
              <a:t>Шилдт</a:t>
            </a:r>
            <a:r>
              <a:rPr lang="ru-RU" sz="1800" b="1" dirty="0"/>
              <a:t> “С++ Базовый курс”: Пер. с англ.- М., Издательский дом “Вильямс”, 2011 г. – 672с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800" b="1" dirty="0"/>
              <a:t>Г. </a:t>
            </a:r>
            <a:r>
              <a:rPr lang="ru-RU" sz="1800" b="1" dirty="0" err="1"/>
              <a:t>Шилдт</a:t>
            </a:r>
            <a:r>
              <a:rPr lang="ru-RU" sz="1800" b="1" dirty="0"/>
              <a:t> “С++ Руководство для начинающих” : Пер. с англ. - М., Издательский дом “Вильямс”, 2005 г. – 672с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800" b="1" dirty="0"/>
              <a:t>Г. </a:t>
            </a:r>
            <a:r>
              <a:rPr lang="ru-RU" sz="1800" b="1" dirty="0" err="1"/>
              <a:t>Шилдт</a:t>
            </a:r>
            <a:r>
              <a:rPr lang="ru-RU" sz="1800" b="1" dirty="0"/>
              <a:t> “Полный справочник по С++”: Пер. с англ.- М., Издательский дом “Вильямс”, 2006 г. – 800с</a:t>
            </a:r>
          </a:p>
          <a:p>
            <a:pPr marL="228600" lvl="0" indent="-228600">
              <a:buFont typeface="+mj-lt"/>
              <a:buAutoNum type="arabicPeriod"/>
            </a:pPr>
            <a:r>
              <a:rPr lang="ru-RU" sz="1800" b="1" dirty="0"/>
              <a:t>Бьерн Страуструп "Язык программирования С++"- М., Бином, 2010 г.</a:t>
            </a:r>
          </a:p>
        </p:txBody>
      </p:sp>
    </p:spTree>
    <p:extLst>
      <p:ext uri="{BB962C8B-B14F-4D97-AF65-F5344CB8AC3E}">
        <p14:creationId xmlns:p14="http://schemas.microsoft.com/office/powerpoint/2010/main" val="125221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en-US" sz="3200" dirty="0" smtClean="0"/>
              <a:t>Cast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преобразования типов данных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620688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Для числовых данных СИ++ допустима упрощенна</a:t>
            </a:r>
            <a:r>
              <a:rPr lang="ru-RU" altLang="ru-RU" sz="2300" b="1" dirty="0">
                <a:solidFill>
                  <a:schemeClr val="tx1"/>
                </a:solidFill>
              </a:rPr>
              <a:t>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форма преобразований для числовых переменных и констант: Форма записи такова:</a:t>
            </a:r>
          </a:p>
          <a:p>
            <a:pPr algn="l"/>
            <a:r>
              <a:rPr lang="ru-RU" altLang="ru-RU" sz="2300" b="1" dirty="0" smtClean="0"/>
              <a:t> 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Переменная числового типа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  </a:t>
            </a:r>
            <a:r>
              <a:rPr lang="ru-RU" altLang="ru-RU" sz="2300" b="1" dirty="0">
                <a:solidFill>
                  <a:srgbClr val="008000"/>
                </a:solidFill>
              </a:rPr>
              <a:t>= </a:t>
            </a:r>
            <a:r>
              <a:rPr lang="en-US" altLang="ru-RU" sz="2300" b="1" dirty="0">
                <a:solidFill>
                  <a:srgbClr val="008000"/>
                </a:solidFill>
              </a:rPr>
              <a:t> 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(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Новый тип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)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Числовое выражение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endParaRPr lang="ru-RU" altLang="ru-RU" sz="2300" b="1" dirty="0"/>
          </a:p>
          <a:p>
            <a:pPr algn="l"/>
            <a:r>
              <a:rPr lang="ru-RU" altLang="ru-RU" sz="2300" b="1" dirty="0" smtClean="0"/>
              <a:t>или:</a:t>
            </a:r>
          </a:p>
          <a:p>
            <a:pPr algn="l"/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Переменная числового типа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008000"/>
                </a:solidFill>
              </a:rPr>
              <a:t>  = </a:t>
            </a:r>
            <a:r>
              <a:rPr lang="en-US" altLang="ru-RU" sz="2300" b="1" dirty="0">
                <a:solidFill>
                  <a:srgbClr val="008000"/>
                </a:solidFill>
              </a:rPr>
              <a:t> 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Новый тип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(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Числовое </a:t>
            </a:r>
            <a:r>
              <a:rPr lang="ru-RU" altLang="ru-RU" sz="2300" b="1" dirty="0">
                <a:solidFill>
                  <a:srgbClr val="008000"/>
                </a:solidFill>
              </a:rPr>
              <a:t>выражение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)</a:t>
            </a:r>
            <a:endParaRPr lang="ru-RU" altLang="ru-RU" sz="2300" b="1" dirty="0">
              <a:solidFill>
                <a:srgbClr val="FF0000"/>
              </a:solidFill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Например</a:t>
            </a:r>
            <a:r>
              <a:rPr lang="ru-RU" altLang="ru-RU" sz="2300" b="1" dirty="0" smtClean="0"/>
              <a:t>:</a:t>
            </a:r>
          </a:p>
          <a:p>
            <a:pPr algn="l"/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float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f = </a:t>
            </a:r>
            <a:r>
              <a:rPr lang="en-US" sz="24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.5f;</a:t>
            </a:r>
          </a:p>
          <a:p>
            <a:pPr algn="l"/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it =(</a:t>
            </a:r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)(f + 2.5f);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it =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13</a:t>
            </a:r>
            <a:endParaRPr lang="ru-RU" altLang="ru-RU" sz="2000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it 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2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(f</a:t>
            </a:r>
            <a:r>
              <a:rPr lang="en-US" sz="2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2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it =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</a:t>
            </a:r>
          </a:p>
          <a:p>
            <a:pPr algn="l"/>
            <a:endParaRPr lang="ru-RU" altLang="ru-RU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47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8819" y="7575"/>
            <a:ext cx="7147557" cy="613113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РК ОП № 1(2019)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64391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AutoNum type="arabicPeriod"/>
            </a:pPr>
            <a:r>
              <a:rPr lang="ru-RU" altLang="ru-RU" sz="2000" b="1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en-US" altLang="ru-RU" sz="2000" b="1" dirty="0" smtClean="0">
                <a:solidFill>
                  <a:schemeClr val="tx1"/>
                </a:solidFill>
              </a:rPr>
              <a:t>2.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3. 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 4.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Д.Т.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5 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320</a:t>
            </a:fld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79512" y="3861048"/>
            <a:ext cx="82089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3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4624"/>
            <a:ext cx="6696744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РК ОП № </a:t>
            </a:r>
            <a:r>
              <a:rPr lang="en-US" sz="3200" dirty="0" smtClean="0"/>
              <a:t>1 </a:t>
            </a:r>
            <a:r>
              <a:rPr lang="ru-RU" sz="3200" dirty="0" smtClean="0"/>
              <a:t>Варианты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1926"/>
            <a:ext cx="8675687" cy="54733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b="1" dirty="0" smtClean="0">
              <a:solidFill>
                <a:srgbClr val="FF0000"/>
              </a:solidFill>
            </a:endParaRPr>
          </a:p>
          <a:p>
            <a:pPr algn="l"/>
            <a:endParaRPr lang="ru-RU" altLang="ru-RU" sz="2400" b="1" dirty="0">
              <a:solidFill>
                <a:srgbClr val="FF0000"/>
              </a:solidFill>
            </a:endParaRPr>
          </a:p>
          <a:p>
            <a:pPr algn="l"/>
            <a:endParaRPr lang="ru-RU" altLang="ru-RU" sz="2400" b="1" dirty="0" smtClean="0">
              <a:solidFill>
                <a:srgbClr val="FF0000"/>
              </a:solidFill>
            </a:endParaRPr>
          </a:p>
          <a:p>
            <a:pPr algn="l"/>
            <a:endParaRPr lang="ru-RU" altLang="ru-RU" sz="2400" b="1" dirty="0">
              <a:solidFill>
                <a:srgbClr val="FF0000"/>
              </a:solidFill>
            </a:endParaRPr>
          </a:p>
          <a:p>
            <a:pPr algn="l"/>
            <a:endParaRPr lang="ru-RU" altLang="ru-RU" sz="2400" b="1" dirty="0" smtClean="0">
              <a:solidFill>
                <a:srgbClr val="FF0000"/>
              </a:solidFill>
            </a:endParaRPr>
          </a:p>
          <a:p>
            <a:pPr algn="l"/>
            <a:endParaRPr lang="ru-RU" altLang="ru-RU" sz="2400" b="1" dirty="0">
              <a:solidFill>
                <a:srgbClr val="FF0000"/>
              </a:solidFill>
            </a:endParaRPr>
          </a:p>
          <a:p>
            <a:pPr algn="l"/>
            <a:endParaRPr lang="ru-RU" altLang="ru-RU" sz="2400" b="1" dirty="0" smtClean="0">
              <a:solidFill>
                <a:srgbClr val="FF0000"/>
              </a:solidFill>
            </a:endParaRPr>
          </a:p>
          <a:p>
            <a:pPr algn="l"/>
            <a:endParaRPr lang="ru-RU" altLang="ru-RU" sz="2400" b="1" dirty="0">
              <a:solidFill>
                <a:srgbClr val="FF0000"/>
              </a:solidFill>
            </a:endParaRPr>
          </a:p>
          <a:p>
            <a:pPr algn="l"/>
            <a:endParaRPr lang="ru-RU" altLang="ru-RU" sz="2400" b="1" dirty="0" smtClean="0">
              <a:solidFill>
                <a:srgbClr val="FF0000"/>
              </a:solidFill>
            </a:endParaRPr>
          </a:p>
          <a:p>
            <a:pPr algn="l"/>
            <a:endParaRPr lang="ru-RU" altLang="ru-RU" sz="2400" b="1" dirty="0">
              <a:solidFill>
                <a:srgbClr val="FF0000"/>
              </a:solidFill>
            </a:endParaRPr>
          </a:p>
          <a:p>
            <a:pPr algn="l"/>
            <a:endParaRPr lang="ru-RU" altLang="ru-RU" sz="2400" b="1" dirty="0" smtClean="0">
              <a:solidFill>
                <a:srgbClr val="FF0000"/>
              </a:solidFill>
            </a:endParaRPr>
          </a:p>
          <a:p>
            <a:pPr algn="l"/>
            <a:r>
              <a:rPr lang="ru-RU" altLang="ru-RU" sz="2400" b="1" dirty="0" smtClean="0">
                <a:solidFill>
                  <a:srgbClr val="FF0000"/>
                </a:solidFill>
              </a:rPr>
              <a:t>Задание (</a:t>
            </a:r>
            <a:r>
              <a:rPr lang="ru-RU" altLang="ru-RU" sz="24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)</a:t>
            </a:r>
            <a:endParaRPr lang="en-US" altLang="ru-RU" sz="2400" b="1" dirty="0" smtClean="0">
              <a:solidFill>
                <a:srgbClr val="FF0000"/>
              </a:solidFill>
            </a:endParaRPr>
          </a:p>
          <a:p>
            <a:pPr algn="l"/>
            <a:endParaRPr lang="ru-RU" altLang="ru-RU" sz="24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321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453189"/>
              </p:ext>
            </p:extLst>
          </p:nvPr>
        </p:nvGraphicFramePr>
        <p:xfrm>
          <a:off x="611560" y="620688"/>
          <a:ext cx="8352928" cy="50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7802"/>
                <a:gridCol w="5280910"/>
                <a:gridCol w="864096"/>
                <a:gridCol w="1080120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Вариант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ru-RU" sz="1800" b="1" dirty="0" err="1" smtClean="0">
                          <a:solidFill>
                            <a:srgbClr val="FF0000"/>
                          </a:solidFill>
                        </a:rPr>
                        <a:t>StrMas</a:t>
                      </a:r>
                      <a:r>
                        <a:rPr lang="en-US" altLang="ru-RU" sz="1800" b="1" dirty="0" smtClean="0">
                          <a:solidFill>
                            <a:srgbClr val="FF0000"/>
                          </a:solidFill>
                        </a:rPr>
                        <a:t> – </a:t>
                      </a:r>
                      <a:r>
                        <a:rPr lang="ru-RU" altLang="ru-RU" sz="1800" b="1" dirty="0" smtClean="0">
                          <a:solidFill>
                            <a:srgbClr val="FF0000"/>
                          </a:solidFill>
                        </a:rPr>
                        <a:t>строка</a:t>
                      </a:r>
                      <a:r>
                        <a:rPr lang="ru-RU" altLang="ru-RU" sz="1800" b="1" baseline="0" dirty="0" smtClean="0">
                          <a:solidFill>
                            <a:srgbClr val="FF0000"/>
                          </a:solidFill>
                        </a:rPr>
                        <a:t> для заданий</a:t>
                      </a:r>
                      <a:r>
                        <a:rPr lang="en-US" altLang="ru-RU" sz="18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ru-RU" altLang="ru-RU" sz="1800" b="1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en-US" altLang="ru-RU" sz="1800" b="1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ru-RU" altLang="ru-RU" sz="1800" b="1" baseline="0" dirty="0" smtClean="0">
                          <a:solidFill>
                            <a:schemeClr val="tx1"/>
                          </a:solidFill>
                        </a:rPr>
                        <a:t>текст строки для инициализации</a:t>
                      </a:r>
                      <a:r>
                        <a:rPr lang="en-US" altLang="ru-RU" sz="1800" b="1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 задания разместить в этом проекте из двух исходных файлов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Для организации цикла использовать оператор цикла 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while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Продемонстрировать вызов  из </a:t>
                      </a:r>
                      <a:r>
                        <a:rPr lang="ru-RU" sz="1800" u="non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главной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программы этой функции в разных режимах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Предполагается, что строка уже записана в программе и имеет вид: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Где ХХ номер студента в списке журнала группы.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программе обязательно использовать функцию </a:t>
                      </a:r>
                      <a:r>
                        <a:rPr lang="en-US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strlen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() и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оператор цикла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493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7575"/>
            <a:ext cx="6264696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РК ОП № 2 (2019)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764704"/>
            <a:ext cx="9144000" cy="5257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 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 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endParaRPr lang="ru-RU" altLang="ru-RU" sz="2300" b="1" u="sng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endParaRPr lang="ru-RU" altLang="ru-RU" sz="1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rgbClr val="FF0000"/>
                </a:solidFill>
              </a:rPr>
              <a:t>МОЖНО ПОЛЬЗОВАТЬСЯ: МУ по ЛР ОП (1-8), Своими ЛР, лекциями, Литературой, </a:t>
            </a:r>
            <a:r>
              <a:rPr lang="en-US" altLang="ru-RU" sz="1800" b="1" dirty="0" smtClean="0">
                <a:solidFill>
                  <a:srgbClr val="FF0000"/>
                </a:solidFill>
              </a:rPr>
              <a:t>Online Help MSDN(F1)</a:t>
            </a:r>
            <a:endParaRPr lang="ru-RU" altLang="ru-RU" sz="1800" b="1" dirty="0">
              <a:solidFill>
                <a:srgbClr val="FF0000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27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ЛК ВСЕ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908720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ЛК №1 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algn="l"/>
            <a:r>
              <a:rPr lang="ru-RU" altLang="ru-RU" sz="2300" b="1" dirty="0"/>
              <a:t>ЛК </a:t>
            </a:r>
            <a:r>
              <a:rPr lang="ru-RU" altLang="ru-RU" sz="2300" b="1" dirty="0" smtClean="0"/>
              <a:t>№</a:t>
            </a:r>
            <a:r>
              <a:rPr lang="ru-RU" altLang="ru-RU" sz="2300" b="1" dirty="0"/>
              <a:t>2</a:t>
            </a:r>
          </a:p>
          <a:p>
            <a:pPr algn="l"/>
            <a:r>
              <a:rPr lang="ru-RU" altLang="ru-RU" sz="2300" b="1" dirty="0"/>
              <a:t>ЛК </a:t>
            </a:r>
            <a:r>
              <a:rPr lang="ru-RU" altLang="ru-RU" sz="2300" b="1" dirty="0" smtClean="0"/>
              <a:t>№3</a:t>
            </a:r>
            <a:endParaRPr lang="ru-RU" altLang="ru-RU" sz="2300" b="1" dirty="0"/>
          </a:p>
          <a:p>
            <a:pPr algn="l"/>
            <a:r>
              <a:rPr lang="ru-RU" altLang="ru-RU" sz="2300" b="1" dirty="0"/>
              <a:t>ЛК </a:t>
            </a:r>
            <a:r>
              <a:rPr lang="ru-RU" altLang="ru-RU" sz="2300" b="1" dirty="0" smtClean="0"/>
              <a:t>№4</a:t>
            </a:r>
            <a:endParaRPr lang="ru-RU" altLang="ru-RU" sz="2300" b="1" dirty="0"/>
          </a:p>
          <a:p>
            <a:pPr algn="l"/>
            <a:r>
              <a:rPr lang="ru-RU" altLang="ru-RU" sz="2300" b="1" dirty="0"/>
              <a:t>ЛК </a:t>
            </a:r>
            <a:r>
              <a:rPr lang="ru-RU" altLang="ru-RU" sz="2300" b="1" dirty="0" smtClean="0"/>
              <a:t>№5</a:t>
            </a:r>
            <a:endParaRPr lang="ru-RU" altLang="ru-RU" sz="2300" b="1" dirty="0"/>
          </a:p>
          <a:p>
            <a:pPr algn="l"/>
            <a:r>
              <a:rPr lang="ru-RU" altLang="ru-RU" sz="2300" b="1" dirty="0"/>
              <a:t>ЛК </a:t>
            </a:r>
            <a:r>
              <a:rPr lang="ru-RU" altLang="ru-RU" sz="2300" b="1" dirty="0" smtClean="0"/>
              <a:t>№6</a:t>
            </a:r>
            <a:endParaRPr lang="ru-RU" altLang="ru-RU" sz="2300" b="1" dirty="0"/>
          </a:p>
          <a:p>
            <a:pPr algn="l"/>
            <a:r>
              <a:rPr lang="ru-RU" altLang="ru-RU" sz="2300" b="1" dirty="0"/>
              <a:t>ЛК </a:t>
            </a:r>
            <a:r>
              <a:rPr lang="ru-RU" altLang="ru-RU" sz="2300" b="1" dirty="0" smtClean="0"/>
              <a:t>№7</a:t>
            </a:r>
            <a:endParaRPr lang="ru-RU" altLang="ru-RU" sz="2300" b="1" dirty="0"/>
          </a:p>
          <a:p>
            <a:pPr algn="l"/>
            <a:r>
              <a:rPr lang="ru-RU" altLang="ru-RU" sz="2300" b="1" dirty="0"/>
              <a:t>ЛК </a:t>
            </a:r>
            <a:r>
              <a:rPr lang="ru-RU" altLang="ru-RU" sz="2300" b="1" dirty="0" smtClean="0"/>
              <a:t>№8</a:t>
            </a:r>
            <a:endParaRPr lang="ru-RU" altLang="ru-RU" sz="2300" b="1" dirty="0"/>
          </a:p>
          <a:p>
            <a:pPr algn="l"/>
            <a:r>
              <a:rPr lang="ru-RU" altLang="ru-RU" sz="2300" b="1" dirty="0"/>
              <a:t>ЛК </a:t>
            </a:r>
            <a:r>
              <a:rPr lang="ru-RU" altLang="ru-RU" sz="2300" b="1" dirty="0" smtClean="0"/>
              <a:t>№9</a:t>
            </a:r>
            <a:endParaRPr lang="ru-RU" altLang="ru-RU" sz="2300" b="1" dirty="0"/>
          </a:p>
          <a:p>
            <a:pPr algn="l"/>
            <a:r>
              <a:rPr lang="ru-RU" altLang="ru-RU" sz="2300" b="1" dirty="0"/>
              <a:t>ЛК №</a:t>
            </a:r>
            <a:r>
              <a:rPr lang="ru-RU" altLang="ru-RU" sz="2300" b="1" dirty="0" smtClean="0"/>
              <a:t>10</a:t>
            </a:r>
            <a:endParaRPr lang="ru-RU" altLang="ru-RU" sz="2300" b="1" dirty="0"/>
          </a:p>
          <a:p>
            <a:pPr algn="l"/>
            <a:r>
              <a:rPr lang="ru-RU" altLang="ru-RU" sz="2300" b="1" dirty="0"/>
              <a:t>ЛК №</a:t>
            </a:r>
            <a:r>
              <a:rPr lang="ru-RU" altLang="ru-RU" sz="2300" b="1" dirty="0" smtClean="0"/>
              <a:t>11</a:t>
            </a:r>
          </a:p>
          <a:p>
            <a:pPr algn="l"/>
            <a:r>
              <a:rPr lang="ru-RU" altLang="ru-RU" sz="2300" b="1" dirty="0"/>
              <a:t>ЛК №</a:t>
            </a:r>
            <a:r>
              <a:rPr lang="ru-RU" altLang="ru-RU" sz="2300" b="1" dirty="0" smtClean="0"/>
              <a:t>12</a:t>
            </a:r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68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формата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#define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2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_USE_MATH_DEFINES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Подключение библиотеки математических функций</a:t>
            </a:r>
            <a:endParaRPr lang="ru-RU" sz="1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1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math.h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1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stdio.h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1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process.h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sz="1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main(</a:t>
            </a:r>
            <a:r>
              <a:rPr lang="en-US" sz="1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marL="0" indent="0">
              <a:buNone/>
            </a:pPr>
            <a:r>
              <a:rPr lang="ru-RU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</a:p>
          <a:p>
            <a:pPr marL="0" indent="0">
              <a:buNone/>
            </a:pPr>
            <a:r>
              <a:rPr lang="ru-RU" sz="1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// п. 3.12</a:t>
            </a:r>
            <a:endParaRPr lang="ru-RU" sz="1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system(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 </a:t>
            </a:r>
            <a:r>
              <a:rPr lang="en-US" sz="1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chcp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1251 &gt; </a:t>
            </a:r>
            <a:r>
              <a:rPr lang="en-US" sz="1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nul</a:t>
            </a:r>
            <a:r>
              <a:rPr lang="en-US" sz="1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17135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056784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ДЗ ОП (ЛР № 10)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54461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altLang="ru-RU" sz="2200" b="1" dirty="0" smtClean="0"/>
              <a:t>Теоретические 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основы</a:t>
            </a:r>
            <a:r>
              <a:rPr lang="ru-RU" altLang="ru-RU" sz="2200" b="1" dirty="0" smtClean="0"/>
              <a:t> ДЗ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200" b="1" dirty="0" smtClean="0"/>
              <a:t>), МУ Общие МУ по ОП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3" action="ppaction://hlinkfile"/>
              </a:rPr>
              <a:t>МУ</a:t>
            </a:r>
            <a:r>
              <a:rPr lang="ru-RU" altLang="ru-RU" sz="2200" b="1" dirty="0" smtClean="0"/>
              <a:t>,</a:t>
            </a:r>
            <a:r>
              <a:rPr lang="ru-RU" altLang="ru-RU" sz="2200" b="1" dirty="0" smtClean="0">
                <a:solidFill>
                  <a:srgbClr val="FF0000"/>
                </a:solidFill>
                <a:hlinkClick r:id="rId4" action="ppaction://hlinkfile"/>
              </a:rPr>
              <a:t>ДОС</a:t>
            </a:r>
            <a:r>
              <a:rPr lang="ru-RU" altLang="ru-RU" sz="2200" b="1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ru-RU" altLang="ru-RU" sz="2200" b="1" dirty="0" smtClean="0">
                <a:solidFill>
                  <a:srgbClr val="FF0000"/>
                </a:solidFill>
              </a:rPr>
              <a:t>Тема</a:t>
            </a:r>
            <a:r>
              <a:rPr lang="ru-RU" altLang="ru-RU" sz="2200" b="1" dirty="0" smtClean="0"/>
              <a:t> программы вариант ДЗ - </a:t>
            </a:r>
            <a:r>
              <a:rPr lang="ru-RU" altLang="ru-RU" sz="2200" b="1" dirty="0"/>
              <a:t>6-</a:t>
            </a:r>
            <a:r>
              <a:rPr lang="ru-RU" altLang="ru-RU" sz="2200" b="1" dirty="0">
                <a:hlinkClick r:id="rId5" action="ppaction://hlinkfile"/>
              </a:rPr>
              <a:t>СМ</a:t>
            </a:r>
            <a:r>
              <a:rPr lang="ru-RU" altLang="ru-RU" sz="2200" b="1" dirty="0" smtClean="0"/>
              <a:t>.</a:t>
            </a:r>
            <a:r>
              <a:rPr lang="en-US" altLang="ru-RU" sz="2200" b="1" dirty="0" smtClean="0"/>
              <a:t> </a:t>
            </a:r>
            <a:r>
              <a:rPr lang="ru-RU" altLang="ru-RU" sz="2200" b="1" dirty="0" smtClean="0"/>
              <a:t>МУ на ДЗ – ЛР№10</a:t>
            </a:r>
            <a:r>
              <a:rPr lang="en-US" altLang="ru-RU" sz="2200" b="1" dirty="0" smtClean="0"/>
              <a:t> </a:t>
            </a:r>
            <a:r>
              <a:rPr lang="ru-RU" altLang="ru-RU" sz="2200" b="1" dirty="0" smtClean="0"/>
              <a:t>(</a:t>
            </a:r>
            <a:r>
              <a:rPr lang="ru-RU" sz="2200" b="1" dirty="0">
                <a:solidFill>
                  <a:srgbClr val="FF0000"/>
                </a:solidFill>
                <a:hlinkClick r:id="rId6" action="ppaction://hlinkfile"/>
              </a:rPr>
              <a:t>МУ</a:t>
            </a:r>
            <a:r>
              <a:rPr lang="ru-RU" sz="2200" b="1" dirty="0"/>
              <a:t>, </a:t>
            </a:r>
            <a:r>
              <a:rPr lang="en-US" sz="2200" b="1" dirty="0">
                <a:solidFill>
                  <a:srgbClr val="FF0000"/>
                </a:solidFill>
                <a:hlinkClick r:id="rId7" action="ppaction://hlinkfile"/>
              </a:rPr>
              <a:t>DOC</a:t>
            </a:r>
            <a:r>
              <a:rPr lang="ru-RU" altLang="ru-RU" sz="2200" b="1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ru-RU" altLang="ru-RU" sz="2200" b="1" dirty="0" smtClean="0">
                <a:solidFill>
                  <a:srgbClr val="FF0000"/>
                </a:solidFill>
              </a:rPr>
              <a:t>План</a:t>
            </a:r>
            <a:r>
              <a:rPr lang="ru-RU" altLang="ru-RU" sz="2200" b="1" dirty="0" smtClean="0"/>
              <a:t> работы над ДЗ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2200" b="1" dirty="0" smtClean="0"/>
              <a:t>) 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Структура</a:t>
            </a:r>
            <a:r>
              <a:rPr lang="ru-RU" altLang="ru-RU" sz="2200" b="1" dirty="0" smtClean="0"/>
              <a:t> данных задания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2200" b="1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ru-RU" altLang="ru-RU" sz="2200" b="1" dirty="0" smtClean="0">
                <a:solidFill>
                  <a:srgbClr val="FF0000"/>
                </a:solidFill>
              </a:rPr>
              <a:t>Схема</a:t>
            </a:r>
            <a:r>
              <a:rPr lang="ru-RU" altLang="ru-RU" sz="2200" b="1" dirty="0" smtClean="0"/>
              <a:t> функционирования программы проекта ДЗ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2200" b="1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ru-RU" altLang="ru-RU" sz="2200" b="1" dirty="0" smtClean="0">
                <a:solidFill>
                  <a:srgbClr val="FF0000"/>
                </a:solidFill>
              </a:rPr>
              <a:t>Основные</a:t>
            </a:r>
            <a:r>
              <a:rPr lang="ru-RU" altLang="ru-RU" sz="2200" b="1" dirty="0" smtClean="0"/>
              <a:t> 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Задания, функции</a:t>
            </a:r>
            <a:r>
              <a:rPr lang="ru-RU" altLang="ru-RU" sz="2200" b="1" dirty="0" smtClean="0"/>
              <a:t> и 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задачи</a:t>
            </a:r>
            <a:r>
              <a:rPr lang="ru-RU" altLang="ru-RU" sz="2200" b="1" dirty="0" smtClean="0"/>
              <a:t>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2200" b="1" dirty="0" smtClean="0"/>
              <a:t>)</a:t>
            </a:r>
            <a:endParaRPr lang="ru-RU" altLang="ru-RU" sz="2200" b="1" dirty="0"/>
          </a:p>
          <a:p>
            <a:pPr marL="457200" indent="-457200">
              <a:buFont typeface="+mj-lt"/>
              <a:buAutoNum type="arabicPeriod"/>
            </a:pPr>
            <a:r>
              <a:rPr lang="ru-RU" altLang="ru-RU" sz="2200" b="1" dirty="0" smtClean="0">
                <a:solidFill>
                  <a:srgbClr val="FF0000"/>
                </a:solidFill>
              </a:rPr>
              <a:t>ТЗ</a:t>
            </a:r>
            <a:r>
              <a:rPr lang="ru-RU" altLang="ru-RU" sz="2200" b="1" dirty="0" smtClean="0"/>
              <a:t> ДЗ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2200" b="1" dirty="0" smtClean="0"/>
              <a:t>)</a:t>
            </a:r>
            <a:r>
              <a:rPr lang="en-US" altLang="ru-RU" sz="2200" b="1" dirty="0" smtClean="0"/>
              <a:t>. </a:t>
            </a:r>
            <a:r>
              <a:rPr lang="ru-RU" altLang="ru-RU" sz="2200" b="1" dirty="0" smtClean="0"/>
              <a:t>Образец(</a:t>
            </a:r>
            <a:r>
              <a:rPr lang="ru-RU" altLang="ru-RU" sz="2200" b="1" dirty="0" smtClean="0">
                <a:solidFill>
                  <a:srgbClr val="FF0000"/>
                </a:solidFill>
                <a:hlinkClick r:id="rId13" action="ppaction://hlinkfile"/>
              </a:rPr>
              <a:t>СМ</a:t>
            </a:r>
            <a:r>
              <a:rPr lang="en-US" sz="2200" b="1" dirty="0">
                <a:solidFill>
                  <a:srgbClr val="FF0000"/>
                </a:solidFill>
                <a:hlinkClick r:id="rId7" action="ppaction://hlinkfile"/>
              </a:rPr>
              <a:t> DOC</a:t>
            </a:r>
            <a:r>
              <a:rPr lang="ru-RU" altLang="ru-RU" sz="2200" b="1" dirty="0" smtClean="0"/>
              <a:t>) и шаблон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14" action="ppaction://hlinkfile"/>
              </a:rPr>
              <a:t>СМ</a:t>
            </a:r>
            <a:r>
              <a:rPr lang="ru-RU" altLang="ru-RU" sz="2200" b="1" dirty="0" smtClean="0"/>
              <a:t>). МУ по ТЗ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15" action="ppaction://hlinkfile"/>
              </a:rPr>
              <a:t>СМ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, </a:t>
            </a:r>
            <a:r>
              <a:rPr lang="en-US" sz="2200" b="1" dirty="0">
                <a:solidFill>
                  <a:srgbClr val="FF0000"/>
                </a:solidFill>
                <a:hlinkClick r:id="rId7" action="ppaction://hlinkfile"/>
              </a:rPr>
              <a:t>DOC</a:t>
            </a:r>
            <a:r>
              <a:rPr lang="ru-RU" altLang="ru-RU" sz="2200" b="1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ru-RU" altLang="ru-RU" sz="2200" b="1" dirty="0" smtClean="0">
                <a:solidFill>
                  <a:srgbClr val="FF0000"/>
                </a:solidFill>
              </a:rPr>
              <a:t>Сдача</a:t>
            </a:r>
            <a:r>
              <a:rPr lang="ru-RU" altLang="ru-RU" sz="2200" b="1" dirty="0" smtClean="0"/>
              <a:t> ДЗ (</a:t>
            </a:r>
            <a:r>
              <a:rPr lang="ru-RU" altLang="ru-RU" sz="2200" b="1" dirty="0" smtClean="0">
                <a:hlinkClick r:id="rId16" action="ppaction://hlinksldjump"/>
              </a:rPr>
              <a:t>ПМИ</a:t>
            </a:r>
            <a:r>
              <a:rPr lang="ru-RU" altLang="ru-RU" sz="2200" b="1" dirty="0" smtClean="0"/>
              <a:t>). Образец ПМИ (</a:t>
            </a:r>
            <a:r>
              <a:rPr lang="en-US" altLang="ru-RU" sz="2200" b="1" dirty="0" smtClean="0">
                <a:hlinkClick r:id="rId17" action="ppaction://hlinkfile"/>
              </a:rPr>
              <a:t>DOC</a:t>
            </a:r>
            <a:r>
              <a:rPr lang="ru-RU" altLang="ru-RU" sz="2200" b="1" dirty="0" smtClean="0"/>
              <a:t>,</a:t>
            </a:r>
            <a:r>
              <a:rPr lang="ru-RU" altLang="ru-RU" sz="2200" b="1" dirty="0" smtClean="0">
                <a:solidFill>
                  <a:srgbClr val="FF0000"/>
                </a:solidFill>
                <a:hlinkClick r:id="rId18" action="ppaction://hlinkfile"/>
              </a:rPr>
              <a:t>МУ</a:t>
            </a:r>
            <a:r>
              <a:rPr lang="ru-RU" altLang="ru-RU" sz="2200" b="1" dirty="0" smtClean="0"/>
              <a:t>) и МУ по ПМИ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19" action="ppaction://hlinkfile"/>
              </a:rPr>
              <a:t>СМ</a:t>
            </a:r>
            <a:r>
              <a:rPr lang="en-US" altLang="ru-RU" sz="2200" b="1" dirty="0" smtClean="0">
                <a:solidFill>
                  <a:srgbClr val="FF0000"/>
                </a:solidFill>
                <a:hlinkClick r:id="rId19" action="ppaction://hlinkfile"/>
              </a:rPr>
              <a:t> 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, </a:t>
            </a:r>
            <a:r>
              <a:rPr lang="en-US" sz="2200" b="1" dirty="0">
                <a:solidFill>
                  <a:srgbClr val="FF0000"/>
                </a:solidFill>
                <a:hlinkClick r:id="rId7" action="ppaction://hlinkfile"/>
              </a:rPr>
              <a:t>DOC</a:t>
            </a:r>
            <a:r>
              <a:rPr lang="ru-RU" altLang="ru-RU" sz="2200" b="1" dirty="0" smtClean="0"/>
              <a:t>) </a:t>
            </a:r>
          </a:p>
          <a:p>
            <a:pPr marL="457200" indent="-457200">
              <a:buFont typeface="+mj-lt"/>
              <a:buAutoNum type="arabicPeriod"/>
            </a:pPr>
            <a:r>
              <a:rPr lang="ru-RU" altLang="ru-RU" sz="2200" b="1" dirty="0" smtClean="0">
                <a:solidFill>
                  <a:srgbClr val="FF0000"/>
                </a:solidFill>
              </a:rPr>
              <a:t>Пример</a:t>
            </a:r>
            <a:r>
              <a:rPr lang="ru-RU" altLang="ru-RU" sz="2200" b="1" dirty="0" smtClean="0"/>
              <a:t>  ДЗ из МУ (</a:t>
            </a:r>
            <a:r>
              <a:rPr lang="en-US" altLang="ru-RU" sz="2200" b="1" dirty="0" smtClean="0">
                <a:hlinkClick r:id="rId20" action="ppaction://hlinkfile"/>
              </a:rPr>
              <a:t>VS 2017</a:t>
            </a:r>
            <a:r>
              <a:rPr lang="ru-RU" altLang="ru-RU" sz="2200" b="1" dirty="0" smtClean="0"/>
              <a:t>)</a:t>
            </a:r>
            <a:r>
              <a:rPr lang="en-US" altLang="ru-RU" sz="2200" b="1" dirty="0" smtClean="0"/>
              <a:t>.</a:t>
            </a:r>
            <a:r>
              <a:rPr lang="ru-RU" altLang="ru-RU" sz="2200" b="1" dirty="0" smtClean="0"/>
              <a:t> </a:t>
            </a:r>
            <a:r>
              <a:rPr lang="ru-RU" altLang="ru-RU" sz="2200" b="1" dirty="0"/>
              <a:t>(</a:t>
            </a:r>
            <a:r>
              <a:rPr lang="ru-RU" sz="2200" b="1" dirty="0">
                <a:solidFill>
                  <a:srgbClr val="FF0000"/>
                </a:solidFill>
                <a:hlinkClick r:id="rId21" action="ppaction://hlinkfile"/>
              </a:rPr>
              <a:t>МУ</a:t>
            </a:r>
            <a:r>
              <a:rPr lang="ru-RU" sz="2200" b="1" dirty="0"/>
              <a:t>, </a:t>
            </a:r>
            <a:r>
              <a:rPr lang="en-US" sz="2200" b="1" dirty="0">
                <a:solidFill>
                  <a:srgbClr val="FF0000"/>
                </a:solidFill>
                <a:hlinkClick r:id="rId7" action="ppaction://hlinkfile"/>
              </a:rPr>
              <a:t>DOC</a:t>
            </a:r>
            <a:r>
              <a:rPr lang="ru-RU" altLang="ru-RU" sz="2200" b="1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endParaRPr lang="en-US" altLang="ru-RU" sz="2200" b="1" dirty="0" smtClean="0"/>
          </a:p>
          <a:p>
            <a:pPr marL="0" indent="0">
              <a:buNone/>
            </a:pPr>
            <a:r>
              <a:rPr lang="ru-RU" altLang="ru-RU" sz="2200" b="1" dirty="0" smtClean="0"/>
              <a:t>Для сильных студентов и совершенствования в программировании:</a:t>
            </a:r>
          </a:p>
          <a:p>
            <a:pPr marL="0" indent="0">
              <a:buNone/>
            </a:pPr>
            <a:r>
              <a:rPr lang="ru-RU" altLang="ru-RU" sz="2200" b="1" u="sng" dirty="0" smtClean="0">
                <a:solidFill>
                  <a:srgbClr val="FF0000"/>
                </a:solidFill>
              </a:rPr>
              <a:t>Даны дополнительные </a:t>
            </a:r>
            <a:r>
              <a:rPr lang="ru-RU" altLang="ru-RU" sz="2200" b="1" u="sng" dirty="0" err="1" smtClean="0">
                <a:solidFill>
                  <a:srgbClr val="FF0000"/>
                </a:solidFill>
              </a:rPr>
              <a:t>требования</a:t>
            </a:r>
            <a:r>
              <a:rPr lang="ru-RU" altLang="ru-RU" sz="2200" b="1" dirty="0" err="1" smtClean="0">
                <a:solidFill>
                  <a:srgbClr val="FF0000"/>
                </a:solidFill>
              </a:rPr>
              <a:t>:</a:t>
            </a:r>
            <a:r>
              <a:rPr lang="ru-RU" altLang="ru-RU" sz="2200" b="1" dirty="0" err="1" smtClean="0"/>
              <a:t>А-С</a:t>
            </a:r>
            <a:r>
              <a:rPr lang="ru-RU" altLang="ru-RU" sz="2200" b="1" dirty="0" smtClean="0"/>
              <a:t> (</a:t>
            </a:r>
            <a:r>
              <a:rPr lang="ru-RU" sz="2200" b="1" dirty="0">
                <a:solidFill>
                  <a:srgbClr val="FF0000"/>
                </a:solidFill>
                <a:hlinkClick r:id="rId6" action="ppaction://hlinkfile"/>
              </a:rPr>
              <a:t>МУ</a:t>
            </a:r>
            <a:r>
              <a:rPr lang="ru-RU" altLang="ru-RU" sz="2200" b="1" dirty="0" smtClean="0"/>
              <a:t>,</a:t>
            </a:r>
            <a:r>
              <a:rPr lang="en-US" altLang="ru-RU" sz="2200" b="1" dirty="0" smtClean="0"/>
              <a:t> </a:t>
            </a:r>
            <a:r>
              <a:rPr lang="en-US" sz="2200" b="1" dirty="0" smtClean="0">
                <a:solidFill>
                  <a:srgbClr val="FF0000"/>
                </a:solidFill>
                <a:hlinkClick r:id="rId7" action="ppaction://hlinkfile"/>
              </a:rPr>
              <a:t>DOC</a:t>
            </a:r>
            <a:r>
              <a:rPr lang="ru-RU" altLang="ru-RU" sz="2200" b="1" dirty="0" smtClean="0"/>
              <a:t>). Они включают расширение библиотеки для работы с файлом БД 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студентов</a:t>
            </a:r>
            <a:r>
              <a:rPr lang="ru-RU" altLang="ru-RU" sz="2200" b="1" dirty="0" smtClean="0"/>
              <a:t>.</a:t>
            </a:r>
            <a:endParaRPr lang="ru-RU" altLang="ru-RU" sz="2200" b="1" dirty="0"/>
          </a:p>
          <a:p>
            <a:pPr marL="0" indent="0">
              <a:buNone/>
            </a:pPr>
            <a:endParaRPr lang="ru-RU" alt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354380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7367"/>
            <a:ext cx="6837372" cy="603321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ПМИ – Функциональная Схема проекта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320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altLang="ru-RU" sz="16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666398" y="2738501"/>
            <a:ext cx="2267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Печать результата</a:t>
            </a:r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611560" y="1052736"/>
            <a:ext cx="8058121" cy="3445398"/>
            <a:chOff x="611560" y="1160459"/>
            <a:chExt cx="8058121" cy="4716813"/>
          </a:xfrm>
        </p:grpSpPr>
        <p:sp>
          <p:nvSpPr>
            <p:cNvPr id="4" name="Цилиндр 3"/>
            <p:cNvSpPr/>
            <p:nvPr/>
          </p:nvSpPr>
          <p:spPr>
            <a:xfrm>
              <a:off x="7236296" y="2004939"/>
              <a:ext cx="1433385" cy="964629"/>
            </a:xfrm>
            <a:prstGeom prst="can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solidFill>
                    <a:schemeClr val="tx1"/>
                  </a:solidFill>
                </a:rPr>
                <a:t>Файл БД Студентов</a:t>
              </a:r>
            </a:p>
          </p:txBody>
        </p:sp>
        <p:sp>
          <p:nvSpPr>
            <p:cNvPr id="5" name="Блок-схема: внутренняя память 4"/>
            <p:cNvSpPr/>
            <p:nvPr/>
          </p:nvSpPr>
          <p:spPr>
            <a:xfrm>
              <a:off x="611560" y="1844825"/>
              <a:ext cx="1944216" cy="1205220"/>
            </a:xfrm>
            <a:prstGeom prst="flowChartInternalStorag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chemeClr val="tx1"/>
                  </a:solidFill>
                </a:rPr>
                <a:t>Массивы, переменные программы, ДП ОС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6" name="Блок-схема: процесс 5"/>
            <p:cNvSpPr/>
            <p:nvPr/>
          </p:nvSpPr>
          <p:spPr>
            <a:xfrm>
              <a:off x="3779912" y="1852988"/>
              <a:ext cx="1656184" cy="1152128"/>
            </a:xfrm>
            <a:prstGeom prst="flowChartProcess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solidFill>
                    <a:schemeClr val="tx1"/>
                  </a:solidFill>
                </a:rPr>
                <a:t>Программа работы с файлом БД</a:t>
              </a:r>
            </a:p>
          </p:txBody>
        </p:sp>
        <p:sp>
          <p:nvSpPr>
            <p:cNvPr id="7" name="Блок-схема: документ 6"/>
            <p:cNvSpPr/>
            <p:nvPr/>
          </p:nvSpPr>
          <p:spPr>
            <a:xfrm>
              <a:off x="6516216" y="4437112"/>
              <a:ext cx="1656184" cy="1440160"/>
            </a:xfrm>
            <a:prstGeom prst="flowChartDocumen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>
                  <a:solidFill>
                    <a:schemeClr val="tx1"/>
                  </a:solidFill>
                </a:rPr>
                <a:t>Вывод результатов работы программы</a:t>
              </a:r>
            </a:p>
          </p:txBody>
        </p:sp>
        <p:sp>
          <p:nvSpPr>
            <p:cNvPr id="8" name="Блок-схема: данные 7"/>
            <p:cNvSpPr/>
            <p:nvPr/>
          </p:nvSpPr>
          <p:spPr>
            <a:xfrm>
              <a:off x="1115616" y="4581128"/>
              <a:ext cx="2664296" cy="1008112"/>
            </a:xfrm>
            <a:prstGeom prst="flowChartInputOutpu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>
                  <a:solidFill>
                    <a:schemeClr val="tx1"/>
                  </a:solidFill>
                </a:rPr>
                <a:t>Ручной</a:t>
              </a:r>
              <a:r>
                <a:rPr lang="ru-RU" dirty="0" smtClean="0">
                  <a:solidFill>
                    <a:schemeClr val="tx1"/>
                  </a:solidFill>
                </a:rPr>
                <a:t> </a:t>
              </a:r>
              <a:r>
                <a:rPr lang="ru-RU" sz="1400" dirty="0">
                  <a:solidFill>
                    <a:schemeClr val="tx1"/>
                  </a:solidFill>
                </a:rPr>
                <a:t>Ввод</a:t>
              </a:r>
              <a:r>
                <a:rPr lang="ru-RU" dirty="0" smtClean="0">
                  <a:solidFill>
                    <a:schemeClr val="tx1"/>
                  </a:solidFill>
                </a:rPr>
                <a:t> </a:t>
              </a:r>
              <a:r>
                <a:rPr lang="ru-RU" sz="1400" dirty="0">
                  <a:solidFill>
                    <a:schemeClr val="tx1"/>
                  </a:solidFill>
                </a:rPr>
                <a:t>данных в программу</a:t>
              </a:r>
            </a:p>
          </p:txBody>
        </p:sp>
        <p:cxnSp>
          <p:nvCxnSpPr>
            <p:cNvPr id="10" name="Прямая со стрелкой 9"/>
            <p:cNvCxnSpPr>
              <a:stCxn id="6" idx="2"/>
              <a:endCxn id="7" idx="0"/>
            </p:cNvCxnSpPr>
            <p:nvPr/>
          </p:nvCxnSpPr>
          <p:spPr>
            <a:xfrm>
              <a:off x="4608004" y="3005116"/>
              <a:ext cx="2736304" cy="1431996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>
              <a:stCxn id="8" idx="0"/>
              <a:endCxn id="6" idx="2"/>
            </p:cNvCxnSpPr>
            <p:nvPr/>
          </p:nvCxnSpPr>
          <p:spPr>
            <a:xfrm flipV="1">
              <a:off x="2714194" y="3005116"/>
              <a:ext cx="1893810" cy="1576012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>
              <a:stCxn id="6" idx="3"/>
              <a:endCxn id="4" idx="2"/>
            </p:cNvCxnSpPr>
            <p:nvPr/>
          </p:nvCxnSpPr>
          <p:spPr>
            <a:xfrm>
              <a:off x="5436096" y="2429052"/>
              <a:ext cx="1800200" cy="58202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>
              <a:stCxn id="5" idx="3"/>
              <a:endCxn id="6" idx="1"/>
            </p:cNvCxnSpPr>
            <p:nvPr/>
          </p:nvCxnSpPr>
          <p:spPr>
            <a:xfrm flipV="1">
              <a:off x="2555776" y="2429052"/>
              <a:ext cx="1224136" cy="18383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683568" y="1261122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ОП:</a:t>
              </a:r>
              <a:endParaRPr lang="ru-RU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263120" y="1501085"/>
              <a:ext cx="10532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Файлы:</a:t>
              </a:r>
              <a:endParaRPr lang="ru-RU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558487" y="4041455"/>
              <a:ext cx="26750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Клавиатура: ввод данных</a:t>
              </a:r>
              <a:endParaRPr lang="ru-RU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167844" y="1160459"/>
              <a:ext cx="34563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Программа проекта ДЗ:</a:t>
              </a:r>
              <a:endParaRPr lang="ru-RU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95536" y="4513561"/>
            <a:ext cx="87484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dirty="0"/>
              <a:t>В функциональной схеме </a:t>
            </a:r>
            <a:r>
              <a:rPr lang="ru-RU" altLang="ru-RU" b="1" dirty="0" smtClean="0"/>
              <a:t>выделены:</a:t>
            </a:r>
            <a:endParaRPr lang="ru-RU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u="sng" dirty="0" smtClean="0"/>
              <a:t>Программа</a:t>
            </a:r>
            <a:r>
              <a:rPr lang="ru-RU" dirty="0" smtClean="0"/>
              <a:t> </a:t>
            </a:r>
            <a:r>
              <a:rPr lang="ru-RU" dirty="0"/>
              <a:t>для работы с файлом БД (исполнимый модуль </a:t>
            </a:r>
            <a:r>
              <a:rPr lang="en-US" dirty="0"/>
              <a:t>VS</a:t>
            </a:r>
            <a:r>
              <a:rPr lang="ru-RU" dirty="0"/>
              <a:t>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u="sng" dirty="0"/>
              <a:t>Файл</a:t>
            </a:r>
            <a:r>
              <a:rPr lang="ru-RU" dirty="0"/>
              <a:t>, содержащий записи структур студентов.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u="sng" dirty="0"/>
              <a:t>Клавиатура</a:t>
            </a:r>
            <a:r>
              <a:rPr lang="ru-RU" dirty="0"/>
              <a:t>: ввод данных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u="sng" dirty="0"/>
              <a:t>Консольное окно</a:t>
            </a:r>
            <a:r>
              <a:rPr lang="ru-RU" dirty="0"/>
              <a:t> для  вывода данных.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/>
              <a:t>ОП – </a:t>
            </a:r>
            <a:r>
              <a:rPr lang="ru-RU" u="sng" dirty="0"/>
              <a:t>оперативная память </a:t>
            </a:r>
            <a:r>
              <a:rPr lang="ru-RU" dirty="0"/>
              <a:t>для хранения переменных и массивов программы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311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4624"/>
            <a:ext cx="7416824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ПМИ – План работы над ДЗ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sz="1900" b="1" dirty="0"/>
              <a:t>Тема ДЗ ЛР № 6-</a:t>
            </a:r>
            <a:r>
              <a:rPr lang="ru-RU" altLang="ru-RU" sz="1900" b="1" dirty="0">
                <a:hlinkClick r:id="rId2" action="ppaction://hlinkfile"/>
              </a:rPr>
              <a:t>СМ</a:t>
            </a:r>
            <a:r>
              <a:rPr lang="ru-RU" altLang="ru-RU" sz="1900" b="1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ru-RU" altLang="ru-RU" sz="1900" b="1" dirty="0" smtClean="0"/>
              <a:t>Изучить МУ к ДЗ (№10-</a:t>
            </a:r>
            <a:r>
              <a:rPr lang="ru-RU" altLang="ru-RU" sz="1900" b="1" dirty="0" smtClean="0">
                <a:hlinkClick r:id="rId3" action="ppaction://hlinkfile"/>
              </a:rPr>
              <a:t>СМ</a:t>
            </a:r>
            <a:r>
              <a:rPr lang="ru-RU" altLang="ru-RU" sz="1900" b="1" dirty="0" smtClean="0"/>
              <a:t>, с примерами</a:t>
            </a:r>
            <a:r>
              <a:rPr lang="en-US" altLang="ru-RU" sz="1900" b="1" dirty="0" smtClean="0"/>
              <a:t> </a:t>
            </a:r>
            <a:r>
              <a:rPr lang="ru-RU" altLang="ru-RU" sz="1900" b="1" dirty="0" smtClean="0"/>
              <a:t> </a:t>
            </a:r>
            <a:r>
              <a:rPr lang="ru-RU" altLang="ru-RU" sz="1900" b="1" dirty="0" smtClean="0">
                <a:hlinkClick r:id="rId4" action="ppaction://hlinkfile"/>
              </a:rPr>
              <a:t>МУ </a:t>
            </a:r>
            <a:r>
              <a:rPr lang="ru-RU" altLang="ru-RU" sz="1900" b="1" dirty="0" smtClean="0"/>
              <a:t>и </a:t>
            </a:r>
            <a:r>
              <a:rPr lang="en-US" altLang="ru-RU" sz="1900" b="1" dirty="0" smtClean="0">
                <a:hlinkClick r:id="rId5" action="ppaction://hlinkfile"/>
              </a:rPr>
              <a:t>DOC</a:t>
            </a:r>
            <a:r>
              <a:rPr lang="ru-RU" altLang="ru-RU" sz="1900" b="1" dirty="0" smtClean="0"/>
              <a:t>).</a:t>
            </a:r>
          </a:p>
          <a:p>
            <a:pPr>
              <a:buFont typeface="+mj-lt"/>
              <a:buAutoNum type="arabicPeriod"/>
            </a:pPr>
            <a:r>
              <a:rPr lang="ru-RU" altLang="ru-RU" sz="1900" b="1" u="sng" dirty="0" smtClean="0"/>
              <a:t>Разработать</a:t>
            </a:r>
            <a:r>
              <a:rPr lang="ru-RU" altLang="ru-RU" sz="1900" b="1" dirty="0" smtClean="0"/>
              <a:t> структуру</a:t>
            </a:r>
            <a:r>
              <a:rPr lang="ru-RU" altLang="ru-RU" sz="1900" b="1" u="sng" dirty="0" smtClean="0"/>
              <a:t>(</a:t>
            </a:r>
            <a:r>
              <a:rPr lang="ru-RU" altLang="ru-RU" sz="1900" b="1" dirty="0" smtClean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1900" b="1" u="sng" dirty="0"/>
              <a:t>)</a:t>
            </a:r>
            <a:r>
              <a:rPr lang="ru-RU" altLang="ru-RU" sz="1900" b="1" dirty="0"/>
              <a:t> </a:t>
            </a:r>
            <a:r>
              <a:rPr lang="ru-RU" altLang="ru-RU" sz="1900" b="1" dirty="0" smtClean="0"/>
              <a:t> </a:t>
            </a:r>
            <a:r>
              <a:rPr lang="ru-RU" altLang="ru-RU" sz="1900" b="1" dirty="0"/>
              <a:t>по варианту (ЛР № 6-</a:t>
            </a:r>
            <a:r>
              <a:rPr lang="ru-RU" altLang="ru-RU" sz="1900" b="1" dirty="0">
                <a:hlinkClick r:id="rId2" action="ppaction://hlinkfile"/>
              </a:rPr>
              <a:t>СМ</a:t>
            </a:r>
            <a:r>
              <a:rPr lang="ru-RU" altLang="ru-RU" sz="1900" b="1" dirty="0"/>
              <a:t>, №10-</a:t>
            </a:r>
            <a:r>
              <a:rPr lang="ru-RU" altLang="ru-RU" sz="1900" b="1" dirty="0">
                <a:hlinkClick r:id="rId3" action="ppaction://hlinkfile"/>
              </a:rPr>
              <a:t>СМ</a:t>
            </a:r>
            <a:r>
              <a:rPr lang="ru-RU" altLang="ru-RU" sz="1900" b="1" dirty="0" smtClean="0"/>
              <a:t>). Продумать возможные задачи использования своей БД (</a:t>
            </a:r>
            <a:r>
              <a:rPr lang="ru-RU" altLang="ru-RU" sz="19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1900" b="1" dirty="0" smtClean="0"/>
              <a:t>)</a:t>
            </a:r>
            <a:endParaRPr lang="en-US" altLang="ru-RU" sz="1900" b="1" dirty="0" smtClean="0"/>
          </a:p>
          <a:p>
            <a:pPr>
              <a:buFont typeface="+mj-lt"/>
              <a:buAutoNum type="arabicPeriod"/>
            </a:pPr>
            <a:r>
              <a:rPr lang="ru-RU" altLang="ru-RU" sz="1900" b="1" u="sng" dirty="0" smtClean="0"/>
              <a:t>Разработать</a:t>
            </a:r>
            <a:r>
              <a:rPr lang="ru-RU" altLang="ru-RU" sz="1900" b="1" dirty="0" smtClean="0"/>
              <a:t>, согласовать и утвердить ТЗ на ДЗ (</a:t>
            </a:r>
            <a:r>
              <a:rPr lang="ru-RU" altLang="ru-RU" sz="1900" b="1" dirty="0" smtClean="0">
                <a:solidFill>
                  <a:srgbClr val="FF0000"/>
                </a:solidFill>
                <a:hlinkClick r:id="rId8" action="ppaction://hlinkfile"/>
              </a:rPr>
              <a:t>образец(СМ</a:t>
            </a:r>
            <a:r>
              <a:rPr lang="ru-RU" altLang="ru-RU" sz="1900" b="1" dirty="0" smtClean="0"/>
              <a:t>), </a:t>
            </a:r>
            <a:r>
              <a:rPr lang="ru-RU" altLang="ru-RU" sz="1900" b="1" dirty="0" smtClean="0">
                <a:solidFill>
                  <a:srgbClr val="FF0000"/>
                </a:solidFill>
                <a:hlinkClick r:id="rId9" action="ppaction://hlinkfile"/>
              </a:rPr>
              <a:t>шаблон</a:t>
            </a:r>
            <a:r>
              <a:rPr lang="ru-RU" altLang="ru-RU" sz="1900" b="1" dirty="0" smtClean="0"/>
              <a:t>(</a:t>
            </a:r>
            <a:r>
              <a:rPr lang="ru-RU" altLang="ru-RU" sz="1900" b="1" dirty="0" smtClean="0">
                <a:solidFill>
                  <a:srgbClr val="FF0000"/>
                </a:solidFill>
                <a:hlinkClick r:id="rId10" action="ppaction://hlinkfile"/>
              </a:rPr>
              <a:t>СМ</a:t>
            </a:r>
            <a:r>
              <a:rPr lang="ru-RU" altLang="ru-RU" sz="1900" b="1" dirty="0" smtClean="0"/>
              <a:t>)), предварительно изучив </a:t>
            </a:r>
            <a:r>
              <a:rPr lang="ru-RU" altLang="ru-RU" sz="1900" b="1" u="sng" dirty="0" smtClean="0">
                <a:solidFill>
                  <a:srgbClr val="FF0000"/>
                </a:solidFill>
              </a:rPr>
              <a:t>общие</a:t>
            </a:r>
            <a:r>
              <a:rPr lang="ru-RU" altLang="ru-RU" sz="1900" b="1" dirty="0" smtClean="0"/>
              <a:t> методические указания по разработке ТЗ (</a:t>
            </a:r>
            <a:r>
              <a:rPr lang="ru-RU" altLang="ru-RU" sz="1900" b="1" dirty="0" smtClean="0">
                <a:solidFill>
                  <a:srgbClr val="FF0000"/>
                </a:solidFill>
                <a:hlinkClick r:id="rId11" action="ppaction://hlinkfile"/>
              </a:rPr>
              <a:t>СМ</a:t>
            </a:r>
            <a:r>
              <a:rPr lang="ru-RU" altLang="ru-RU" sz="1900" b="1" dirty="0" smtClean="0"/>
              <a:t>).</a:t>
            </a:r>
            <a:endParaRPr lang="ru-RU" altLang="ru-RU" sz="1900" b="1" dirty="0"/>
          </a:p>
          <a:p>
            <a:pPr>
              <a:buFont typeface="+mj-lt"/>
              <a:buAutoNum type="arabicPeriod"/>
            </a:pPr>
            <a:r>
              <a:rPr lang="ru-RU" altLang="ru-RU" sz="1900" b="1" dirty="0" smtClean="0"/>
              <a:t>ТЗ </a:t>
            </a:r>
            <a:r>
              <a:rPr lang="ru-RU" altLang="ru-RU" sz="1900" b="1" dirty="0"/>
              <a:t>ДЗ (</a:t>
            </a:r>
            <a:r>
              <a:rPr lang="ru-RU" altLang="ru-RU" sz="19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1900" b="1" dirty="0" smtClean="0"/>
              <a:t>).</a:t>
            </a:r>
          </a:p>
          <a:p>
            <a:pPr>
              <a:buFont typeface="+mj-lt"/>
              <a:buAutoNum type="arabicPeriod"/>
            </a:pPr>
            <a:r>
              <a:rPr lang="ru-RU" altLang="ru-RU" sz="1900" b="1" dirty="0" smtClean="0"/>
              <a:t>Выполнить поэтапно все пункты ТЗ, связанные с разделом 5.1 ТЗ. (</a:t>
            </a:r>
            <a:r>
              <a:rPr lang="ru-RU" altLang="ru-RU" sz="1900" b="1" dirty="0" smtClean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1900" b="1" dirty="0" smtClean="0"/>
              <a:t>) (</a:t>
            </a:r>
            <a:r>
              <a:rPr lang="ru-RU" altLang="ru-RU" sz="1900" b="1" dirty="0" smtClean="0">
                <a:solidFill>
                  <a:srgbClr val="FF0000"/>
                </a:solidFill>
                <a:hlinkClick r:id="rId8" action="ppaction://hlinkfile"/>
              </a:rPr>
              <a:t>СМ</a:t>
            </a:r>
            <a:r>
              <a:rPr lang="ru-RU" altLang="ru-RU" sz="1900" b="1" dirty="0" smtClean="0"/>
              <a:t>)</a:t>
            </a:r>
          </a:p>
          <a:p>
            <a:pPr>
              <a:buFont typeface="+mj-lt"/>
              <a:buAutoNum type="arabicPeriod"/>
            </a:pPr>
            <a:r>
              <a:rPr lang="ru-RU" altLang="ru-RU" sz="1900" b="1" dirty="0" smtClean="0"/>
              <a:t>Разработать </a:t>
            </a:r>
            <a:r>
              <a:rPr lang="ru-RU" altLang="ru-RU" sz="1900" b="1" u="sng" dirty="0" smtClean="0"/>
              <a:t>отчет</a:t>
            </a:r>
            <a:r>
              <a:rPr lang="ru-RU" altLang="ru-RU" sz="1900" b="1" dirty="0" smtClean="0"/>
              <a:t> по ЛР № 10, который оформляется по общим правилам оформления ЛР по курсу ОП в данном семестре. (</a:t>
            </a:r>
            <a:r>
              <a:rPr lang="ru-RU" altLang="ru-RU" sz="1900" b="1" dirty="0" smtClean="0">
                <a:solidFill>
                  <a:srgbClr val="FF0000"/>
                </a:solidFill>
                <a:hlinkClick r:id="rId13" action="ppaction://hlinkfile"/>
              </a:rPr>
              <a:t>СМ</a:t>
            </a:r>
            <a:r>
              <a:rPr lang="ru-RU" altLang="ru-RU" sz="1900" b="1" dirty="0" smtClean="0"/>
              <a:t>). Блок – схема в отчете разрабатывается для п . п. ТЗ 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5.1.12 – запись файла на основе массива.</a:t>
            </a:r>
          </a:p>
          <a:p>
            <a:pPr>
              <a:buFont typeface="+mj-lt"/>
              <a:buAutoNum type="arabicPeriod"/>
            </a:pPr>
            <a:r>
              <a:rPr lang="ru-RU" altLang="ru-RU" sz="1900" b="1" dirty="0" smtClean="0"/>
              <a:t>Изучить </a:t>
            </a:r>
            <a:r>
              <a:rPr lang="ru-RU" altLang="ru-RU" sz="1900" b="1" u="sng" dirty="0">
                <a:solidFill>
                  <a:srgbClr val="FF0000"/>
                </a:solidFill>
              </a:rPr>
              <a:t>общие</a:t>
            </a:r>
            <a:r>
              <a:rPr lang="ru-RU" altLang="ru-RU" sz="1900" b="1" dirty="0" smtClean="0"/>
              <a:t> правила проведения Приемно-сдаточных испытаний на основе ПМИ</a:t>
            </a:r>
            <a:r>
              <a:rPr lang="ru-RU" altLang="ru-RU" sz="1900" b="1" u="sng" dirty="0">
                <a:hlinkClick r:id="rId14" action="ppaction://hlinkfile"/>
              </a:rPr>
              <a:t> </a:t>
            </a:r>
            <a:r>
              <a:rPr lang="ru-RU" altLang="ru-RU" sz="1900" b="1" u="sng" dirty="0" smtClean="0">
                <a:hlinkClick r:id="rId14" action="ppaction://hlinkfile"/>
              </a:rPr>
              <a:t>(</a:t>
            </a:r>
            <a:r>
              <a:rPr lang="ru-RU" altLang="ru-RU" sz="1900" b="1" dirty="0" smtClean="0">
                <a:hlinkClick r:id="rId15" action="ppaction://hlinkfile"/>
              </a:rPr>
              <a:t>МУ </a:t>
            </a:r>
            <a:r>
              <a:rPr lang="ru-RU" altLang="ru-RU" sz="1900" b="1" dirty="0">
                <a:hlinkClick r:id="rId15" action="ppaction://hlinkfile"/>
              </a:rPr>
              <a:t>для </a:t>
            </a:r>
            <a:r>
              <a:rPr lang="ru-RU" altLang="ru-RU" sz="1900" b="1" dirty="0" smtClean="0">
                <a:hlinkClick r:id="rId15" action="ppaction://hlinkfile"/>
              </a:rPr>
              <a:t>ПМИ</a:t>
            </a:r>
            <a:r>
              <a:rPr lang="ru-RU" altLang="ru-RU" sz="1900" b="1" dirty="0" smtClean="0"/>
              <a:t>). Отдельный документ ПМИ не разрабатывается, испытания проводятся но основе ТЗ</a:t>
            </a:r>
            <a:r>
              <a:rPr lang="en-US" altLang="ru-RU" sz="1900" b="1" dirty="0" smtClean="0"/>
              <a:t> (</a:t>
            </a:r>
            <a:r>
              <a:rPr lang="ru-RU" altLang="ru-RU" sz="1900" b="1" dirty="0" smtClean="0">
                <a:solidFill>
                  <a:srgbClr val="FF0000"/>
                </a:solidFill>
                <a:hlinkClick r:id="rId16" action="ppaction://hlinkfile"/>
              </a:rPr>
              <a:t>СМ</a:t>
            </a:r>
            <a:r>
              <a:rPr lang="en-US" altLang="ru-RU" sz="1900" b="1" dirty="0" smtClean="0"/>
              <a:t>)</a:t>
            </a:r>
            <a:r>
              <a:rPr lang="ru-RU" altLang="ru-RU" sz="1900" b="1" dirty="0" smtClean="0"/>
              <a:t>. Документ ОТП (описание тестового примера не разрабатывается его содержание включается в отчет по ЛР)</a:t>
            </a:r>
          </a:p>
          <a:p>
            <a:pPr>
              <a:buFont typeface="+mj-lt"/>
              <a:buAutoNum type="arabicPeriod"/>
            </a:pPr>
            <a:r>
              <a:rPr lang="ru-RU" altLang="ru-RU" sz="1900" b="1" u="sng" dirty="0">
                <a:solidFill>
                  <a:srgbClr val="FF0000"/>
                </a:solidFill>
              </a:rPr>
              <a:t>Провести</a:t>
            </a:r>
            <a:r>
              <a:rPr lang="ru-RU" altLang="ru-RU" sz="1900" b="1" dirty="0" smtClean="0"/>
              <a:t> приемно-сдаточные испытания в присутствии 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преподавателя</a:t>
            </a:r>
            <a:r>
              <a:rPr lang="ru-RU" altLang="ru-RU" sz="1900" b="1" dirty="0" smtClean="0"/>
              <a:t> по ТЗ с предоставлением отчета по ЛР № 10. (</a:t>
            </a:r>
            <a:r>
              <a:rPr lang="ru-RU" altLang="ru-RU" sz="1900" b="1" dirty="0" smtClean="0">
                <a:hlinkClick r:id="rId17" action="ppaction://hlinkfile"/>
              </a:rPr>
              <a:t>Образец</a:t>
            </a:r>
            <a:r>
              <a:rPr lang="ru-RU" altLang="ru-RU" sz="1900" b="1" dirty="0" smtClean="0"/>
              <a:t>) Сдача </a:t>
            </a:r>
            <a:r>
              <a:rPr lang="ru-RU" altLang="ru-RU" sz="1900" b="1" dirty="0"/>
              <a:t>ДЗ (</a:t>
            </a:r>
            <a:r>
              <a:rPr lang="ru-RU" altLang="ru-RU" sz="1900" b="1" dirty="0">
                <a:hlinkClick r:id="rId18" action="ppaction://hlinksldjump"/>
              </a:rPr>
              <a:t>ПМИ</a:t>
            </a:r>
            <a:r>
              <a:rPr lang="ru-RU" altLang="ru-RU" sz="1900" b="1" dirty="0" smtClean="0"/>
              <a:t>).</a:t>
            </a:r>
            <a:endParaRPr lang="ru-RU" altLang="ru-RU" sz="1900" b="1" dirty="0"/>
          </a:p>
        </p:txBody>
      </p:sp>
    </p:spTree>
    <p:extLst>
      <p:ext uri="{BB962C8B-B14F-4D97-AF65-F5344CB8AC3E}">
        <p14:creationId xmlns:p14="http://schemas.microsoft.com/office/powerpoint/2010/main" val="355525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4624"/>
            <a:ext cx="6408712" cy="576064"/>
          </a:xfrm>
        </p:spPr>
        <p:txBody>
          <a:bodyPr>
            <a:normAutofit fontScale="90000"/>
          </a:bodyPr>
          <a:lstStyle/>
          <a:p>
            <a:r>
              <a:rPr lang="ru-RU" dirty="0"/>
              <a:t>Т</a:t>
            </a:r>
            <a:r>
              <a:rPr lang="ru-RU" dirty="0" smtClean="0"/>
              <a:t>З ОП (ЛР № 10)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548680"/>
            <a:ext cx="9001000" cy="5904656"/>
          </a:xfrm>
        </p:spPr>
        <p:txBody>
          <a:bodyPr>
            <a:noAutofit/>
          </a:bodyPr>
          <a:lstStyle/>
          <a:p>
            <a:pPr marL="4191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dirty="0" smtClean="0">
                <a:solidFill>
                  <a:prstClr val="black"/>
                </a:solidFill>
              </a:rPr>
              <a:t>Структура документа Техническое Задание(шаблон-  </a:t>
            </a:r>
            <a:r>
              <a:rPr lang="ru-RU" sz="1600" b="1" dirty="0">
                <a:solidFill>
                  <a:prstClr val="black"/>
                </a:solidFill>
                <a:hlinkClick r:id="rId2" action="ppaction://hlinkfile"/>
              </a:rPr>
              <a:t>ТЗ</a:t>
            </a:r>
            <a:r>
              <a:rPr lang="ru-RU" sz="1600" b="1" dirty="0">
                <a:solidFill>
                  <a:prstClr val="black"/>
                </a:solidFill>
              </a:rPr>
              <a:t>/ </a:t>
            </a:r>
            <a:r>
              <a:rPr lang="ru-RU" sz="1600" b="1" dirty="0"/>
              <a:t>образец </a:t>
            </a:r>
            <a:r>
              <a:rPr lang="ru-RU" sz="1600" b="1" dirty="0" smtClean="0"/>
              <a:t>- </a:t>
            </a:r>
            <a:r>
              <a:rPr lang="ru-RU" sz="1600" b="1" dirty="0" smtClean="0">
                <a:hlinkClick r:id="rId3" action="ppaction://hlinkfile"/>
              </a:rPr>
              <a:t>ТЗ</a:t>
            </a:r>
            <a:r>
              <a:rPr lang="ru-RU" sz="1600" b="1" dirty="0" smtClean="0"/>
              <a:t> </a:t>
            </a:r>
            <a:r>
              <a:rPr lang="ru-RU" sz="1600" b="1" dirty="0">
                <a:solidFill>
                  <a:prstClr val="black"/>
                </a:solidFill>
              </a:rPr>
              <a:t>): </a:t>
            </a:r>
            <a:r>
              <a:rPr lang="ru-RU" sz="1600" b="1" dirty="0" smtClean="0">
                <a:solidFill>
                  <a:prstClr val="black"/>
                </a:solidFill>
                <a:hlinkClick r:id="rId4" action="ppaction://hlinkfile"/>
              </a:rPr>
              <a:t>МУ по ТЗ</a:t>
            </a:r>
            <a:endParaRPr lang="ru-RU" sz="1600" b="1" dirty="0" smtClean="0">
              <a:solidFill>
                <a:prstClr val="black"/>
              </a:solidFill>
            </a:endParaRPr>
          </a:p>
          <a:p>
            <a:pPr marL="4191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 smtClean="0">
                <a:solidFill>
                  <a:prstClr val="black"/>
                </a:solidFill>
              </a:rPr>
              <a:t>1</a:t>
            </a:r>
            <a:r>
              <a:rPr lang="ru-RU" sz="1500" b="1" dirty="0">
                <a:solidFill>
                  <a:prstClr val="black"/>
                </a:solidFill>
              </a:rPr>
              <a:t>.  НАИМЕНОВАНИЕ</a:t>
            </a:r>
          </a:p>
          <a:p>
            <a:pPr marL="4191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2.  ОСНОВАНИЕ ДЛЯ РАЗРАБОТКИ	 </a:t>
            </a:r>
          </a:p>
          <a:p>
            <a:pPr marL="4191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3.  НАЗНАЧЕНИЕ РАЗРАБОТКИ	 </a:t>
            </a:r>
          </a:p>
          <a:p>
            <a:pPr marL="4191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4.  ИСПОЛНИТЕЛЬ	 </a:t>
            </a:r>
          </a:p>
          <a:p>
            <a:pPr marL="4191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5.  ТЕХНИЧЕСКИЕ ТРЕБОВАНИЯ	 </a:t>
            </a:r>
          </a:p>
          <a:p>
            <a:pPr marL="7620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5.1.  </a:t>
            </a:r>
            <a:r>
              <a:rPr lang="ru-RU" sz="1500" b="1" dirty="0">
                <a:solidFill>
                  <a:srgbClr val="FF0000"/>
                </a:solidFill>
              </a:rPr>
              <a:t>Требования к функциональным характеристикам</a:t>
            </a:r>
            <a:r>
              <a:rPr lang="ru-RU" sz="1500" b="1" dirty="0">
                <a:solidFill>
                  <a:prstClr val="black"/>
                </a:solidFill>
              </a:rPr>
              <a:t>	 </a:t>
            </a:r>
          </a:p>
          <a:p>
            <a:pPr marL="7620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5.2.  Требования к программному обеспечению	 </a:t>
            </a:r>
          </a:p>
          <a:p>
            <a:pPr marL="7620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5.3.  Требования к условиям эксплуатации	 </a:t>
            </a:r>
          </a:p>
          <a:p>
            <a:pPr marL="7620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5.4.  Требования к информационному обеспечению	 </a:t>
            </a:r>
          </a:p>
          <a:p>
            <a:pPr marL="7620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5.5.  Требования к надежности	 </a:t>
            </a:r>
          </a:p>
          <a:p>
            <a:pPr marL="7620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5.6.  Требования к составу и характеристикам технических средств</a:t>
            </a:r>
          </a:p>
          <a:p>
            <a:pPr marL="7620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5.7.  Требования к программной совместимости	 </a:t>
            </a:r>
          </a:p>
          <a:p>
            <a:pPr marL="4191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6.  ТРЕБОВАНИЯ К ПРОГРАММНОЙ </a:t>
            </a:r>
            <a:r>
              <a:rPr lang="ru-RU" sz="1500" b="1" dirty="0">
                <a:solidFill>
                  <a:srgbClr val="FF0000"/>
                </a:solidFill>
              </a:rPr>
              <a:t>ДОКУМЕНТАЦИИ</a:t>
            </a:r>
            <a:r>
              <a:rPr lang="ru-RU" sz="1500" b="1" dirty="0">
                <a:solidFill>
                  <a:prstClr val="black"/>
                </a:solidFill>
              </a:rPr>
              <a:t>	 </a:t>
            </a:r>
          </a:p>
          <a:p>
            <a:pPr marL="7620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6.1.  Разрабатываемые технические и эксплуатационные </a:t>
            </a:r>
            <a:r>
              <a:rPr lang="ru-RU" sz="1500" b="1" dirty="0" smtClean="0">
                <a:solidFill>
                  <a:srgbClr val="FF0000"/>
                </a:solidFill>
              </a:rPr>
              <a:t>документы</a:t>
            </a:r>
          </a:p>
          <a:p>
            <a:pPr marL="0" indent="0">
              <a:buNone/>
            </a:pPr>
            <a:r>
              <a:rPr lang="ru-RU" sz="1600" dirty="0"/>
              <a:t>6.1.1. </a:t>
            </a:r>
            <a:r>
              <a:rPr lang="ru-RU" sz="1600" b="1" dirty="0">
                <a:solidFill>
                  <a:srgbClr val="FF0000"/>
                </a:solidFill>
              </a:rPr>
              <a:t>Техническое задание </a:t>
            </a:r>
            <a:r>
              <a:rPr lang="ru-RU" sz="1600" dirty="0"/>
              <a:t>(</a:t>
            </a:r>
            <a:r>
              <a:rPr lang="ru-RU" sz="1600" dirty="0" smtClean="0"/>
              <a:t>данный </a:t>
            </a:r>
            <a:r>
              <a:rPr lang="ru-RU" sz="1600" dirty="0"/>
              <a:t>документ). </a:t>
            </a:r>
          </a:p>
          <a:p>
            <a:pPr marL="0" indent="0">
              <a:buNone/>
            </a:pPr>
            <a:r>
              <a:rPr lang="ru-RU" sz="1600" dirty="0"/>
              <a:t>6.1.2. </a:t>
            </a:r>
            <a:r>
              <a:rPr lang="ru-RU" sz="1600" b="1" dirty="0">
                <a:solidFill>
                  <a:srgbClr val="FF0000"/>
                </a:solidFill>
              </a:rPr>
              <a:t>Техническое описание </a:t>
            </a:r>
            <a:r>
              <a:rPr lang="ru-RU" sz="1600" dirty="0"/>
              <a:t>(в форме </a:t>
            </a:r>
            <a:r>
              <a:rPr lang="ru-RU" sz="1600" b="1" dirty="0">
                <a:solidFill>
                  <a:srgbClr val="FF0000"/>
                </a:solidFill>
              </a:rPr>
              <a:t>отчета</a:t>
            </a:r>
            <a:r>
              <a:rPr lang="ru-RU" sz="1600" dirty="0"/>
              <a:t> по ЛР). </a:t>
            </a:r>
            <a:endParaRPr lang="ru-RU" sz="1600" dirty="0" smtClean="0"/>
          </a:p>
          <a:p>
            <a:pPr marL="0" indent="0">
              <a:buNone/>
            </a:pPr>
            <a:r>
              <a:rPr lang="ru-RU" sz="1600" dirty="0"/>
              <a:t>6.1.3. </a:t>
            </a:r>
            <a:r>
              <a:rPr lang="ru-RU" sz="1600" b="1" dirty="0">
                <a:solidFill>
                  <a:srgbClr val="FF0000"/>
                </a:solidFill>
              </a:rPr>
              <a:t>Программа и методика испытаний </a:t>
            </a:r>
            <a:r>
              <a:rPr lang="ru-RU" sz="1600" dirty="0"/>
              <a:t>(по согласованию с преподавателем); </a:t>
            </a:r>
          </a:p>
          <a:p>
            <a:pPr marL="4191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 smtClean="0">
                <a:solidFill>
                  <a:prstClr val="black"/>
                </a:solidFill>
              </a:rPr>
              <a:t>7</a:t>
            </a:r>
            <a:r>
              <a:rPr lang="ru-RU" sz="1500" b="1" dirty="0">
                <a:solidFill>
                  <a:prstClr val="black"/>
                </a:solidFill>
              </a:rPr>
              <a:t>.  ТЕХНИКО-ЭКОНОМИЧЕСКИЕ ПОКАЗАТЕЛИ	 </a:t>
            </a:r>
          </a:p>
          <a:p>
            <a:pPr marL="0" indent="0">
              <a:spcBef>
                <a:spcPts val="0"/>
              </a:spcBef>
              <a:buNone/>
              <a:tabLst>
                <a:tab pos="-1066800" algn="l"/>
              </a:tabLst>
            </a:pPr>
            <a:r>
              <a:rPr lang="ru-RU" sz="1500" b="1" dirty="0" smtClean="0">
                <a:solidFill>
                  <a:prstClr val="black"/>
                </a:solidFill>
              </a:rPr>
              <a:t>	                   </a:t>
            </a:r>
            <a:r>
              <a:rPr lang="ru-RU" sz="1500" b="1" dirty="0" smtClean="0">
                <a:solidFill>
                  <a:srgbClr val="FF0000"/>
                </a:solidFill>
              </a:rPr>
              <a:t>7.1СТАДИИ</a:t>
            </a:r>
            <a:r>
              <a:rPr lang="ru-RU" sz="1500" b="1" dirty="0" smtClean="0">
                <a:solidFill>
                  <a:prstClr val="black"/>
                </a:solidFill>
              </a:rPr>
              <a:t> </a:t>
            </a:r>
            <a:r>
              <a:rPr lang="ru-RU" sz="1500" b="1" dirty="0">
                <a:solidFill>
                  <a:prstClr val="black"/>
                </a:solidFill>
              </a:rPr>
              <a:t>И </a:t>
            </a:r>
            <a:r>
              <a:rPr lang="ru-RU" sz="1500" b="1" dirty="0">
                <a:solidFill>
                  <a:srgbClr val="FF0000"/>
                </a:solidFill>
              </a:rPr>
              <a:t>ЭТАПЫ</a:t>
            </a:r>
            <a:r>
              <a:rPr lang="ru-RU" sz="1500" b="1" dirty="0">
                <a:solidFill>
                  <a:prstClr val="black"/>
                </a:solidFill>
              </a:rPr>
              <a:t> РАЗРАБОТКИ	 </a:t>
            </a:r>
          </a:p>
          <a:p>
            <a:pPr marL="7620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8.1.  </a:t>
            </a:r>
            <a:r>
              <a:rPr lang="ru-RU" sz="1500" b="1" dirty="0">
                <a:solidFill>
                  <a:srgbClr val="FF0000"/>
                </a:solidFill>
              </a:rPr>
              <a:t>Сроки</a:t>
            </a:r>
            <a:r>
              <a:rPr lang="ru-RU" sz="1500" b="1" dirty="0">
                <a:solidFill>
                  <a:prstClr val="black"/>
                </a:solidFill>
              </a:rPr>
              <a:t> выполнения отдельных этапов работ	 </a:t>
            </a:r>
          </a:p>
          <a:p>
            <a:pPr marL="0" indent="0">
              <a:spcBef>
                <a:spcPts val="0"/>
              </a:spcBef>
              <a:buNone/>
              <a:tabLst>
                <a:tab pos="-1066800" algn="l"/>
              </a:tabLst>
            </a:pPr>
            <a:r>
              <a:rPr lang="ru-RU" sz="1500" b="1" dirty="0">
                <a:solidFill>
                  <a:prstClr val="black"/>
                </a:solidFill>
              </a:rPr>
              <a:t>ПОРЯДОК КОНТРОЛЯ И ПРИЕМКИ ЗАДАНИЯ	</a:t>
            </a:r>
          </a:p>
          <a:p>
            <a:pPr marL="76200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b="1" dirty="0">
                <a:solidFill>
                  <a:prstClr val="black"/>
                </a:solidFill>
              </a:rPr>
              <a:t>9.1.  Требования к сдаче и условия приемки	  </a:t>
            </a:r>
          </a:p>
          <a:p>
            <a:pPr marL="762000" indent="0">
              <a:spcBef>
                <a:spcPts val="0"/>
              </a:spcBef>
              <a:spcAft>
                <a:spcPts val="0"/>
              </a:spcAft>
              <a:buAutoNum type="arabicPeriod" startAt="10"/>
            </a:pPr>
            <a:r>
              <a:rPr lang="ru-RU" sz="1500" b="1" dirty="0">
                <a:solidFill>
                  <a:prstClr val="black"/>
                </a:solidFill>
              </a:rPr>
              <a:t>ДОПОЛНИТЕЛЬНЫЕ </a:t>
            </a:r>
            <a:r>
              <a:rPr lang="ru-RU" sz="1500" b="1" dirty="0" smtClean="0">
                <a:solidFill>
                  <a:prstClr val="black"/>
                </a:solidFill>
              </a:rPr>
              <a:t>ТРЕБОВАНИЯ</a:t>
            </a:r>
            <a:endParaRPr lang="ru-RU" sz="15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58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6912768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ПМИ – Основные функции и задачи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altLang="ru-RU" sz="1700" b="1" dirty="0" smtClean="0"/>
              <a:t>В ТЗ на КЛР (СМ) определены основные функции программы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2" action="ppaction://hlinkfile"/>
              </a:rPr>
              <a:t>СМ</a:t>
            </a:r>
            <a:r>
              <a:rPr lang="ru-RU" altLang="ru-RU" sz="1700" b="1" dirty="0" smtClean="0"/>
              <a:t>): Общая схема работы программы БД студентов имеет вид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1700" b="1" dirty="0" smtClean="0"/>
              <a:t>).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 smtClean="0"/>
              <a:t>Проектирование и описание </a:t>
            </a:r>
            <a:r>
              <a:rPr lang="ru-RU" altLang="ru-RU" sz="1700" b="1" u="sng" dirty="0" smtClean="0"/>
              <a:t>структуры</a:t>
            </a:r>
            <a:r>
              <a:rPr lang="ru-RU" altLang="ru-RU" sz="1700" b="1" dirty="0" smtClean="0"/>
              <a:t> </a:t>
            </a:r>
            <a:r>
              <a:rPr lang="ru-RU" altLang="ru-RU" sz="1700" b="1" dirty="0" smtClean="0">
                <a:solidFill>
                  <a:srgbClr val="FF0000"/>
                </a:solidFill>
              </a:rPr>
              <a:t>своего</a:t>
            </a:r>
            <a:r>
              <a:rPr lang="ru-RU" altLang="ru-RU" sz="1700" b="1" dirty="0" smtClean="0"/>
              <a:t> варианта. ЛР №6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 smtClean="0"/>
              <a:t>Описание и </a:t>
            </a:r>
            <a:r>
              <a:rPr lang="ru-RU" altLang="ru-RU" sz="1700" b="1" u="sng" dirty="0" smtClean="0"/>
              <a:t>заполнение</a:t>
            </a:r>
            <a:r>
              <a:rPr lang="ru-RU" altLang="ru-RU" sz="1700" b="1" dirty="0" smtClean="0"/>
              <a:t> </a:t>
            </a:r>
            <a:r>
              <a:rPr lang="ru-RU" altLang="ru-RU" sz="1700" b="1" dirty="0" smtClean="0">
                <a:solidFill>
                  <a:srgbClr val="FF0000"/>
                </a:solidFill>
              </a:rPr>
              <a:t>переменных</a:t>
            </a:r>
            <a:r>
              <a:rPr lang="ru-RU" altLang="ru-RU" sz="1700" b="1" dirty="0" smtClean="0"/>
              <a:t> и массивов для </a:t>
            </a:r>
            <a:r>
              <a:rPr lang="ru-RU" altLang="ru-RU" sz="1700" b="1" dirty="0"/>
              <a:t>структуры. ЛР №</a:t>
            </a:r>
            <a:r>
              <a:rPr lang="ru-RU" altLang="ru-RU" sz="1700" b="1" dirty="0" smtClean="0"/>
              <a:t>6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 smtClean="0"/>
              <a:t>Создание </a:t>
            </a:r>
            <a:r>
              <a:rPr lang="ru-RU" altLang="ru-RU" sz="1700" b="1" dirty="0" smtClean="0">
                <a:solidFill>
                  <a:srgbClr val="FF0000"/>
                </a:solidFill>
              </a:rPr>
              <a:t>функций</a:t>
            </a:r>
            <a:r>
              <a:rPr lang="ru-RU" altLang="ru-RU" sz="1700" b="1" dirty="0" smtClean="0"/>
              <a:t> для </a:t>
            </a:r>
            <a:r>
              <a:rPr lang="ru-RU" altLang="ru-RU" sz="1700" b="1" u="sng" dirty="0" smtClean="0"/>
              <a:t>печати</a:t>
            </a:r>
            <a:r>
              <a:rPr lang="ru-RU" altLang="ru-RU" sz="1700" b="1" dirty="0" smtClean="0"/>
              <a:t> структур и массива структур (и через указатели)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 smtClean="0"/>
              <a:t>Создание и </a:t>
            </a:r>
            <a:r>
              <a:rPr lang="ru-RU" altLang="ru-RU" sz="1700" b="1" dirty="0" smtClean="0">
                <a:solidFill>
                  <a:srgbClr val="FF0000"/>
                </a:solidFill>
              </a:rPr>
              <a:t>заполнение</a:t>
            </a:r>
            <a:r>
              <a:rPr lang="ru-RU" altLang="ru-RU" sz="1700" b="1" dirty="0" smtClean="0"/>
              <a:t> </a:t>
            </a:r>
            <a:r>
              <a:rPr lang="ru-RU" altLang="ru-RU" sz="1700" b="1" u="sng" dirty="0" smtClean="0"/>
              <a:t>файла</a:t>
            </a:r>
            <a:r>
              <a:rPr lang="ru-RU" altLang="ru-RU" sz="1700" b="1" dirty="0" smtClean="0"/>
              <a:t> структурных </a:t>
            </a:r>
            <a:r>
              <a:rPr lang="ru-RU" altLang="ru-RU" sz="1700" b="1" dirty="0"/>
              <a:t>переменных. ЛР </a:t>
            </a:r>
            <a:r>
              <a:rPr lang="ru-RU" altLang="ru-RU" sz="1700" b="1" dirty="0" smtClean="0"/>
              <a:t>№</a:t>
            </a:r>
            <a:r>
              <a:rPr lang="ru-RU" altLang="ru-RU" sz="1700" b="1" dirty="0"/>
              <a:t>7</a:t>
            </a:r>
            <a:endParaRPr lang="ru-RU" altLang="ru-RU" sz="1700" b="1" dirty="0" smtClean="0"/>
          </a:p>
          <a:p>
            <a:pPr>
              <a:buFont typeface="+mj-lt"/>
              <a:buAutoNum type="arabicPeriod"/>
            </a:pPr>
            <a:r>
              <a:rPr lang="ru-RU" altLang="ru-RU" sz="1700" b="1" u="sng" dirty="0" smtClean="0"/>
              <a:t>Распечатка</a:t>
            </a:r>
            <a:r>
              <a:rPr lang="ru-RU" altLang="ru-RU" sz="1700" b="1" dirty="0" smtClean="0"/>
              <a:t> файла структурных </a:t>
            </a:r>
            <a:r>
              <a:rPr lang="ru-RU" altLang="ru-RU" sz="1700" b="1" dirty="0"/>
              <a:t>переменных . ЛР №7</a:t>
            </a:r>
            <a:endParaRPr lang="ru-RU" altLang="ru-RU" sz="1700" b="1" dirty="0" smtClean="0"/>
          </a:p>
          <a:p>
            <a:pPr>
              <a:buFont typeface="+mj-lt"/>
              <a:buAutoNum type="arabicPeriod"/>
            </a:pPr>
            <a:r>
              <a:rPr lang="ru-RU" altLang="ru-RU" sz="1700" b="1" u="sng" dirty="0" smtClean="0"/>
              <a:t>Сортировка</a:t>
            </a:r>
            <a:r>
              <a:rPr lang="ru-RU" altLang="ru-RU" sz="1700" b="1" dirty="0" smtClean="0"/>
              <a:t> массива и файла структурных </a:t>
            </a:r>
            <a:r>
              <a:rPr lang="ru-RU" altLang="ru-RU" sz="1700" b="1" dirty="0"/>
              <a:t>переменных . ЛР №7</a:t>
            </a:r>
            <a:endParaRPr lang="ru-RU" altLang="ru-RU" sz="1700" b="1" dirty="0" smtClean="0"/>
          </a:p>
          <a:p>
            <a:pPr>
              <a:buFont typeface="+mj-lt"/>
              <a:buAutoNum type="arabicPeriod"/>
            </a:pPr>
            <a:r>
              <a:rPr lang="ru-RU" altLang="ru-RU" sz="1700" b="1" dirty="0" smtClean="0"/>
              <a:t>Создание </a:t>
            </a:r>
            <a:r>
              <a:rPr lang="ru-RU" altLang="ru-RU" sz="1700" b="1" u="sng" dirty="0" smtClean="0"/>
              <a:t>библиотеки</a:t>
            </a:r>
            <a:r>
              <a:rPr lang="ru-RU" altLang="ru-RU" sz="1700" b="1" dirty="0" smtClean="0"/>
              <a:t> функций (в отдельном исходном модуле и в заголовочном модуле прототипов) для выполнения перечисленных функций</a:t>
            </a:r>
            <a:r>
              <a:rPr lang="ru-RU" altLang="ru-RU" sz="1700" b="1" dirty="0"/>
              <a:t>. </a:t>
            </a:r>
            <a:r>
              <a:rPr lang="ru-RU" altLang="ru-RU" sz="1700" b="1" dirty="0" smtClean="0"/>
              <a:t> </a:t>
            </a:r>
            <a:r>
              <a:rPr lang="ru-RU" altLang="ru-RU" sz="1700" b="1" dirty="0"/>
              <a:t>ЛР </a:t>
            </a:r>
            <a:r>
              <a:rPr lang="ru-RU" altLang="ru-RU" sz="1700" b="1" dirty="0" smtClean="0"/>
              <a:t>№ 5,6,7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 smtClean="0"/>
              <a:t>Для получения наивысшей оценки желательно выполнение всех заданий (А)</a:t>
            </a:r>
          </a:p>
          <a:p>
            <a:pPr marL="0" indent="0">
              <a:buNone/>
            </a:pPr>
            <a:r>
              <a:rPr lang="ru-RU" altLang="ru-RU" sz="1700" b="1" dirty="0" smtClean="0"/>
              <a:t>и предпочтительно дополнительных требований (см. </a:t>
            </a:r>
            <a:r>
              <a:rPr lang="ru-RU" altLang="ru-RU" sz="1700" b="1" dirty="0" smtClean="0">
                <a:hlinkClick r:id="rId4" action="ppaction://hlinkfile"/>
              </a:rPr>
              <a:t>МУ ЛР №10</a:t>
            </a:r>
            <a:r>
              <a:rPr lang="ru-RU" altLang="ru-RU" sz="1700" b="1" dirty="0" smtClean="0"/>
              <a:t>). </a:t>
            </a:r>
            <a:r>
              <a:rPr lang="en-US" altLang="ru-RU" sz="1700" b="1" dirty="0" smtClean="0"/>
              <a:t>(</a:t>
            </a:r>
            <a:r>
              <a:rPr lang="ru-RU" altLang="ru-RU" sz="1700" b="1" dirty="0" smtClean="0"/>
              <a:t>см. </a:t>
            </a:r>
            <a:r>
              <a:rPr lang="en-US" altLang="ru-RU" sz="1700" b="1" dirty="0" smtClean="0">
                <a:hlinkClick r:id="rId5" action="ppaction://hlinkfile"/>
              </a:rPr>
              <a:t>DOC</a:t>
            </a:r>
            <a:r>
              <a:rPr lang="ru-RU" altLang="ru-RU" sz="1700" b="1" dirty="0" smtClean="0"/>
              <a:t>)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 smtClean="0">
                <a:solidFill>
                  <a:srgbClr val="FF0000"/>
                </a:solidFill>
              </a:rPr>
              <a:t>ЗАДАЧИ,</a:t>
            </a:r>
            <a:r>
              <a:rPr lang="ru-RU" altLang="ru-RU" sz="1700" b="1" dirty="0" smtClean="0"/>
              <a:t> ГДЕ ВОЗМОЖНО ИСПОЛЬЗОВАТЬ БД </a:t>
            </a:r>
            <a:r>
              <a:rPr lang="ru-RU" altLang="ru-RU" sz="1700" b="1" dirty="0" smtClean="0">
                <a:solidFill>
                  <a:srgbClr val="FF0000"/>
                </a:solidFill>
              </a:rPr>
              <a:t>СТУДЕНТОВ</a:t>
            </a:r>
            <a:r>
              <a:rPr lang="ru-RU" altLang="ru-RU" sz="1700" b="1" dirty="0" smtClean="0"/>
              <a:t> (Предметная область):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 smtClean="0"/>
              <a:t>Программа учета успеваемости студентов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 smtClean="0"/>
              <a:t>Программа учета </a:t>
            </a:r>
            <a:r>
              <a:rPr lang="ru-RU" altLang="ru-RU" sz="1700" b="1" dirty="0"/>
              <a:t>п</a:t>
            </a:r>
            <a:r>
              <a:rPr lang="ru-RU" altLang="ru-RU" sz="1700" b="1" dirty="0" smtClean="0"/>
              <a:t>осещаемости студентов лекций и занятий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 smtClean="0"/>
              <a:t>Программа распределения мест в общежитии для студентов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 smtClean="0"/>
              <a:t>Программа оценки размера стипендии и ее выдачи студентам</a:t>
            </a:r>
          </a:p>
          <a:p>
            <a:pPr>
              <a:buFont typeface="+mj-lt"/>
              <a:buAutoNum type="arabicPeriod"/>
            </a:pPr>
            <a:r>
              <a:rPr lang="ru-RU" altLang="ru-RU" sz="1700" b="1" dirty="0" smtClean="0"/>
              <a:t>Программы обеспечения социальной помощи студентам</a:t>
            </a:r>
          </a:p>
          <a:p>
            <a:pPr marL="0" indent="0">
              <a:buNone/>
            </a:pPr>
            <a:r>
              <a:rPr lang="ru-RU" altLang="ru-RU" sz="1700" b="1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82577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Операции в выражении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629" y="476672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Переменные и константы в выражении разделяются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знаками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операций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которые делятся на следующие группы: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Арифметические (</a:t>
            </a:r>
            <a:r>
              <a:rPr lang="ru-RU" sz="2400" dirty="0">
                <a:solidFill>
                  <a:schemeClr val="tx1"/>
                </a:solidFill>
              </a:rPr>
              <a:t>+ 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ru-RU" sz="2400" dirty="0" smtClean="0">
                <a:solidFill>
                  <a:schemeClr val="tx1"/>
                </a:solidFill>
              </a:rPr>
              <a:t>-</a:t>
            </a:r>
            <a:r>
              <a:rPr lang="en-US" sz="2400" dirty="0" smtClean="0">
                <a:solidFill>
                  <a:schemeClr val="tx1"/>
                </a:solidFill>
              </a:rPr>
              <a:t>,</a:t>
            </a:r>
            <a:r>
              <a:rPr lang="ru-RU" sz="2400" dirty="0" smtClean="0">
                <a:solidFill>
                  <a:schemeClr val="tx1"/>
                </a:solidFill>
              </a:rPr>
              <a:t> *</a:t>
            </a:r>
            <a:r>
              <a:rPr lang="en-US" sz="2400" dirty="0" smtClean="0">
                <a:solidFill>
                  <a:schemeClr val="tx1"/>
                </a:solidFill>
              </a:rPr>
              <a:t>, /, ++, --</a:t>
            </a:r>
            <a:r>
              <a:rPr lang="ru-RU" sz="2400" dirty="0" smtClean="0">
                <a:solidFill>
                  <a:schemeClr val="tx1"/>
                </a:solidFill>
              </a:rPr>
              <a:t>, %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Сдвига (</a:t>
            </a:r>
            <a:r>
              <a:rPr lang="en-US" altLang="ru-RU" sz="2400" dirty="0" smtClean="0">
                <a:solidFill>
                  <a:schemeClr val="tx1"/>
                </a:solidFill>
              </a:rPr>
              <a:t>&lt;&lt; , &gt;&gt;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Унарные операции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sz="2000" dirty="0">
                <a:solidFill>
                  <a:schemeClr val="tx1"/>
                </a:solidFill>
              </a:rPr>
              <a:t>+ 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ru-RU" sz="2000" dirty="0" smtClean="0">
                <a:solidFill>
                  <a:schemeClr val="tx1"/>
                </a:solidFill>
              </a:rPr>
              <a:t>-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Отношения (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&gt;, &lt;, ==, !=, &gt;=,&lt;=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Логические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побитовые (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&amp; , | , ^,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~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Логические операции(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&amp;&amp;, ||,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!</a:t>
            </a:r>
            <a:r>
              <a:rPr lang="en-US" altLang="ru-RU" sz="2300" b="1" dirty="0" smtClean="0"/>
              <a:t>,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Условная операция (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?: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Операция запятая (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,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Операции для присваивания (+=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, -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=</a:t>
            </a:r>
            <a:r>
              <a:rPr lang="en-US" altLang="ru-RU" sz="2300" b="1" dirty="0">
                <a:solidFill>
                  <a:schemeClr val="tx1"/>
                </a:solidFill>
              </a:rPr>
              <a:t>,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*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=</a:t>
            </a:r>
            <a:r>
              <a:rPr lang="en-US" altLang="ru-RU" sz="2300" b="1" dirty="0">
                <a:solidFill>
                  <a:schemeClr val="tx1"/>
                </a:solidFill>
              </a:rPr>
              <a:t>,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/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=)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Операции адресации (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&amp;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и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*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Конструкции вида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&lt;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Выражение 1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&gt;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Опер.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&gt;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=&lt;</a:t>
            </a:r>
            <a:r>
              <a:rPr lang="ru-RU" altLang="ru-RU" sz="2300" b="1" dirty="0">
                <a:solidFill>
                  <a:schemeClr val="tx1"/>
                </a:solidFill>
              </a:rPr>
              <a:t> Выражение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2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&gt;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u="sng" dirty="0" smtClean="0"/>
              <a:t>Значит</a:t>
            </a:r>
            <a:r>
              <a:rPr lang="ru-RU" altLang="ru-RU" sz="2300" b="1" dirty="0" smtClean="0"/>
              <a:t>: </a:t>
            </a:r>
            <a:r>
              <a:rPr lang="en-US" altLang="ru-RU" sz="2300" b="1" dirty="0"/>
              <a:t>&lt;</a:t>
            </a:r>
            <a:r>
              <a:rPr lang="ru-RU" altLang="ru-RU" sz="2300" b="1" dirty="0"/>
              <a:t>Выражение 1</a:t>
            </a:r>
            <a:r>
              <a:rPr lang="en-US" altLang="ru-RU" sz="2300" b="1" dirty="0"/>
              <a:t>&gt; </a:t>
            </a:r>
            <a:r>
              <a:rPr lang="ru-RU" altLang="ru-RU" sz="2300" b="1" dirty="0" smtClean="0"/>
              <a:t>=</a:t>
            </a:r>
            <a:r>
              <a:rPr lang="en-US" altLang="ru-RU" sz="2300" b="1" dirty="0"/>
              <a:t> &lt;</a:t>
            </a:r>
            <a:r>
              <a:rPr lang="ru-RU" altLang="ru-RU" sz="2300" b="1" dirty="0"/>
              <a:t>Выражение 1</a:t>
            </a:r>
            <a:r>
              <a:rPr lang="en-US" altLang="ru-RU" sz="2300" b="1" dirty="0"/>
              <a:t>&gt; </a:t>
            </a:r>
            <a:r>
              <a:rPr lang="en-US" altLang="ru-RU" sz="2300" b="1" dirty="0">
                <a:solidFill>
                  <a:srgbClr val="FF0000"/>
                </a:solidFill>
              </a:rPr>
              <a:t>&lt;</a:t>
            </a:r>
            <a:r>
              <a:rPr lang="ru-RU" altLang="ru-RU" sz="2300" b="1" dirty="0">
                <a:solidFill>
                  <a:srgbClr val="FF0000"/>
                </a:solidFill>
              </a:rPr>
              <a:t>Опер.</a:t>
            </a:r>
            <a:r>
              <a:rPr lang="en-US" altLang="ru-RU" sz="2300" b="1" dirty="0">
                <a:solidFill>
                  <a:srgbClr val="FF0000"/>
                </a:solidFill>
              </a:rPr>
              <a:t>&gt;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&lt;</a:t>
            </a:r>
            <a:r>
              <a:rPr lang="ru-RU" altLang="ru-RU" sz="2300" b="1" dirty="0">
                <a:solidFill>
                  <a:schemeClr val="tx1"/>
                </a:solidFill>
              </a:rPr>
              <a:t>Выражение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2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&gt;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en-US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en-US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en-US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9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128792" cy="432048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ПМИ – испытания и Приемка ПО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3"/>
            <a:ext cx="8856984" cy="3240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sz="1800" b="1" dirty="0" smtClean="0"/>
              <a:t>Для проверки </a:t>
            </a:r>
            <a:r>
              <a:rPr lang="ru-RU" altLang="ru-RU" sz="1800" b="1" u="sng" dirty="0" smtClean="0"/>
              <a:t>выполнения</a:t>
            </a:r>
            <a:r>
              <a:rPr lang="ru-RU" altLang="ru-RU" sz="1800" b="1" dirty="0" smtClean="0"/>
              <a:t> ТЗ на КЛР </a:t>
            </a:r>
            <a:r>
              <a:rPr lang="ru-RU" altLang="ru-RU" sz="1800" b="1" u="sng" dirty="0" smtClean="0"/>
              <a:t>проводятся</a:t>
            </a:r>
            <a:r>
              <a:rPr lang="ru-RU" altLang="ru-RU" sz="1800" b="1" dirty="0" smtClean="0"/>
              <a:t> приемно-сдаточные испытания</a:t>
            </a:r>
            <a:r>
              <a:rPr lang="en-US" altLang="ru-RU" sz="1800" b="1" dirty="0" smtClean="0"/>
              <a:t> (</a:t>
            </a:r>
            <a:r>
              <a:rPr lang="ru-RU" altLang="ru-RU" sz="1800" b="1" dirty="0" smtClean="0"/>
              <a:t>есть и другие правила приемки!</a:t>
            </a:r>
            <a:r>
              <a:rPr lang="en-US" altLang="ru-RU" sz="1800" b="1" dirty="0" smtClean="0"/>
              <a:t>)</a:t>
            </a:r>
            <a:r>
              <a:rPr lang="ru-RU" altLang="ru-RU" sz="1800" b="1" dirty="0" smtClean="0"/>
              <a:t>.</a:t>
            </a:r>
            <a:r>
              <a:rPr lang="en-US" altLang="ru-RU" sz="1800" b="1" dirty="0" smtClean="0"/>
              <a:t> </a:t>
            </a:r>
            <a:r>
              <a:rPr lang="ru-RU" altLang="ru-RU" sz="1800" b="1" dirty="0">
                <a:solidFill>
                  <a:srgbClr val="FF0000"/>
                </a:solidFill>
              </a:rPr>
              <a:t>Образец</a:t>
            </a:r>
            <a:r>
              <a:rPr lang="ru-RU" altLang="ru-RU" sz="1800" b="1" dirty="0"/>
              <a:t> ПМИ (</a:t>
            </a:r>
            <a:r>
              <a:rPr lang="en-US" altLang="ru-RU" sz="1800" b="1" dirty="0">
                <a:hlinkClick r:id="rId2" action="ppaction://hlinkfile"/>
              </a:rPr>
              <a:t>DOC</a:t>
            </a:r>
            <a:r>
              <a:rPr lang="ru-RU" altLang="ru-RU" sz="1800" b="1" dirty="0"/>
              <a:t>,</a:t>
            </a:r>
            <a:r>
              <a:rPr lang="ru-RU" altLang="ru-RU" sz="1800" b="1" dirty="0">
                <a:solidFill>
                  <a:srgbClr val="FF0000"/>
                </a:solidFill>
                <a:hlinkClick r:id="rId3" action="ppaction://hlinkfile"/>
              </a:rPr>
              <a:t>МУ</a:t>
            </a:r>
            <a:r>
              <a:rPr lang="ru-RU" altLang="ru-RU" sz="1800" b="1" dirty="0"/>
              <a:t>) и </a:t>
            </a:r>
            <a:r>
              <a:rPr lang="ru-RU" altLang="ru-RU" sz="1800" b="1" dirty="0">
                <a:solidFill>
                  <a:srgbClr val="FF0000"/>
                </a:solidFill>
              </a:rPr>
              <a:t>МУ</a:t>
            </a:r>
            <a:r>
              <a:rPr lang="ru-RU" altLang="ru-RU" sz="1800" b="1" dirty="0"/>
              <a:t> по ПМИ (</a:t>
            </a:r>
            <a:r>
              <a:rPr lang="ru-RU" altLang="ru-RU" sz="1800" b="1" dirty="0">
                <a:solidFill>
                  <a:srgbClr val="FF0000"/>
                </a:solidFill>
                <a:hlinkClick r:id="rId4" action="ppaction://hlinkfile"/>
              </a:rPr>
              <a:t>СМ</a:t>
            </a:r>
            <a:r>
              <a:rPr lang="en-US" altLang="ru-RU" sz="1800" b="1" dirty="0">
                <a:solidFill>
                  <a:srgbClr val="FF0000"/>
                </a:solidFill>
                <a:hlinkClick r:id="rId4" action="ppaction://hlinkfile"/>
              </a:rPr>
              <a:t> </a:t>
            </a:r>
            <a:r>
              <a:rPr lang="en-US" altLang="ru-RU" sz="1800" b="1" dirty="0">
                <a:solidFill>
                  <a:srgbClr val="FF0000"/>
                </a:solidFill>
              </a:rPr>
              <a:t>, </a:t>
            </a:r>
            <a:r>
              <a:rPr lang="en-US" altLang="ru-RU" sz="1800" b="1" dirty="0">
                <a:solidFill>
                  <a:srgbClr val="FF0000"/>
                </a:solidFill>
                <a:hlinkClick r:id="rId5" action="ppaction://hlinkfile"/>
              </a:rPr>
              <a:t>DOC</a:t>
            </a:r>
            <a:r>
              <a:rPr lang="ru-RU" altLang="ru-RU" sz="1800" b="1" dirty="0"/>
              <a:t>) </a:t>
            </a:r>
            <a:endParaRPr lang="ru-RU" altLang="ru-RU" sz="1800" b="1" dirty="0" smtClean="0"/>
          </a:p>
          <a:p>
            <a:pPr marL="0" indent="0">
              <a:buNone/>
            </a:pPr>
            <a:r>
              <a:rPr lang="ru-RU" altLang="ru-RU" sz="1800" b="1" dirty="0" smtClean="0"/>
              <a:t>Для проведения </a:t>
            </a:r>
            <a:r>
              <a:rPr lang="ru-RU" altLang="ru-RU" sz="1800" b="1" u="sng" dirty="0" smtClean="0"/>
              <a:t>испытаний</a:t>
            </a:r>
            <a:r>
              <a:rPr lang="ru-RU" altLang="ru-RU" sz="1800" b="1" dirty="0" smtClean="0"/>
              <a:t> определяются и согласовываются с заказчиком: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altLang="ru-RU" sz="1800" b="1" u="sng" dirty="0" smtClean="0"/>
              <a:t>Условия</a:t>
            </a:r>
            <a:r>
              <a:rPr lang="ru-RU" altLang="ru-RU" sz="1800" b="1" dirty="0" smtClean="0"/>
              <a:t> проведения испытаний (ОС- операционная система, ТО – техническое обеспечение и ПО – программное обеспечение).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altLang="ru-RU" sz="1800" b="1" u="sng" dirty="0" smtClean="0"/>
              <a:t>Порядок</a:t>
            </a:r>
            <a:r>
              <a:rPr lang="ru-RU" altLang="ru-RU" sz="1800" b="1" dirty="0" smtClean="0"/>
              <a:t> проведения испытаний, включающий в себя последовательность действий с программой и фактический их ожидаемый результат.</a:t>
            </a:r>
          </a:p>
          <a:p>
            <a:pPr marL="0" indent="0">
              <a:buNone/>
            </a:pPr>
            <a:r>
              <a:rPr lang="ru-RU" altLang="ru-RU" sz="1800" b="1" dirty="0" smtClean="0"/>
              <a:t>Для этого обычно создается и </a:t>
            </a:r>
            <a:r>
              <a:rPr lang="ru-RU" altLang="ru-RU" sz="1800" b="1" u="sng" dirty="0" smtClean="0"/>
              <a:t>утверждается</a:t>
            </a:r>
            <a:r>
              <a:rPr lang="ru-RU" altLang="ru-RU" sz="1800" b="1" dirty="0" smtClean="0"/>
              <a:t> специальный документ, который называется ПМИ ("Программа и методика испытаний ПО") – 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образец</a:t>
            </a:r>
            <a:r>
              <a:rPr lang="ru-RU" altLang="ru-RU" sz="1800" b="1" dirty="0" smtClean="0"/>
              <a:t>.</a:t>
            </a:r>
            <a:r>
              <a:rPr lang="en-US" altLang="ru-RU" sz="1800" b="1" dirty="0" smtClean="0"/>
              <a:t> </a:t>
            </a:r>
            <a:r>
              <a:rPr lang="ru-RU" altLang="ru-RU" sz="1800" b="1" dirty="0"/>
              <a:t>(</a:t>
            </a:r>
            <a:r>
              <a:rPr lang="en-US" altLang="ru-RU" sz="1800" b="1" dirty="0">
                <a:hlinkClick r:id="rId2" action="ppaction://hlinkfile"/>
              </a:rPr>
              <a:t>DOC</a:t>
            </a:r>
            <a:r>
              <a:rPr lang="ru-RU" altLang="ru-RU" sz="1800" b="1" dirty="0" smtClean="0"/>
              <a:t>,) </a:t>
            </a:r>
            <a:r>
              <a:rPr lang="ru-RU" altLang="ru-RU" sz="1800" b="1" dirty="0"/>
              <a:t>(</a:t>
            </a:r>
            <a:r>
              <a:rPr lang="ru-RU" altLang="ru-RU" sz="1800" b="1" dirty="0" smtClean="0">
                <a:solidFill>
                  <a:srgbClr val="FF0000"/>
                </a:solidFill>
                <a:hlinkClick r:id="rId4" action="ppaction://hlinkfile"/>
              </a:rPr>
              <a:t>МУ</a:t>
            </a:r>
            <a:r>
              <a:rPr lang="ru-RU" altLang="ru-RU" sz="1800" b="1" dirty="0" smtClean="0"/>
              <a:t>)</a:t>
            </a:r>
          </a:p>
          <a:p>
            <a:pPr marL="0" indent="0">
              <a:buNone/>
            </a:pPr>
            <a:r>
              <a:rPr lang="ru-RU" altLang="ru-RU" sz="1800" b="1" u="sng" dirty="0" smtClean="0"/>
              <a:t>Порядок</a:t>
            </a:r>
            <a:r>
              <a:rPr lang="ru-RU" altLang="ru-RU" sz="1800" b="1" dirty="0" smtClean="0"/>
              <a:t> проведения испытаний фиксируется в </a:t>
            </a:r>
            <a:r>
              <a:rPr lang="ru-RU" altLang="ru-RU" sz="1800" b="1" u="sng" dirty="0" smtClean="0"/>
              <a:t>виде таблицы</a:t>
            </a:r>
            <a:r>
              <a:rPr lang="ru-RU" altLang="ru-RU" sz="1800" b="1" dirty="0" smtClean="0"/>
              <a:t>, имеющей вид:</a:t>
            </a:r>
          </a:p>
          <a:p>
            <a:pPr marL="0" indent="0">
              <a:buNone/>
            </a:pPr>
            <a:endParaRPr lang="ru-RU" altLang="ru-RU" sz="1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739551"/>
              </p:ext>
            </p:extLst>
          </p:nvPr>
        </p:nvGraphicFramePr>
        <p:xfrm>
          <a:off x="395536" y="3645024"/>
          <a:ext cx="8352928" cy="262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8664"/>
                <a:gridCol w="1360560"/>
                <a:gridCol w="2753344"/>
                <a:gridCol w="2283918"/>
                <a:gridCol w="956442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№ 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п.п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Номер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проверяемого п. ТЗ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Выполняемые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действия (вплоть до нажатия каждой клавиши)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Ожидаемый результат или ссылка на стр./рис. док.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Примечания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5.1.12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Нажать клавишу "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" и нажать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Enter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Вывод текста: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"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Федоров Курс-2 …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"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0" indent="0" algn="ctr">
                        <a:buFont typeface="+mj-lt"/>
                        <a:buNone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…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Рис 6.1 ПМИ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802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200800" cy="620688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Переменные/Константы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этапа компиляции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33612" y="548680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В СИ/СИ++ предусмотрена специальная фаза трансляции, которая называется фазой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препроцессора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3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). В это время, константы/переменные этапа компиляции </a:t>
            </a:r>
            <a:r>
              <a:rPr lang="ru-RU" altLang="ru-RU" sz="2300" b="1" dirty="0" smtClean="0"/>
              <a:t>(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#define</a:t>
            </a:r>
            <a:r>
              <a:rPr lang="ru-RU" altLang="ru-RU" sz="2300" b="1" dirty="0" smtClean="0"/>
              <a:t>)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заменяются в тексте исходного модуля.  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Общее правило: </a:t>
            </a:r>
          </a:p>
          <a:p>
            <a:pPr algn="l"/>
            <a:r>
              <a:rPr lang="en-US" sz="2300" b="1" dirty="0">
                <a:solidFill>
                  <a:srgbClr val="0000FF"/>
                </a:solidFill>
              </a:rPr>
              <a:t>#define </a:t>
            </a:r>
            <a:r>
              <a:rPr lang="ru-RU" sz="2300" b="1" dirty="0">
                <a:solidFill>
                  <a:srgbClr val="0000FF"/>
                </a:solidFill>
              </a:rPr>
              <a:t>имя </a:t>
            </a:r>
            <a:r>
              <a:rPr lang="ru-RU" sz="2300" b="1" dirty="0" smtClean="0">
                <a:solidFill>
                  <a:srgbClr val="0000FF"/>
                </a:solidFill>
              </a:rPr>
              <a:t>константы 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 </a:t>
            </a:r>
            <a:r>
              <a:rPr lang="en-US" altLang="ru-RU" sz="2300" b="1" dirty="0">
                <a:solidFill>
                  <a:srgbClr val="0000FF"/>
                </a:solidFill>
              </a:rPr>
              <a:t>˽</a:t>
            </a:r>
            <a:r>
              <a:rPr lang="ru-RU" sz="2300" b="1" dirty="0" smtClean="0">
                <a:solidFill>
                  <a:srgbClr val="0000FF"/>
                </a:solidFill>
              </a:rPr>
              <a:t> </a:t>
            </a:r>
            <a:r>
              <a:rPr lang="ru-RU" sz="2300" b="1" dirty="0">
                <a:solidFill>
                  <a:srgbClr val="FF0000"/>
                </a:solidFill>
              </a:rPr>
              <a:t>подставляемый-текст</a:t>
            </a:r>
            <a:endParaRPr lang="en-US" altLang="ru-RU" sz="2300" b="1" dirty="0">
              <a:solidFill>
                <a:srgbClr val="FF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констант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директивой препроцессора:</a:t>
            </a:r>
          </a:p>
          <a:p>
            <a:pPr algn="l"/>
            <a:r>
              <a:rPr lang="en-US" altLang="ru-RU" sz="2300" b="1" dirty="0">
                <a:solidFill>
                  <a:srgbClr val="0000FF"/>
                </a:solidFill>
              </a:rPr>
              <a:t>#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define</a:t>
            </a:r>
            <a:r>
              <a:rPr lang="ru-RU" altLang="ru-RU" sz="2300" b="1" dirty="0" smtClean="0">
                <a:solidFill>
                  <a:srgbClr val="0000FF"/>
                </a:solidFill>
              </a:rPr>
              <a:t> 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NMAX ˽</a:t>
            </a:r>
            <a:r>
              <a:rPr lang="ru-RU" altLang="ru-RU" sz="2300" b="1" dirty="0" smtClean="0">
                <a:solidFill>
                  <a:srgbClr val="0000FF"/>
                </a:solidFill>
              </a:rPr>
              <a:t>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20</a:t>
            </a:r>
            <a:endParaRPr lang="ru-RU" altLang="ru-RU" sz="2300" b="1" dirty="0" smtClean="0">
              <a:solidFill>
                <a:srgbClr val="FF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Использование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констант в программе :</a:t>
            </a:r>
          </a:p>
          <a:p>
            <a:pPr lvl="0" algn="l"/>
            <a:r>
              <a:rPr lang="en-US" altLang="ru-RU" sz="2300" b="1" dirty="0" smtClean="0">
                <a:solidFill>
                  <a:srgbClr val="0000FF"/>
                </a:solidFill>
              </a:rPr>
              <a:t>int</a:t>
            </a:r>
            <a:r>
              <a:rPr lang="en-US" altLang="ru-RU" sz="2300" b="1" dirty="0" smtClean="0"/>
              <a:t>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Mas</a:t>
            </a:r>
            <a:r>
              <a:rPr lang="en-US" altLang="ru-RU" sz="2300" b="1" dirty="0" smtClean="0"/>
              <a:t>[</a:t>
            </a:r>
            <a:r>
              <a:rPr lang="en-US" altLang="ru-RU" sz="2300" b="1" dirty="0">
                <a:solidFill>
                  <a:srgbClr val="0000FF"/>
                </a:solidFill>
              </a:rPr>
              <a:t>NMAX </a:t>
            </a:r>
            <a:r>
              <a:rPr lang="en-US" altLang="ru-RU" sz="2300" b="1" dirty="0" smtClean="0"/>
              <a:t>];</a:t>
            </a:r>
            <a:r>
              <a:rPr lang="ru-RU" altLang="ru-RU" sz="2300" b="1" dirty="0" smtClean="0"/>
              <a:t> </a:t>
            </a:r>
            <a:r>
              <a:rPr lang="ru-RU" altLang="ru-RU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Описание </a:t>
            </a:r>
            <a:r>
              <a:rPr lang="ru-RU" altLang="ru-RU" sz="24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массива в программе</a:t>
            </a:r>
            <a:endParaRPr lang="en-US" altLang="ru-RU" sz="24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en-US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Замена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констант на фазе препроцессора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до компиляции!!!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:</a:t>
            </a:r>
          </a:p>
          <a:p>
            <a:pPr lvl="0" algn="l">
              <a:spcBef>
                <a:spcPts val="0"/>
              </a:spcBef>
            </a:pPr>
            <a:r>
              <a:rPr lang="en-US" altLang="ru-RU" sz="2300" b="1" dirty="0">
                <a:solidFill>
                  <a:srgbClr val="0000FF"/>
                </a:solidFill>
              </a:rPr>
              <a:t>int</a:t>
            </a:r>
            <a:r>
              <a:rPr lang="en-US" altLang="ru-RU" sz="2300" b="1" dirty="0">
                <a:solidFill>
                  <a:prstClr val="black"/>
                </a:solidFill>
              </a:rPr>
              <a:t> </a:t>
            </a:r>
            <a:r>
              <a:rPr lang="en-US" altLang="ru-RU" sz="2300" b="1" dirty="0" smtClean="0">
                <a:solidFill>
                  <a:prstClr val="black"/>
                </a:solidFill>
              </a:rPr>
              <a:t>Mas[</a:t>
            </a:r>
            <a:r>
              <a:rPr lang="en-US" altLang="ru-RU" sz="2300" b="1" dirty="0">
                <a:solidFill>
                  <a:srgbClr val="FF0000"/>
                </a:solidFill>
              </a:rPr>
              <a:t>20</a:t>
            </a:r>
            <a:r>
              <a:rPr lang="en-US" altLang="ru-RU" sz="2300" b="1" dirty="0" smtClean="0">
                <a:solidFill>
                  <a:prstClr val="black"/>
                </a:solidFill>
              </a:rPr>
              <a:t>];</a:t>
            </a:r>
            <a:r>
              <a:rPr lang="ru-RU" altLang="ru-RU" sz="2300" b="1" dirty="0" smtClean="0">
                <a:solidFill>
                  <a:prstClr val="black"/>
                </a:solidFill>
              </a:rPr>
              <a:t> </a:t>
            </a:r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10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516467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Проект</a:t>
            </a:r>
            <a:r>
              <a:rPr lang="ru-RU" sz="3200" dirty="0"/>
              <a:t>ы</a:t>
            </a:r>
            <a:r>
              <a:rPr lang="ru-RU" sz="3200" dirty="0" smtClean="0"/>
              <a:t> и Модули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6" y="476672"/>
            <a:ext cx="9108503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Программа состоит из набора модулей, которые совместно обрабатываются (</a:t>
            </a:r>
            <a:r>
              <a:rPr lang="ru-RU" altLang="ru-RU" sz="23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Различают модули следующих видов:</a:t>
            </a:r>
          </a:p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Исходные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модули, разрабатываемые программистом (*.с и*.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cpp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Объектные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модули, являющиеся результатом компиляции (*.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OBJ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Заголовочные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модели (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header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,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подключающие библиотеки (*.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h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Исполнимые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модули - результат создания программ (*.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exe, *.com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Эти модули совместно обрабатываются для получения результата. В системах программирования (</a:t>
            </a:r>
            <a:r>
              <a:rPr lang="ru-RU" altLang="ru-RU" sz="23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предусмотрен специальный механизм – проект (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Solution –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решение *.</a:t>
            </a:r>
            <a:r>
              <a:rPr lang="en-US" altLang="ru-RU" sz="2300" b="1" dirty="0" err="1" smtClean="0">
                <a:solidFill>
                  <a:schemeClr val="tx1"/>
                </a:solidFill>
              </a:rPr>
              <a:t>sln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,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который объединяет различные модули для совместного использования. Проект нужно русифицировать (</a:t>
            </a:r>
            <a:r>
              <a:rPr lang="ru-RU" altLang="ru-RU" sz="2300" b="1" dirty="0" smtClean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Проекты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в зависимости от типа решаемой задачи могут иметь разный тип, настройки и назначение. Их преимущества (</a:t>
            </a:r>
            <a:r>
              <a:rPr lang="ru-RU" altLang="ru-RU" sz="23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В учебном процессе курса мы будем использовать простые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консольные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проекты на базе стандартных библиотек (</a:t>
            </a:r>
            <a:r>
              <a:rPr lang="ru-RU" altLang="ru-RU" sz="2300" b="1" dirty="0" smtClean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.). 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97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840760" cy="516467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Создание Проекта в </a:t>
            </a:r>
            <a:r>
              <a:rPr lang="en-US" sz="3200" dirty="0" smtClean="0"/>
              <a:t>VS</a:t>
            </a:r>
            <a:r>
              <a:rPr lang="ru-RU" sz="3200" dirty="0" smtClean="0"/>
              <a:t>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7" y="476672"/>
            <a:ext cx="884407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Для создания консольного проекта в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VS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нужно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выполнить следующие действия (</a:t>
            </a:r>
            <a:r>
              <a:rPr lang="ru-RU" alt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ЛР№1):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Запустить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 оболочку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VS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Выбрать В меню Файл-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&gt;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Создать-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&gt;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Проект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Выбрать в списке: Консольное приложение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Win32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при установленном шаблоне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Visual C++).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Ввести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в поле «Имя» </a:t>
            </a:r>
            <a:r>
              <a:rPr lang="en-US" altLang="ru-RU" sz="2300" b="1" dirty="0">
                <a:solidFill>
                  <a:srgbClr val="FF0000"/>
                </a:solidFill>
              </a:rPr>
              <a:t>First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,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установив галочку у поля «Создать каталог для решения»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Нажать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кнопку «ОК»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>
                <a:solidFill>
                  <a:schemeClr val="tx1"/>
                </a:solidFill>
              </a:rPr>
              <a:t>Нажать</a:t>
            </a:r>
            <a:r>
              <a:rPr lang="ru-RU" altLang="ru-RU" sz="2300" b="1" dirty="0">
                <a:solidFill>
                  <a:schemeClr val="tx1"/>
                </a:solidFill>
              </a:rPr>
              <a:t> кнопку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«Далее»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Установить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галочки у полей: «Библиотека </a:t>
            </a:r>
            <a:r>
              <a:rPr lang="en-US" altLang="ru-RU" sz="2300" b="1" dirty="0">
                <a:solidFill>
                  <a:srgbClr val="FF0000"/>
                </a:solidFill>
              </a:rPr>
              <a:t>ATL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» и «Библиотека </a:t>
            </a:r>
            <a:r>
              <a:rPr lang="en-US" altLang="ru-RU" sz="2300" b="1" dirty="0">
                <a:solidFill>
                  <a:srgbClr val="FF0000"/>
                </a:solidFill>
              </a:rPr>
              <a:t>MFC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»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,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«</a:t>
            </a:r>
            <a:r>
              <a:rPr lang="ru-RU" altLang="ru-RU" sz="2300" b="1" dirty="0">
                <a:solidFill>
                  <a:srgbClr val="FF0000"/>
                </a:solidFill>
              </a:rPr>
              <a:t>Пустой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проект».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>
                <a:solidFill>
                  <a:schemeClr val="tx1"/>
                </a:solidFill>
              </a:rPr>
              <a:t>Нажать</a:t>
            </a:r>
            <a:r>
              <a:rPr lang="ru-RU" altLang="ru-RU" sz="2300" b="1" dirty="0">
                <a:solidFill>
                  <a:schemeClr val="tx1"/>
                </a:solidFill>
              </a:rPr>
              <a:t> кнопку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«Готово»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Добавить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в раздел проекта новый исходный файл </a:t>
            </a:r>
            <a:r>
              <a:rPr lang="ru-RU" altLang="ru-RU" sz="2300" b="1" dirty="0" smtClean="0"/>
              <a:t>(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first.cpp</a:t>
            </a:r>
            <a:r>
              <a:rPr lang="ru-RU" altLang="ru-RU" sz="2300" b="1" dirty="0" smtClean="0"/>
              <a:t>) 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36</a:t>
            </a:fld>
            <a:endParaRPr lang="ru-RU"/>
          </a:p>
        </p:txBody>
      </p:sp>
      <p:pic>
        <p:nvPicPr>
          <p:cNvPr id="5" name="Рисунок 4" title="VS20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268760"/>
            <a:ext cx="790685" cy="39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75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Создание Проекта в </a:t>
            </a:r>
            <a:r>
              <a:rPr lang="en-US" sz="3200" dirty="0" smtClean="0"/>
              <a:t>VS</a:t>
            </a:r>
            <a:r>
              <a:rPr lang="ru-RU" sz="3200" dirty="0" smtClean="0"/>
              <a:t>  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42307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Набрать текст в окне редактирования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first.cpp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:</a:t>
            </a:r>
          </a:p>
          <a:p>
            <a:pPr algn="l"/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stdio.h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process.h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main(</a:t>
            </a: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algn="l"/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Пример проекта</a:t>
            </a:r>
            <a:endParaRPr lang="ru-RU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system (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"Pause "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}</a:t>
            </a:r>
            <a:endParaRPr lang="ru-RU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Запустить компиляцию – клавиша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F7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Запустить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отладку – клавиша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F5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Посмотреть результат в консольном окне (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см ниже</a:t>
            </a:r>
            <a:r>
              <a:rPr lang="ru-RU" altLang="ru-RU" sz="2300" b="1" dirty="0" smtClean="0"/>
              <a:t>).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1200" b="1" dirty="0" smtClean="0"/>
          </a:p>
          <a:p>
            <a:pPr algn="l"/>
            <a:r>
              <a:rPr lang="ru-RU" altLang="ru-RU" sz="2300" b="1" dirty="0" smtClean="0"/>
              <a:t>Русификация консольного проекта (СМ)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37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797152"/>
            <a:ext cx="6438900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53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620688"/>
          </a:xfrm>
        </p:spPr>
        <p:txBody>
          <a:bodyPr>
            <a:noAutofit/>
          </a:bodyPr>
          <a:lstStyle/>
          <a:p>
            <a:r>
              <a:rPr lang="ru-RU" sz="2800" dirty="0" smtClean="0"/>
              <a:t>Русификация консольного проекта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8341" y="548680"/>
            <a:ext cx="8675687" cy="38884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Для русификации консольного проекта в </a:t>
            </a:r>
            <a:r>
              <a:rPr lang="en-US" altLang="ru-RU" sz="2300" b="1" dirty="0" smtClean="0"/>
              <a:t>VS </a:t>
            </a:r>
            <a:r>
              <a:rPr lang="ru-RU" altLang="ru-RU" sz="2300" b="1" dirty="0" smtClean="0"/>
              <a:t>нужно: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/>
              <a:t>Добавить в проект заголовочный файл:</a:t>
            </a:r>
          </a:p>
          <a:p>
            <a:pPr algn="l"/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process.h</a:t>
            </a:r>
            <a:r>
              <a:rPr lang="en-US" sz="24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sz="2400" dirty="0" smtClean="0">
              <a:solidFill>
                <a:srgbClr val="A31515"/>
              </a:solidFill>
              <a:highlight>
                <a:srgbClr val="FFFFFF"/>
              </a:highlight>
              <a:latin typeface="Consolas"/>
            </a:endParaRPr>
          </a:p>
          <a:p>
            <a:pPr marL="457200" indent="-457200" algn="l">
              <a:buFont typeface="+mj-lt"/>
              <a:buAutoNum type="arabicPeriod" startAt="2"/>
            </a:pPr>
            <a:r>
              <a:rPr lang="ru-RU" altLang="ru-RU" sz="2400" b="1" dirty="0" smtClean="0"/>
              <a:t>Добавить в начало 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main</a:t>
            </a:r>
            <a:r>
              <a:rPr lang="en-US" altLang="ru-RU" sz="2400" b="1" dirty="0" smtClean="0"/>
              <a:t> </a:t>
            </a:r>
            <a:r>
              <a:rPr lang="ru-RU" altLang="ru-RU" sz="2400" b="1" dirty="0" smtClean="0"/>
              <a:t>установку кодовой страницы:</a:t>
            </a:r>
            <a:endParaRPr lang="ru-RU" sz="24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r>
              <a:rPr lang="en-US" sz="2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system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</a:t>
            </a:r>
            <a:r>
              <a:rPr lang="en-US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chcp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1251 &gt; </a:t>
            </a:r>
            <a:r>
              <a:rPr lang="en-US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nul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endParaRPr lang="ru-RU" sz="24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marL="457200" indent="-457200" algn="l">
              <a:buFont typeface="+mj-lt"/>
              <a:buAutoNum type="arabicPeriod" startAt="3"/>
            </a:pPr>
            <a:r>
              <a:rPr lang="ru-RU" sz="24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При первом запуске </a:t>
            </a:r>
            <a:r>
              <a:rPr lang="ru-RU" sz="24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к</a:t>
            </a:r>
            <a:r>
              <a:rPr lang="ru-RU" sz="24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онсольного окна настроить использование в нем шрифта </a:t>
            </a:r>
            <a:r>
              <a:rPr lang="ru-RU" sz="24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Lucida</a:t>
            </a:r>
            <a:r>
              <a:rPr lang="ru-RU" sz="24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400" b="1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Console</a:t>
            </a:r>
            <a:r>
              <a:rPr lang="ru-RU" sz="2400" dirty="0">
                <a:highlight>
                  <a:srgbClr val="FFFFFF"/>
                </a:highlight>
              </a:rPr>
              <a:t> </a:t>
            </a:r>
            <a:r>
              <a:rPr lang="ru-RU" sz="2400" dirty="0" smtClean="0">
                <a:highlight>
                  <a:srgbClr val="FFFFFF"/>
                </a:highlight>
              </a:rPr>
              <a:t>:</a:t>
            </a:r>
          </a:p>
          <a:p>
            <a:pPr algn="l"/>
            <a:r>
              <a:rPr lang="ru-RU" sz="2400" b="1" u="sng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Системное</a:t>
            </a:r>
            <a:r>
              <a:rPr lang="ru-RU" sz="24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меню окна</a:t>
            </a:r>
            <a:r>
              <a:rPr lang="en-US" sz="24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КС ("-")-</a:t>
            </a:r>
            <a:r>
              <a:rPr lang="en-US" sz="24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&gt;</a:t>
            </a:r>
            <a:r>
              <a:rPr lang="ru-RU" sz="2400" dirty="0"/>
              <a:t> </a:t>
            </a:r>
            <a:r>
              <a:rPr lang="ru-RU" sz="24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СВОЙСВА-&gt;ШРИФТ -&gt; </a:t>
            </a:r>
            <a:r>
              <a:rPr lang="ru-RU" sz="24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Lucida</a:t>
            </a:r>
            <a:r>
              <a:rPr lang="ru-RU" sz="24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Console</a:t>
            </a:r>
            <a:r>
              <a:rPr lang="ru-RU" sz="24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)-</a:t>
            </a:r>
            <a:r>
              <a:rPr lang="en-US" sz="24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&gt;</a:t>
            </a:r>
            <a:endParaRPr lang="ru-RU" sz="2400" b="1" dirty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marL="457200" indent="-457200" algn="l">
              <a:buFont typeface="+mj-lt"/>
              <a:buAutoNum type="arabicPeriod" startAt="4"/>
            </a:pPr>
            <a:r>
              <a:rPr lang="ru-RU" altLang="ru-RU" sz="2300" b="1" dirty="0" smtClean="0"/>
              <a:t>Проверить вывод </a:t>
            </a:r>
          </a:p>
          <a:p>
            <a:pPr marL="457200" indent="-457200" algn="l">
              <a:buFont typeface="+mj-lt"/>
              <a:buAutoNum type="arabicPeriod" startAt="4"/>
            </a:pPr>
            <a:r>
              <a:rPr lang="ru-RU" altLang="ru-RU" sz="2300" b="1" dirty="0" smtClean="0"/>
              <a:t>русского текста в окне </a:t>
            </a:r>
          </a:p>
          <a:p>
            <a:pPr marL="457200" indent="-457200" algn="l">
              <a:buFont typeface="+mj-lt"/>
              <a:buAutoNum type="arabicPeriod" startAt="4"/>
            </a:pPr>
            <a:r>
              <a:rPr lang="ru-RU" altLang="ru-RU" sz="2300" b="1" dirty="0" smtClean="0"/>
              <a:t>КС(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marL="457200" indent="-457200" algn="l">
              <a:buFont typeface="+mj-lt"/>
              <a:buAutoNum type="arabicPeriod" startAt="4"/>
            </a:pPr>
            <a:endParaRPr lang="ru-RU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38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389" y="3951007"/>
            <a:ext cx="4363059" cy="241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5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620688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Преимущества использования проектов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8341" y="548680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Применение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проектов СП дает следующие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преимущества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Удобства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в построении многомодульных программ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Автоматическое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слежение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за новыми изменениями  (версиями) программы и перекомпиляция их при необходимости.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Общие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настройки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параметров и каталогов для сборки программы и их запоминание в проекте( для компиляции, редактирования, компоновки и отладки - </a:t>
            </a:r>
            <a:r>
              <a:rPr lang="ru-RU" altLang="ru-RU" sz="23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Создание специальных отладочных версий и окончательных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сборок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программного продукта.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Индикация процесса создания программ (шаги создания: компиляция компоновка, подключения библиотек)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Применение современных возможностей объединения модулей в сложный продукт (зависимости модулей и т.д.)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15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Текущие Актуальные темы 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800" b="1" u="sng" dirty="0" smtClean="0">
                <a:solidFill>
                  <a:schemeClr val="tx1"/>
                </a:solidFill>
              </a:rPr>
              <a:t>Главная (</a:t>
            </a:r>
            <a:r>
              <a:rPr lang="ru-RU" altLang="ru-RU" sz="2800" b="1" u="sng" dirty="0" smtClean="0">
                <a:solidFill>
                  <a:schemeClr val="tx1"/>
                </a:solidFill>
                <a:hlinkClick r:id="" action="ppaction://hlinkshowjump?jump=firstslide"/>
              </a:rPr>
              <a:t>СМ</a:t>
            </a:r>
            <a:r>
              <a:rPr lang="ru-RU" altLang="ru-RU" sz="2800" b="1" u="sng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u="sng" dirty="0" smtClean="0">
                <a:solidFill>
                  <a:schemeClr val="tx1"/>
                </a:solidFill>
              </a:rPr>
              <a:t>Основы программирования (</a:t>
            </a:r>
            <a:r>
              <a:rPr lang="ru-RU" altLang="ru-RU" sz="2800" b="1" u="sng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800" b="1" u="sng" dirty="0" smtClean="0">
                <a:solidFill>
                  <a:schemeClr val="tx1"/>
                </a:solidFill>
              </a:rPr>
              <a:t>)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 Программа (</a:t>
            </a:r>
            <a:r>
              <a:rPr lang="ru-RU" altLang="ru-RU" sz="28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Общий вид (</a:t>
            </a:r>
            <a:r>
              <a:rPr lang="ru-RU" altLang="ru-RU" sz="2800" b="1" dirty="0" smtClean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). Операторы (</a:t>
            </a:r>
            <a:r>
              <a:rPr lang="ru-RU" altLang="ru-RU" sz="28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Проекты (</a:t>
            </a:r>
            <a:r>
              <a:rPr lang="ru-RU" altLang="ru-RU" sz="2800" b="1" dirty="0" smtClean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u="sng" dirty="0" smtClean="0">
                <a:solidFill>
                  <a:schemeClr val="tx1"/>
                </a:solidFill>
              </a:rPr>
              <a:t>Операторы </a:t>
            </a:r>
            <a:r>
              <a:rPr lang="ru-RU" altLang="ru-RU" sz="2800" b="1" dirty="0">
                <a:solidFill>
                  <a:schemeClr val="tx1"/>
                </a:solidFill>
              </a:rPr>
              <a:t> (</a:t>
            </a:r>
            <a:r>
              <a:rPr lang="ru-RU" altLang="ru-RU" sz="2800" b="1" dirty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  <a:r>
              <a:rPr lang="ru-RU" altLang="ru-RU" sz="2800" b="1" u="sng" dirty="0" smtClean="0">
                <a:solidFill>
                  <a:schemeClr val="tx1"/>
                </a:solidFill>
              </a:rPr>
              <a:t> и данные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800" b="1" dirty="0" smtClean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u="sng" dirty="0" smtClean="0">
                <a:solidFill>
                  <a:schemeClr val="tx1"/>
                </a:solidFill>
              </a:rPr>
              <a:t>ЛР </a:t>
            </a:r>
            <a:r>
              <a:rPr lang="ru-RU" altLang="ru-RU" sz="2800" b="1" u="sng" dirty="0" smtClean="0">
                <a:solidFill>
                  <a:schemeClr val="tx1"/>
                </a:solidFill>
                <a:hlinkClick r:id="rId9" action="ppaction://hlinksldjump"/>
              </a:rPr>
              <a:t>ОП(СМ</a:t>
            </a:r>
            <a:r>
              <a:rPr lang="ru-RU" altLang="ru-RU" sz="2800" b="1" u="sng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ДЗ ОП (</a:t>
            </a:r>
            <a:r>
              <a:rPr lang="ru-RU" altLang="ru-RU" sz="2800" b="1" dirty="0" smtClean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 – 10 ЛР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Почему С++ (</a:t>
            </a:r>
            <a:r>
              <a:rPr lang="ru-RU" altLang="ru-RU" sz="2800" b="1" dirty="0" smtClean="0">
                <a:solidFill>
                  <a:schemeClr val="tx1"/>
                </a:solidFill>
                <a:hlinkClick r:id="rId11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Обзор тем по дисциплине (</a:t>
            </a:r>
            <a:r>
              <a:rPr lang="ru-RU" altLang="ru-RU" sz="2800" b="1" dirty="0" smtClean="0">
                <a:solidFill>
                  <a:schemeClr val="tx1"/>
                </a:solidFill>
                <a:hlinkClick r:id="rId12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Блок-схемы их необходимость и построение (</a:t>
            </a:r>
            <a:r>
              <a:rPr lang="ru-RU" altLang="ru-RU" sz="2800" b="1" dirty="0" smtClean="0">
                <a:solidFill>
                  <a:schemeClr val="tx1"/>
                </a:solidFill>
                <a:hlinkClick r:id="rId13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Модели программиста (</a:t>
            </a:r>
            <a:r>
              <a:rPr lang="ru-RU" altLang="ru-RU" sz="2800" b="1" dirty="0" smtClean="0">
                <a:solidFill>
                  <a:schemeClr val="tx1"/>
                </a:solidFill>
                <a:hlinkClick r:id="rId14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Программа (</a:t>
            </a:r>
            <a:r>
              <a:rPr lang="ru-RU" altLang="ru-RU" sz="2800" b="1" dirty="0" smtClean="0">
                <a:solidFill>
                  <a:schemeClr val="tx1"/>
                </a:solidFill>
                <a:hlinkClick r:id="rId15" action="ppaction://hlinksldjump"/>
              </a:rPr>
              <a:t>СМ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800" b="1" dirty="0" smtClean="0"/>
          </a:p>
          <a:p>
            <a:pPr algn="l"/>
            <a:endParaRPr lang="ru-RU" altLang="ru-RU" sz="2800" b="1" dirty="0" smtClean="0"/>
          </a:p>
          <a:p>
            <a:pPr algn="l"/>
            <a:endParaRPr lang="ru-RU" altLang="ru-RU" sz="2800" b="1" dirty="0" smtClean="0"/>
          </a:p>
          <a:p>
            <a:pPr algn="l"/>
            <a:endParaRPr lang="ru-RU" altLang="ru-RU" sz="2800" b="1" dirty="0" smtClean="0"/>
          </a:p>
          <a:p>
            <a:pPr algn="l"/>
            <a:endParaRPr lang="ru-RU" altLang="ru-RU" sz="2800" b="1" dirty="0" smtClean="0"/>
          </a:p>
          <a:p>
            <a:pPr algn="l"/>
            <a:endParaRPr lang="ru-RU" altLang="ru-RU" sz="2800" b="1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altLang="ru-RU" sz="2800" b="1" dirty="0" smtClean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 smtClean="0"/>
          </a:p>
          <a:p>
            <a:pPr algn="l"/>
            <a:endParaRPr lang="ru-RU" altLang="ru-RU" sz="2800" b="1" dirty="0" smtClean="0"/>
          </a:p>
          <a:p>
            <a:endParaRPr lang="ru-RU" altLang="ru-RU" sz="2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813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altLang="ru-RU" sz="3200" dirty="0" smtClean="0"/>
              <a:t>Операторы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40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7505" y="620688"/>
            <a:ext cx="9036496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Операторы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языка выполняют действия в программе, они разделяются на два основных типа: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Операторы,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изменяющие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данные (оператор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присваивания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-</a:t>
            </a:r>
            <a:r>
              <a:rPr lang="ru-RU" altLang="ru-RU" sz="23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Операторы,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управляющие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последовательностью выполнения других операторов (переходы, циклы, ветвление, выбор путей выполнения из </a:t>
            </a:r>
            <a:r>
              <a:rPr lang="ru-RU" altLang="ru-RU" sz="2300" b="1" dirty="0">
                <a:solidFill>
                  <a:schemeClr val="tx1"/>
                </a:solidFill>
              </a:rPr>
              <a:t>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ножества) - </a:t>
            </a:r>
            <a:r>
              <a:rPr lang="ru-RU" altLang="ru-RU" sz="23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Особое и, даже промежуточное место, занимает оператор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вызова функций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– </a:t>
            </a:r>
            <a:r>
              <a:rPr lang="ru-RU" altLang="ru-RU" sz="2300" b="1" dirty="0" smtClean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(он и изменяет данные и управляет порядком выполнения)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Операторы в СИ/СИ++ разделяются специальным символом</a:t>
            </a:r>
            <a:r>
              <a:rPr lang="ru-RU" altLang="ru-RU" sz="2300" b="1" dirty="0" smtClean="0"/>
              <a:t> («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;</a:t>
            </a:r>
            <a:r>
              <a:rPr lang="ru-RU" altLang="ru-RU" sz="2300" b="1" dirty="0"/>
              <a:t>»</a:t>
            </a:r>
            <a:r>
              <a:rPr lang="ru-RU" altLang="ru-RU" sz="2300" b="1" dirty="0" smtClean="0"/>
              <a:t>)</a:t>
            </a:r>
          </a:p>
          <a:p>
            <a:pPr algn="l"/>
            <a:r>
              <a:rPr lang="en-US" altLang="ru-RU" sz="24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 smtClean="0">
                <a:solidFill>
                  <a:srgbClr val="FF0000"/>
                </a:solidFill>
              </a:rPr>
              <a:t>1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 S</a:t>
            </a:r>
            <a:r>
              <a:rPr lang="en-US" altLang="ru-RU" sz="2400" b="1" baseline="-25000" dirty="0" smtClean="0">
                <a:solidFill>
                  <a:srgbClr val="FF0000"/>
                </a:solidFill>
              </a:rPr>
              <a:t>2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 S</a:t>
            </a:r>
            <a:r>
              <a:rPr lang="en-US" altLang="ru-RU" sz="2400" b="1" baseline="-25000" dirty="0" smtClean="0">
                <a:solidFill>
                  <a:srgbClr val="FF0000"/>
                </a:solidFill>
              </a:rPr>
              <a:t>3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400" b="1" dirty="0" err="1" smtClean="0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 err="1" smtClean="0">
                <a:solidFill>
                  <a:srgbClr val="FF0000"/>
                </a:solidFill>
              </a:rPr>
              <a:t>k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 S</a:t>
            </a:r>
            <a:r>
              <a:rPr lang="en-US" altLang="ru-RU" sz="2400" b="1" baseline="-25000" dirty="0" smtClean="0">
                <a:solidFill>
                  <a:srgbClr val="FF0000"/>
                </a:solidFill>
              </a:rPr>
              <a:t>k+1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;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 - отсутствие разделителя трактуется как 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ошибка!</a:t>
            </a: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Группа операторов заключенная в фигурные (операторные скобки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({,}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также считается оператором (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составным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оператором,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блоком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– 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algn="l"/>
            <a:r>
              <a:rPr lang="en-US" altLang="ru-RU" sz="2400" b="1" dirty="0" smtClean="0"/>
              <a:t>{ 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 smtClean="0">
                <a:solidFill>
                  <a:srgbClr val="FF0000"/>
                </a:solidFill>
              </a:rPr>
              <a:t>1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3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</a:t>
            </a:r>
            <a:r>
              <a:rPr lang="en-US" altLang="ru-RU" sz="2400" b="1" dirty="0" err="1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 err="1">
                <a:solidFill>
                  <a:srgbClr val="FF0000"/>
                </a:solidFill>
              </a:rPr>
              <a:t>k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 smtClean="0">
                <a:solidFill>
                  <a:srgbClr val="FF0000"/>
                </a:solidFill>
              </a:rPr>
              <a:t>k+1 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}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;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Примеры блоков</a:t>
            </a:r>
            <a:r>
              <a:rPr lang="ru-RU" altLang="ru-RU" sz="2300" b="1" dirty="0" smtClean="0"/>
              <a:t> (</a:t>
            </a:r>
            <a:r>
              <a:rPr lang="ru-RU" altLang="ru-RU" sz="2300" b="1" dirty="0" smtClean="0">
                <a:hlinkClick r:id="rId5" action="ppaction://hlinksldjump"/>
              </a:rPr>
              <a:t>СМ</a:t>
            </a:r>
            <a:r>
              <a:rPr lang="ru-RU" altLang="ru-RU" sz="2300" b="1" dirty="0" smtClean="0"/>
              <a:t>).</a:t>
            </a:r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</p:spTree>
    <p:extLst>
      <p:ext uri="{BB962C8B-B14F-4D97-AF65-F5344CB8AC3E}">
        <p14:creationId xmlns:p14="http://schemas.microsoft.com/office/powerpoint/2010/main" val="15729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Оператор присваивания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Оператор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присваивания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(ОП)  - самый главный оператор программ имеет следующие формы написания:</a:t>
            </a:r>
          </a:p>
          <a:p>
            <a:pPr algn="l"/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Левая часть ОП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  = 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 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Правая часть ОП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endParaRPr lang="ru-RU" altLang="ru-RU" sz="2300" b="1" dirty="0" smtClean="0"/>
          </a:p>
          <a:p>
            <a:pPr algn="l"/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Левая часть 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ОП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  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Операция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= 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Правая 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часть ОП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endParaRPr lang="ru-RU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Где:</a:t>
            </a:r>
          </a:p>
          <a:p>
            <a:pPr algn="l"/>
            <a:r>
              <a:rPr lang="en-US" altLang="ru-RU" sz="2300" b="1" dirty="0">
                <a:solidFill>
                  <a:schemeClr val="tx1"/>
                </a:solidFill>
              </a:rPr>
              <a:t>&lt;</a:t>
            </a:r>
            <a:r>
              <a:rPr lang="ru-RU" altLang="ru-RU" sz="2300" b="1" dirty="0">
                <a:solidFill>
                  <a:schemeClr val="tx1"/>
                </a:solidFill>
              </a:rPr>
              <a:t>Левая часть ОП</a:t>
            </a:r>
            <a:r>
              <a:rPr lang="en-US" altLang="ru-RU" sz="2300" b="1" dirty="0">
                <a:solidFill>
                  <a:schemeClr val="tx1"/>
                </a:solidFill>
              </a:rPr>
              <a:t>&gt;</a:t>
            </a:r>
            <a:r>
              <a:rPr lang="ru-RU" altLang="ru-RU" sz="2300" b="1" dirty="0">
                <a:solidFill>
                  <a:schemeClr val="tx1"/>
                </a:solidFill>
              </a:rPr>
              <a:t> - это переменная, или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адресное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выражение, </a:t>
            </a:r>
            <a:r>
              <a:rPr lang="ru-RU" altLang="ru-RU" sz="2300" b="1" dirty="0">
                <a:solidFill>
                  <a:schemeClr val="tx1"/>
                </a:solidFill>
              </a:rPr>
              <a:t>куда будут записаны данные, а</a:t>
            </a:r>
          </a:p>
          <a:p>
            <a:pPr algn="l"/>
            <a:r>
              <a:rPr lang="en-US" altLang="ru-RU" sz="2300" b="1" dirty="0">
                <a:solidFill>
                  <a:schemeClr val="tx1"/>
                </a:solidFill>
              </a:rPr>
              <a:t>&lt;</a:t>
            </a:r>
            <a:r>
              <a:rPr lang="ru-RU" altLang="ru-RU" sz="2300" b="1" dirty="0">
                <a:solidFill>
                  <a:schemeClr val="tx1"/>
                </a:solidFill>
              </a:rPr>
              <a:t>Правая часть ОП</a:t>
            </a:r>
            <a:r>
              <a:rPr lang="en-US" altLang="ru-RU" sz="2300" b="1" dirty="0">
                <a:solidFill>
                  <a:schemeClr val="tx1"/>
                </a:solidFill>
              </a:rPr>
              <a:t>&gt;</a:t>
            </a:r>
            <a:r>
              <a:rPr lang="ru-RU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- это выражение самого общего вида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3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. Типы вычисляемой переменной и тип выражения правой части должны совпадать.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При несовпадении типов и невозможности их автоматического приведения используются специальные функции (</a:t>
            </a:r>
            <a:r>
              <a:rPr lang="ru-RU" altLang="ru-RU" sz="23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или допустимые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cast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– выражения для преобразования типов(</a:t>
            </a:r>
            <a:r>
              <a:rPr lang="ru-RU" altLang="ru-RU" sz="2300" b="1" dirty="0" smtClean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Примеры оператора присваивания:</a:t>
            </a:r>
          </a:p>
          <a:p>
            <a:pPr algn="l"/>
            <a:r>
              <a:rPr lang="en-US" altLang="ru-RU" sz="2300" b="1" dirty="0">
                <a:solidFill>
                  <a:schemeClr val="tx1"/>
                </a:solidFill>
              </a:rPr>
              <a:t>i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= i + 1;  </a:t>
            </a:r>
            <a:r>
              <a:rPr lang="en-US" altLang="ru-RU" sz="2300" b="1" dirty="0" smtClean="0"/>
              <a:t>Mas[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i</a:t>
            </a:r>
            <a:r>
              <a:rPr lang="en-US" altLang="ru-RU" sz="2300" b="1" dirty="0" smtClean="0"/>
              <a:t>] =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sin</a:t>
            </a:r>
            <a:r>
              <a:rPr lang="en-US" altLang="ru-RU" sz="2300" b="1" dirty="0" smtClean="0"/>
              <a:t>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(2*a*x) ;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*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Pointer = 20; Summa+=</a:t>
            </a:r>
            <a:r>
              <a:rPr lang="en-US" altLang="ru-RU" sz="2300" b="1" dirty="0">
                <a:solidFill>
                  <a:schemeClr val="tx1"/>
                </a:solidFill>
              </a:rPr>
              <a:t> Mas[i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];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19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Операторы управления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476672"/>
            <a:ext cx="8879566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В качестве операторов управления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применяются следующие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/>
              <a:t>(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Оператор перехода </a:t>
            </a:r>
            <a:r>
              <a:rPr lang="en-US" sz="2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goto</a:t>
            </a:r>
            <a:r>
              <a:rPr lang="ru-RU" altLang="ru-RU" sz="2300" b="1" dirty="0" smtClean="0"/>
              <a:t> (</a:t>
            </a:r>
            <a:r>
              <a:rPr lang="ru-RU" altLang="ru-RU" sz="2300" b="1" dirty="0" smtClean="0">
                <a:hlinkClick r:id="rId4" action="ppaction://hlinksldjump"/>
              </a:rPr>
              <a:t>СМ</a:t>
            </a:r>
            <a:r>
              <a:rPr lang="ru-RU" altLang="ru-RU" sz="2300" b="1" dirty="0" smtClean="0"/>
              <a:t>);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Оператор </a:t>
            </a:r>
            <a:r>
              <a:rPr lang="ru-RU" altLang="ru-RU" sz="2300" b="1" u="sng" dirty="0">
                <a:solidFill>
                  <a:schemeClr val="tx1"/>
                </a:solidFill>
              </a:rPr>
              <a:t>в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етвления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 - else</a:t>
            </a:r>
            <a:r>
              <a:rPr lang="ru-RU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altLang="ru-RU" sz="2000" b="1" dirty="0" smtClean="0"/>
              <a:t>(</a:t>
            </a:r>
            <a:r>
              <a:rPr lang="ru-RU" altLang="ru-RU" sz="2300" b="1" dirty="0">
                <a:hlinkClick r:id="rId5" action="ppaction://hlinksldjump"/>
              </a:rPr>
              <a:t>СМ</a:t>
            </a:r>
            <a:r>
              <a:rPr lang="en-US" altLang="ru-RU" sz="2000" b="1" dirty="0" smtClean="0"/>
              <a:t>)</a:t>
            </a:r>
            <a:r>
              <a:rPr lang="ru-RU" altLang="ru-RU" sz="2000" b="1" dirty="0" smtClean="0"/>
              <a:t>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Операторы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цикла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(</a:t>
            </a:r>
            <a:r>
              <a:rPr lang="en-US" alt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en-US" altLang="ru-RU" sz="2300" b="1" dirty="0" smtClean="0"/>
              <a:t>,  </a:t>
            </a:r>
            <a:r>
              <a:rPr lang="en-US" alt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while</a:t>
            </a:r>
            <a:r>
              <a:rPr lang="en-US" altLang="ru-RU" sz="2000" b="1" dirty="0" smtClean="0"/>
              <a:t> </a:t>
            </a:r>
            <a:r>
              <a:rPr lang="en-US" altLang="ru-RU" sz="2300" b="1" dirty="0"/>
              <a:t>,</a:t>
            </a:r>
            <a:r>
              <a:rPr lang="en-US" altLang="ru-RU" sz="2000" b="1" dirty="0" smtClean="0"/>
              <a:t>  </a:t>
            </a:r>
            <a:r>
              <a:rPr lang="en-US" alt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do</a:t>
            </a:r>
            <a:r>
              <a:rPr lang="en-US" altLang="ru-RU" sz="2400" b="1" dirty="0" smtClean="0"/>
              <a:t>)</a:t>
            </a:r>
            <a:r>
              <a:rPr lang="ru-RU" altLang="ru-RU" sz="2400" b="1" dirty="0" smtClean="0"/>
              <a:t> </a:t>
            </a:r>
            <a:r>
              <a:rPr lang="en-US" altLang="ru-RU" sz="2400" b="1" dirty="0"/>
              <a:t>(</a:t>
            </a:r>
            <a:r>
              <a:rPr lang="ru-RU" altLang="ru-RU" sz="2400" b="1" dirty="0">
                <a:hlinkClick r:id="rId6" action="ppaction://hlinksldjump"/>
              </a:rPr>
              <a:t>СМ</a:t>
            </a:r>
            <a:r>
              <a:rPr lang="en-US" altLang="ru-RU" sz="2400" b="1" dirty="0" smtClean="0"/>
              <a:t>)</a:t>
            </a:r>
            <a:r>
              <a:rPr lang="ru-RU" altLang="ru-RU" sz="2400" b="1" dirty="0" smtClean="0"/>
              <a:t>;</a:t>
            </a:r>
            <a:endParaRPr lang="en-US" altLang="ru-RU" sz="24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Оператор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переключатель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(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switch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400" b="1" dirty="0"/>
              <a:t>(</a:t>
            </a:r>
            <a:r>
              <a:rPr lang="ru-RU" altLang="ru-RU" sz="24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en-US" altLang="ru-RU" sz="2400" b="1" dirty="0" smtClean="0"/>
              <a:t>)</a:t>
            </a:r>
            <a:r>
              <a:rPr lang="ru-RU" altLang="ru-RU" sz="2400" b="1" dirty="0" smtClean="0"/>
              <a:t>;</a:t>
            </a:r>
            <a:endParaRPr lang="ru-RU" altLang="ru-RU" sz="2400" b="1" dirty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Операторы управления циклами</a:t>
            </a:r>
            <a:r>
              <a:rPr lang="ru-RU" altLang="ru-RU" sz="2300" b="1" dirty="0" smtClean="0"/>
              <a:t> ( </a:t>
            </a:r>
            <a:r>
              <a:rPr lang="en-US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break</a:t>
            </a:r>
            <a:r>
              <a:rPr lang="en-US" altLang="ru-RU" sz="2300" b="1" dirty="0"/>
              <a:t>,</a:t>
            </a:r>
            <a:r>
              <a:rPr lang="en-US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alt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continue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) </a:t>
            </a:r>
            <a:r>
              <a:rPr lang="en-US" altLang="ru-RU" sz="2000" b="1" dirty="0"/>
              <a:t>(</a:t>
            </a:r>
            <a:r>
              <a:rPr lang="ru-RU" altLang="ru-RU" sz="2300" b="1" dirty="0" smtClean="0">
                <a:hlinkClick r:id="rId8" action="ppaction://hlinksldjump"/>
              </a:rPr>
              <a:t>СМ</a:t>
            </a:r>
            <a:r>
              <a:rPr lang="ru-RU" altLang="ru-RU" sz="2300" b="1" dirty="0" smtClean="0"/>
              <a:t>, </a:t>
            </a:r>
            <a:r>
              <a:rPr lang="ru-RU" altLang="ru-RU" sz="2300" b="1" dirty="0" smtClean="0">
                <a:hlinkClick r:id="rId9" action="ppaction://hlinksldjump"/>
              </a:rPr>
              <a:t>СМ</a:t>
            </a:r>
            <a:r>
              <a:rPr lang="en-US" altLang="ru-RU" sz="2000" b="1" dirty="0" smtClean="0"/>
              <a:t>)</a:t>
            </a:r>
            <a:r>
              <a:rPr lang="ru-RU" altLang="ru-RU" sz="2000" b="1" dirty="0" smtClean="0"/>
              <a:t>;</a:t>
            </a:r>
            <a:endParaRPr lang="en-US" altLang="ru-RU" sz="20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Оператор возврата из функции </a:t>
            </a:r>
            <a:r>
              <a:rPr lang="ru-RU" altLang="ru-RU" sz="2300" b="1" dirty="0" smtClean="0"/>
              <a:t>(</a:t>
            </a:r>
            <a:r>
              <a:rPr lang="en-US" alt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ru-RU" altLang="ru-RU" sz="2300" b="1" dirty="0" smtClean="0"/>
              <a:t>) </a:t>
            </a:r>
            <a:r>
              <a:rPr lang="en-US" altLang="ru-RU" sz="2000" b="1" dirty="0"/>
              <a:t>(</a:t>
            </a:r>
            <a:r>
              <a:rPr lang="ru-RU" altLang="ru-RU" sz="2300" b="1" dirty="0">
                <a:hlinkClick r:id="rId10" action="ppaction://hlinksldjump"/>
              </a:rPr>
              <a:t>СМ</a:t>
            </a:r>
            <a:r>
              <a:rPr lang="en-US" altLang="ru-RU" sz="2000" b="1" dirty="0"/>
              <a:t>)</a:t>
            </a:r>
            <a:r>
              <a:rPr lang="ru-RU" altLang="ru-RU" sz="2300" b="1" dirty="0" smtClean="0"/>
              <a:t>;</a:t>
            </a:r>
            <a:endParaRPr lang="ru-RU" altLang="ru-RU" sz="2300" b="1" dirty="0"/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Операторы управления изменяют традиционную(сверху вниз 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 последовательность выполнения других операторов.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Вызов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функции/процедуры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так же являются операторами управления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300" b="1" dirty="0">
                <a:solidFill>
                  <a:schemeClr val="tx1"/>
                </a:solidFill>
              </a:rPr>
              <a:t>, они записываются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на основе имени вызываемой функции и списка параметров – аргументов.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81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Функции понятие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832617" cy="6192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В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функции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сгруппированы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повторяющиеся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части программ, к которым обеспечивается переход с возвратом и передачей параметров. Более подробно о функциях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). Пусть программа выглядит так:</a:t>
            </a:r>
          </a:p>
          <a:p>
            <a:pPr algn="l"/>
            <a:r>
              <a:rPr lang="en-US" altLang="ru-RU" sz="22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 smtClean="0">
                <a:solidFill>
                  <a:srgbClr val="FF0000"/>
                </a:solidFill>
              </a:rPr>
              <a:t>1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S</a:t>
            </a:r>
            <a:r>
              <a:rPr lang="en-US" altLang="ru-RU" sz="2200" b="1" baseline="-25000" dirty="0" smtClean="0">
                <a:solidFill>
                  <a:srgbClr val="0000FF"/>
                </a:solidFill>
              </a:rPr>
              <a:t>n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;..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 S</a:t>
            </a:r>
            <a:r>
              <a:rPr lang="en-US" altLang="ru-RU" sz="2200" b="1" baseline="-25000" dirty="0" smtClean="0">
                <a:solidFill>
                  <a:srgbClr val="0000FF"/>
                </a:solidFill>
              </a:rPr>
              <a:t>n+1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 smtClean="0">
                <a:solidFill>
                  <a:srgbClr val="FF0000"/>
                </a:solidFill>
              </a:rPr>
              <a:t>k+1</a:t>
            </a:r>
            <a:r>
              <a:rPr lang="ru-RU" altLang="ru-RU" sz="2200" b="1" baseline="-25000" dirty="0" smtClean="0">
                <a:solidFill>
                  <a:srgbClr val="FF0000"/>
                </a:solidFill>
              </a:rPr>
              <a:t> 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 smtClean="0">
                <a:solidFill>
                  <a:srgbClr val="FF0000"/>
                </a:solidFill>
              </a:rPr>
              <a:t>k+2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 smtClean="0">
                <a:solidFill>
                  <a:srgbClr val="FF0000"/>
                </a:solidFill>
              </a:rPr>
              <a:t>k+3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S</a:t>
            </a:r>
            <a:r>
              <a:rPr lang="en-US" altLang="ru-RU" sz="2200" b="1" baseline="-25000" dirty="0" smtClean="0">
                <a:solidFill>
                  <a:srgbClr val="0000FF"/>
                </a:solidFill>
              </a:rPr>
              <a:t>n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;..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 S</a:t>
            </a:r>
            <a:r>
              <a:rPr lang="en-US" altLang="ru-RU" sz="2200" b="1" baseline="-25000" dirty="0" smtClean="0">
                <a:solidFill>
                  <a:srgbClr val="0000FF"/>
                </a:solidFill>
              </a:rPr>
              <a:t>n+1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200" b="1" dirty="0" err="1" smtClean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 err="1" smtClean="0">
                <a:solidFill>
                  <a:srgbClr val="FF0000"/>
                </a:solidFill>
              </a:rPr>
              <a:t>k</a:t>
            </a:r>
            <a:r>
              <a:rPr lang="en-US" altLang="ru-RU" sz="2200" b="1" baseline="-25000" dirty="0" smtClean="0">
                <a:solidFill>
                  <a:srgbClr val="FF0000"/>
                </a:solidFill>
              </a:rPr>
              <a:t>+..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 (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Синим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200" b="1" dirty="0"/>
              <a:t>показаны повторы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)</a:t>
            </a:r>
          </a:p>
          <a:p>
            <a:pPr algn="l"/>
            <a:r>
              <a:rPr lang="ru-RU" altLang="ru-RU" sz="2200" b="1" dirty="0">
                <a:solidFill>
                  <a:srgbClr val="FF0000"/>
                </a:solidFill>
              </a:rPr>
              <a:t> 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                               </a:t>
            </a:r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Вызов функции может быть выполнен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отдельно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или включаться в состав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выражения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. Тогда получим: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ru-RU" sz="2200" b="1" dirty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1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S</a:t>
            </a:r>
            <a:r>
              <a:rPr lang="ru-RU" altLang="ru-RU" sz="2200" b="1" baseline="-25000" dirty="0">
                <a:solidFill>
                  <a:srgbClr val="0000FF"/>
                </a:solidFill>
              </a:rPr>
              <a:t>в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200" b="1" dirty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k+1</a:t>
            </a:r>
            <a:r>
              <a:rPr lang="ru-RU" altLang="ru-RU" sz="2200" b="1" baseline="-25000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k+2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k+3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S</a:t>
            </a:r>
            <a:r>
              <a:rPr lang="ru-RU" altLang="ru-RU" sz="2200" b="1" baseline="-25000" dirty="0" smtClean="0">
                <a:solidFill>
                  <a:srgbClr val="0000FF"/>
                </a:solidFill>
              </a:rPr>
              <a:t>в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;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 </a:t>
            </a:r>
            <a:r>
              <a:rPr lang="en-US" altLang="ru-RU" sz="2200" b="1" dirty="0" err="1" smtClean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 err="1" smtClean="0">
                <a:solidFill>
                  <a:srgbClr val="FF0000"/>
                </a:solidFill>
              </a:rPr>
              <a:t>k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+..</a:t>
            </a:r>
            <a:r>
              <a:rPr lang="ru-RU" altLang="ru-RU" sz="2200" b="1" dirty="0"/>
              <a:t>; Где 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>
                <a:solidFill>
                  <a:srgbClr val="0000FF"/>
                </a:solidFill>
              </a:rPr>
              <a:t>S</a:t>
            </a:r>
            <a:r>
              <a:rPr lang="ru-RU" altLang="ru-RU" sz="2200" b="1" baseline="-25000" dirty="0">
                <a:solidFill>
                  <a:srgbClr val="0000FF"/>
                </a:solidFill>
              </a:rPr>
              <a:t>в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; </a:t>
            </a:r>
            <a:r>
              <a:rPr lang="ru-RU" altLang="ru-RU" sz="2200" b="1" dirty="0"/>
              <a:t>-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оператор вызова функции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b="1" dirty="0"/>
          </a:p>
          <a:p>
            <a:pPr algn="l"/>
            <a:endParaRPr lang="ru-RU" altLang="ru-RU" sz="2200" b="1" dirty="0" smtClean="0"/>
          </a:p>
          <a:p>
            <a:pPr algn="l"/>
            <a:endParaRPr lang="ru-RU" altLang="ru-RU" sz="2200" b="1" dirty="0"/>
          </a:p>
          <a:p>
            <a:pPr algn="l"/>
            <a:endParaRPr lang="ru-RU" altLang="ru-RU" sz="2200" b="1" dirty="0" smtClean="0"/>
          </a:p>
          <a:p>
            <a:pPr algn="l"/>
            <a:endParaRPr lang="ru-RU" altLang="ru-RU" sz="2200" b="1" dirty="0" smtClean="0"/>
          </a:p>
          <a:p>
            <a:endParaRPr lang="ru-RU" altLang="ru-RU" sz="22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43</a:t>
            </a:fld>
            <a:endParaRPr lang="ru-RU"/>
          </a:p>
        </p:txBody>
      </p:sp>
      <p:grpSp>
        <p:nvGrpSpPr>
          <p:cNvPr id="66" name="Группа 65"/>
          <p:cNvGrpSpPr/>
          <p:nvPr/>
        </p:nvGrpSpPr>
        <p:grpSpPr>
          <a:xfrm>
            <a:off x="4067944" y="2348880"/>
            <a:ext cx="1368425" cy="2808312"/>
            <a:chOff x="2145952" y="2132856"/>
            <a:chExt cx="1368425" cy="4362884"/>
          </a:xfrm>
        </p:grpSpPr>
        <p:grpSp>
          <p:nvGrpSpPr>
            <p:cNvPr id="5" name="Группа 36"/>
            <p:cNvGrpSpPr>
              <a:grpSpLocks/>
            </p:cNvGrpSpPr>
            <p:nvPr/>
          </p:nvGrpSpPr>
          <p:grpSpPr bwMode="auto">
            <a:xfrm>
              <a:off x="2145952" y="2132856"/>
              <a:ext cx="1368425" cy="4362884"/>
              <a:chOff x="1331640" y="2564408"/>
              <a:chExt cx="1368152" cy="2736304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1331640" y="2564408"/>
                <a:ext cx="1368152" cy="273630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1331641" y="4280557"/>
                <a:ext cx="1368150" cy="61972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Функция</a:t>
                </a:r>
                <a:endParaRPr lang="en-US" sz="1400" dirty="0" smtClean="0">
                  <a:solidFill>
                    <a:schemeClr val="tx1"/>
                  </a:solidFill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ru-RU" b="1" dirty="0">
                    <a:solidFill>
                      <a:srgbClr val="0000FF"/>
                    </a:solidFill>
                  </a:rPr>
                  <a:t>S</a:t>
                </a:r>
                <a:r>
                  <a:rPr lang="en-US" altLang="ru-RU" b="1" baseline="-25000" dirty="0">
                    <a:solidFill>
                      <a:srgbClr val="0000FF"/>
                    </a:solidFill>
                  </a:rPr>
                  <a:t>n</a:t>
                </a:r>
                <a:r>
                  <a:rPr lang="ru-RU" altLang="ru-RU" b="1" dirty="0" smtClean="0">
                    <a:solidFill>
                      <a:srgbClr val="0000FF"/>
                    </a:solidFill>
                  </a:rPr>
                  <a:t>;..</a:t>
                </a:r>
                <a:r>
                  <a:rPr lang="en-US" altLang="ru-RU" b="1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US" altLang="ru-RU" b="1" dirty="0">
                    <a:solidFill>
                      <a:srgbClr val="0000FF"/>
                    </a:solidFill>
                  </a:rPr>
                  <a:t>S</a:t>
                </a:r>
                <a:r>
                  <a:rPr lang="en-US" altLang="ru-RU" b="1" baseline="-25000" dirty="0">
                    <a:solidFill>
                      <a:srgbClr val="0000FF"/>
                    </a:solidFill>
                  </a:rPr>
                  <a:t>n+1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1331641" y="2875352"/>
                <a:ext cx="1368151" cy="49751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Вызов функции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ru-RU" sz="1600" b="1" dirty="0">
                    <a:solidFill>
                      <a:srgbClr val="0000FF"/>
                    </a:solidFill>
                  </a:rPr>
                  <a:t>S</a:t>
                </a:r>
                <a:r>
                  <a:rPr lang="ru-RU" altLang="ru-RU" sz="1600" b="1" baseline="-25000" dirty="0">
                    <a:solidFill>
                      <a:srgbClr val="0000FF"/>
                    </a:solidFill>
                  </a:rPr>
                  <a:t>в</a:t>
                </a:r>
                <a:endParaRPr lang="ru-RU" sz="16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4" name="Соединительная линия уступом 13"/>
            <p:cNvCxnSpPr>
              <a:stCxn id="8" idx="1"/>
              <a:endCxn id="7" idx="1"/>
            </p:cNvCxnSpPr>
            <p:nvPr/>
          </p:nvCxnSpPr>
          <p:spPr>
            <a:xfrm rot="10800000" flipV="1">
              <a:off x="2145953" y="3025264"/>
              <a:ext cx="12700" cy="2337949"/>
            </a:xfrm>
            <a:prstGeom prst="bentConnector3">
              <a:avLst>
                <a:gd name="adj1" fmla="val 1800000"/>
              </a:avLst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Соединительная линия уступом 58"/>
            <p:cNvCxnSpPr>
              <a:endCxn id="8" idx="3"/>
            </p:cNvCxnSpPr>
            <p:nvPr/>
          </p:nvCxnSpPr>
          <p:spPr>
            <a:xfrm rot="5400000" flipH="1" flipV="1">
              <a:off x="2442059" y="4091235"/>
              <a:ext cx="2138288" cy="6349"/>
            </a:xfrm>
            <a:prstGeom prst="bentConnector4">
              <a:avLst>
                <a:gd name="adj1" fmla="val -167"/>
                <a:gd name="adj2" fmla="val 3700567"/>
              </a:avLst>
            </a:prstGeom>
            <a:ln w="1905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TextBox 63"/>
          <p:cNvSpPr txBox="1"/>
          <p:nvPr/>
        </p:nvSpPr>
        <p:spPr>
          <a:xfrm>
            <a:off x="6372200" y="3213245"/>
            <a:ext cx="2771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Возврат</a:t>
            </a:r>
            <a:r>
              <a:rPr lang="ru-RU" dirty="0" smtClean="0"/>
              <a:t> из функции (</a:t>
            </a:r>
            <a:r>
              <a:rPr lang="en-US" b="1" dirty="0" smtClean="0">
                <a:solidFill>
                  <a:srgbClr val="0000FF"/>
                </a:solidFill>
              </a:rPr>
              <a:t>return</a:t>
            </a:r>
            <a:r>
              <a:rPr lang="ru-RU" dirty="0" smtClean="0"/>
              <a:t>) (и передача </a:t>
            </a:r>
          </a:p>
          <a:p>
            <a:r>
              <a:rPr lang="ru-RU" dirty="0" smtClean="0"/>
              <a:t>вычисленных</a:t>
            </a:r>
            <a:r>
              <a:rPr lang="en-US" dirty="0" smtClean="0"/>
              <a:t> </a:t>
            </a:r>
            <a:r>
              <a:rPr lang="ru-RU" dirty="0" smtClean="0"/>
              <a:t>параметров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827584" y="3503688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Вызов</a:t>
            </a:r>
            <a:r>
              <a:rPr lang="ru-RU" dirty="0" smtClean="0"/>
              <a:t>  функции и передача фактических параметров</a:t>
            </a:r>
            <a:endParaRPr lang="ru-RU" dirty="0"/>
          </a:p>
        </p:txBody>
      </p:sp>
      <p:cxnSp>
        <p:nvCxnSpPr>
          <p:cNvPr id="10" name="Прямая со стрелкой 9"/>
          <p:cNvCxnSpPr>
            <a:stCxn id="64" idx="1"/>
          </p:cNvCxnSpPr>
          <p:nvPr/>
        </p:nvCxnSpPr>
        <p:spPr>
          <a:xfrm flipH="1" flipV="1">
            <a:off x="5796136" y="3611497"/>
            <a:ext cx="576064" cy="63413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65" idx="3"/>
          </p:cNvCxnSpPr>
          <p:nvPr/>
        </p:nvCxnSpPr>
        <p:spPr>
          <a:xfrm flipV="1">
            <a:off x="2843808" y="3503688"/>
            <a:ext cx="936104" cy="600165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29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Функции 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543720"/>
            <a:ext cx="8940121" cy="5837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 smtClean="0"/>
              <a:t>Для использования функции нужно: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Оформить </a:t>
            </a:r>
            <a:r>
              <a:rPr lang="ru-RU" altLang="ru-RU" sz="1900" b="1" u="sng" dirty="0" smtClean="0"/>
              <a:t>описание</a:t>
            </a:r>
            <a:r>
              <a:rPr lang="ru-RU" altLang="ru-RU" sz="1900" b="1" dirty="0" smtClean="0"/>
              <a:t> функции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Выполнить </a:t>
            </a:r>
            <a:r>
              <a:rPr lang="ru-RU" altLang="ru-RU" sz="1900" b="1" u="sng" dirty="0" smtClean="0"/>
              <a:t>вызов</a:t>
            </a:r>
            <a:r>
              <a:rPr lang="ru-RU" altLang="ru-RU" sz="1900" b="1" dirty="0" smtClean="0"/>
              <a:t> функции и  </a:t>
            </a:r>
            <a:r>
              <a:rPr lang="ru-RU" altLang="ru-RU" sz="1900" b="1" u="sng" dirty="0" smtClean="0"/>
              <a:t>возврат</a:t>
            </a:r>
            <a:r>
              <a:rPr lang="ru-RU" altLang="ru-RU" sz="1900" b="1" dirty="0" smtClean="0"/>
              <a:t> из функции.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 smtClean="0"/>
              <a:t>Описание функции </a:t>
            </a:r>
            <a:r>
              <a:rPr lang="ru-RU" altLang="ru-RU" sz="1900" b="1" u="sng" dirty="0" smtClean="0"/>
              <a:t>содержит</a:t>
            </a:r>
            <a:r>
              <a:rPr lang="ru-RU" altLang="ru-RU" sz="1900" b="1" dirty="0" smtClean="0"/>
              <a:t>:</a:t>
            </a:r>
          </a:p>
          <a:p>
            <a:pPr algn="l"/>
            <a:r>
              <a:rPr lang="en-US" altLang="ru-RU" sz="19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Тип возврата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Имя функции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  </a:t>
            </a:r>
            <a:r>
              <a:rPr lang="ru-RU" altLang="ru-RU" sz="1900" b="1" dirty="0">
                <a:solidFill>
                  <a:srgbClr val="008000"/>
                </a:solidFill>
              </a:rPr>
              <a:t>= </a:t>
            </a:r>
            <a:r>
              <a:rPr lang="en-US" altLang="ru-RU" sz="1900" b="1" dirty="0">
                <a:solidFill>
                  <a:srgbClr val="008000"/>
                </a:solidFill>
              </a:rPr>
              <a:t> 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(&lt;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Список 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формальных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 параметров "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,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"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)</a:t>
            </a:r>
            <a:endParaRPr lang="en-US" altLang="ru-RU" sz="1900" b="1" dirty="0" smtClean="0">
              <a:solidFill>
                <a:srgbClr val="008000"/>
              </a:solidFill>
            </a:endParaRPr>
          </a:p>
          <a:p>
            <a:pPr algn="l"/>
            <a:r>
              <a:rPr lang="en-US" altLang="ru-RU" sz="1900" b="1" dirty="0" smtClean="0">
                <a:solidFill>
                  <a:srgbClr val="008000"/>
                </a:solidFill>
              </a:rPr>
              <a:t>{&lt;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Составной оператор – тело функции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&gt; }</a:t>
            </a:r>
            <a:endParaRPr lang="ru-RU" altLang="ru-RU" sz="19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 smtClean="0"/>
              <a:t>Для возврата из функции предусмотрен оператор </a:t>
            </a:r>
            <a:r>
              <a:rPr lang="en-US" altLang="ru-RU" sz="19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altLang="ru-RU" sz="1900" b="1" dirty="0" smtClean="0"/>
              <a:t>:</a:t>
            </a:r>
          </a:p>
          <a:p>
            <a:pPr algn="l"/>
            <a:r>
              <a:rPr lang="en-US" altLang="ru-RU" sz="19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 </a:t>
            </a:r>
            <a:r>
              <a:rPr lang="en-US" altLang="ru-RU" sz="19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Выражение типа возврата функции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&gt;]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; </a:t>
            </a:r>
            <a:endParaRPr lang="ru-RU" altLang="ru-RU" sz="19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u="sng" dirty="0" smtClean="0"/>
              <a:t>Вызов</a:t>
            </a:r>
            <a:r>
              <a:rPr lang="ru-RU" altLang="ru-RU" sz="1900" b="1" dirty="0" smtClean="0"/>
              <a:t> функции выполняется так:</a:t>
            </a:r>
          </a:p>
          <a:p>
            <a:pPr algn="l"/>
            <a:r>
              <a:rPr lang="en-US" altLang="ru-RU" sz="1900" b="1" dirty="0">
                <a:solidFill>
                  <a:srgbClr val="008000"/>
                </a:solidFill>
              </a:rPr>
              <a:t>&lt;</a:t>
            </a:r>
            <a:r>
              <a:rPr lang="ru-RU" altLang="ru-RU" sz="1900" b="1" dirty="0">
                <a:solidFill>
                  <a:srgbClr val="008000"/>
                </a:solidFill>
              </a:rPr>
              <a:t>Имя функции</a:t>
            </a:r>
            <a:r>
              <a:rPr lang="en-US" altLang="ru-RU" sz="1900" b="1" dirty="0">
                <a:solidFill>
                  <a:srgbClr val="008000"/>
                </a:solidFill>
              </a:rPr>
              <a:t>&gt;</a:t>
            </a:r>
            <a:r>
              <a:rPr lang="ru-RU" altLang="ru-RU" sz="1900" b="1" dirty="0">
                <a:solidFill>
                  <a:srgbClr val="008000"/>
                </a:solidFill>
              </a:rPr>
              <a:t>  = </a:t>
            </a:r>
            <a:r>
              <a:rPr lang="en-US" altLang="ru-RU" sz="1900" b="1" dirty="0">
                <a:solidFill>
                  <a:srgbClr val="008000"/>
                </a:solidFill>
              </a:rPr>
              <a:t> (&lt;</a:t>
            </a:r>
            <a:r>
              <a:rPr lang="ru-RU" altLang="ru-RU" sz="1900" b="1" dirty="0">
                <a:solidFill>
                  <a:srgbClr val="008000"/>
                </a:solidFill>
              </a:rPr>
              <a:t>Список 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Фактических 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параметров </a:t>
            </a:r>
            <a:r>
              <a:rPr lang="ru-RU" altLang="ru-RU" sz="1900" b="1" dirty="0">
                <a:solidFill>
                  <a:srgbClr val="008000"/>
                </a:solidFill>
              </a:rPr>
              <a:t>"</a:t>
            </a:r>
            <a:r>
              <a:rPr lang="ru-RU" altLang="ru-RU" sz="1900" b="1" dirty="0">
                <a:solidFill>
                  <a:srgbClr val="FF0000"/>
                </a:solidFill>
              </a:rPr>
              <a:t>,</a:t>
            </a:r>
            <a:r>
              <a:rPr lang="ru-RU" altLang="ru-RU" sz="1900" b="1" dirty="0">
                <a:solidFill>
                  <a:srgbClr val="008000"/>
                </a:solidFill>
              </a:rPr>
              <a:t>"</a:t>
            </a:r>
            <a:r>
              <a:rPr lang="en-US" altLang="ru-RU" sz="1900" b="1" dirty="0">
                <a:solidFill>
                  <a:srgbClr val="008000"/>
                </a:solidFill>
              </a:rPr>
              <a:t>&gt;</a:t>
            </a:r>
            <a:r>
              <a:rPr lang="ru-RU" altLang="ru-RU" sz="1900" b="1" dirty="0">
                <a:solidFill>
                  <a:srgbClr val="008000"/>
                </a:solidFill>
              </a:rPr>
              <a:t>)</a:t>
            </a:r>
            <a:endParaRPr lang="ru-RU" altLang="ru-RU" sz="1900" b="1" dirty="0">
              <a:solidFill>
                <a:srgbClr val="FF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u="sng" dirty="0" smtClean="0"/>
              <a:t>Пример</a:t>
            </a:r>
            <a:r>
              <a:rPr lang="ru-RU" altLang="ru-RU" sz="1900" b="1" dirty="0" smtClean="0"/>
              <a:t> </a:t>
            </a:r>
            <a:r>
              <a:rPr lang="ru-RU" altLang="ru-RU" sz="1900" b="1" u="sng" dirty="0" smtClean="0"/>
              <a:t>описания</a:t>
            </a:r>
            <a:r>
              <a:rPr lang="en-US" altLang="ru-RU" sz="1900" b="1" dirty="0" smtClean="0"/>
              <a:t> </a:t>
            </a:r>
            <a:r>
              <a:rPr lang="ru-RU" altLang="ru-RU" sz="1900" b="1" dirty="0" smtClean="0"/>
              <a:t>функции сложения:</a:t>
            </a:r>
          </a:p>
          <a:p>
            <a:pPr algn="l"/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Summa ( </a:t>
            </a:r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9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a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9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b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9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a + b</a:t>
            </a:r>
            <a:r>
              <a:rPr lang="en-US" sz="19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);};</a:t>
            </a:r>
            <a:r>
              <a:rPr lang="ru-RU" sz="19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9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– </a:t>
            </a:r>
            <a:r>
              <a:rPr lang="ru-RU" sz="19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Оператор возврата из функции!!!</a:t>
            </a:r>
            <a:endParaRPr lang="en-US" sz="1900" b="1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Пример </a:t>
            </a:r>
            <a:r>
              <a:rPr lang="ru-RU" altLang="ru-RU" sz="1900" b="1" u="sng" dirty="0" smtClean="0"/>
              <a:t>вызова </a:t>
            </a:r>
            <a:r>
              <a:rPr lang="ru-RU" altLang="ru-RU" sz="1900" b="1" dirty="0" smtClean="0"/>
              <a:t>этой функции при инициализации переменной </a:t>
            </a:r>
            <a:r>
              <a:rPr lang="en-US" altLang="ru-RU" sz="1900" b="1" dirty="0" smtClean="0"/>
              <a:t>S</a:t>
            </a:r>
            <a:r>
              <a:rPr lang="ru-RU" altLang="ru-RU" sz="1900" b="1" dirty="0" smtClean="0"/>
              <a:t>:</a:t>
            </a:r>
          </a:p>
          <a:p>
            <a:pPr algn="l"/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 = Summa(1,1</a:t>
            </a:r>
            <a:r>
              <a:rPr lang="en-US" sz="19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19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Результат </a:t>
            </a:r>
            <a:r>
              <a:rPr lang="en-US" sz="19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S=2</a:t>
            </a:r>
            <a:endParaRPr lang="ru-RU" sz="19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900" b="1" dirty="0" smtClean="0"/>
              <a:t>Функция может и не </a:t>
            </a:r>
            <a:r>
              <a:rPr lang="ru-RU" altLang="ru-RU" sz="1900" b="1" dirty="0"/>
              <a:t>в</a:t>
            </a:r>
            <a:r>
              <a:rPr lang="ru-RU" altLang="ru-RU" sz="1900" b="1" dirty="0" smtClean="0"/>
              <a:t>озвращать значение</a:t>
            </a:r>
            <a:r>
              <a:rPr lang="en-US" altLang="ru-RU" sz="1900" b="1" dirty="0" smtClean="0"/>
              <a:t> </a:t>
            </a:r>
            <a:r>
              <a:rPr lang="ru-RU" altLang="ru-RU" sz="1900" b="1" dirty="0" smtClean="0"/>
              <a:t>и не иметь параметров, тогда задается тип возврата </a:t>
            </a:r>
            <a:r>
              <a:rPr lang="en-US" altLang="ru-RU" sz="19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ru-RU" altLang="ru-RU" sz="1900" b="1" dirty="0">
                <a:highlight>
                  <a:srgbClr val="FFFFFF"/>
                </a:highlight>
              </a:rPr>
              <a:t> </a:t>
            </a:r>
            <a:r>
              <a:rPr lang="ru-RU" altLang="ru-RU" sz="1900" b="1" dirty="0" smtClean="0">
                <a:highlight>
                  <a:srgbClr val="FFFFFF"/>
                </a:highlight>
              </a:rPr>
              <a:t>и </a:t>
            </a:r>
            <a:r>
              <a:rPr lang="ru-RU" altLang="ru-RU" sz="1900" b="1" dirty="0" smtClean="0"/>
              <a:t>оператор возврата (</a:t>
            </a:r>
            <a:r>
              <a:rPr lang="en-US" altLang="ru-RU" sz="19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ru-RU" altLang="ru-RU" sz="1900" b="1" dirty="0" smtClean="0"/>
              <a:t>) без выражения</a:t>
            </a:r>
            <a:r>
              <a:rPr lang="en-US" altLang="ru-RU" sz="1900" b="1" dirty="0" smtClean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altLang="ru-RU" sz="1900" b="1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altLang="ru-RU" sz="1900" b="1" dirty="0" smtClean="0"/>
          </a:p>
          <a:p>
            <a:pPr algn="l"/>
            <a:endParaRPr lang="ru-RU" altLang="ru-RU" sz="1900" b="1" dirty="0" smtClean="0"/>
          </a:p>
          <a:p>
            <a:pPr algn="l"/>
            <a:endParaRPr lang="ru-RU" altLang="ru-RU" sz="1900" b="1" dirty="0"/>
          </a:p>
          <a:p>
            <a:pPr algn="l"/>
            <a:endParaRPr lang="ru-RU" altLang="ru-RU" sz="1900" b="1" dirty="0" smtClean="0"/>
          </a:p>
          <a:p>
            <a:pPr algn="l"/>
            <a:endParaRPr lang="ru-RU" altLang="ru-RU" sz="1900" b="1" dirty="0" smtClean="0"/>
          </a:p>
          <a:p>
            <a:endParaRPr lang="ru-RU" altLang="ru-RU" sz="19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07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Составной оператор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83261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Составной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оператор это любая группа операторов заключенная в операторные скобки (для СИ –"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{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",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"}"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для Паскаля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begin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и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end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en-US" altLang="ru-RU" sz="2800" b="1" dirty="0" smtClean="0">
                <a:solidFill>
                  <a:schemeClr val="tx1"/>
                </a:solidFill>
              </a:rPr>
              <a:t>{</a:t>
            </a:r>
            <a:r>
              <a:rPr lang="en-US" altLang="ru-RU" sz="28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800" b="1" baseline="-25000" dirty="0" smtClean="0">
                <a:solidFill>
                  <a:srgbClr val="FF0000"/>
                </a:solidFill>
              </a:rPr>
              <a:t>1</a:t>
            </a:r>
            <a:r>
              <a:rPr lang="ru-RU" altLang="ru-RU" sz="2800" b="1" dirty="0">
                <a:solidFill>
                  <a:srgbClr val="FF0000"/>
                </a:solidFill>
              </a:rPr>
              <a:t>;</a:t>
            </a:r>
            <a:r>
              <a:rPr lang="en-US" altLang="ru-RU" sz="2800" b="1" dirty="0">
                <a:solidFill>
                  <a:srgbClr val="FF0000"/>
                </a:solidFill>
              </a:rPr>
              <a:t> S</a:t>
            </a:r>
            <a:r>
              <a:rPr lang="en-US" altLang="ru-RU" sz="28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800" b="1" dirty="0">
                <a:solidFill>
                  <a:srgbClr val="FF0000"/>
                </a:solidFill>
              </a:rPr>
              <a:t>;</a:t>
            </a:r>
            <a:r>
              <a:rPr lang="en-US" altLang="ru-RU" sz="2800" b="1" dirty="0">
                <a:solidFill>
                  <a:srgbClr val="FF0000"/>
                </a:solidFill>
              </a:rPr>
              <a:t> S</a:t>
            </a:r>
            <a:r>
              <a:rPr lang="en-US" altLang="ru-RU" sz="2800" b="1" baseline="-25000" dirty="0">
                <a:solidFill>
                  <a:srgbClr val="FF0000"/>
                </a:solidFill>
              </a:rPr>
              <a:t>3</a:t>
            </a:r>
            <a:r>
              <a:rPr lang="ru-RU" altLang="ru-RU" sz="2800" b="1" dirty="0">
                <a:solidFill>
                  <a:srgbClr val="FF0000"/>
                </a:solidFill>
              </a:rPr>
              <a:t>;</a:t>
            </a:r>
            <a:r>
              <a:rPr lang="en-US" altLang="ru-RU" sz="2800" b="1" dirty="0">
                <a:solidFill>
                  <a:srgbClr val="FF0000"/>
                </a:solidFill>
              </a:rPr>
              <a:t> </a:t>
            </a:r>
            <a:r>
              <a:rPr lang="en-US" altLang="ru-RU" sz="2800" b="1" dirty="0" err="1">
                <a:solidFill>
                  <a:srgbClr val="FF0000"/>
                </a:solidFill>
              </a:rPr>
              <a:t>S</a:t>
            </a:r>
            <a:r>
              <a:rPr lang="en-US" altLang="ru-RU" sz="2800" b="1" baseline="-25000" dirty="0" err="1">
                <a:solidFill>
                  <a:srgbClr val="FF0000"/>
                </a:solidFill>
              </a:rPr>
              <a:t>k</a:t>
            </a:r>
            <a:r>
              <a:rPr lang="ru-RU" altLang="ru-RU" sz="2800" b="1" dirty="0">
                <a:solidFill>
                  <a:srgbClr val="FF0000"/>
                </a:solidFill>
              </a:rPr>
              <a:t>;</a:t>
            </a:r>
            <a:r>
              <a:rPr lang="en-US" altLang="ru-RU" sz="2800" b="1" dirty="0">
                <a:solidFill>
                  <a:srgbClr val="FF0000"/>
                </a:solidFill>
              </a:rPr>
              <a:t> S</a:t>
            </a:r>
            <a:r>
              <a:rPr lang="en-US" altLang="ru-RU" sz="2800" b="1" baseline="-25000" dirty="0">
                <a:solidFill>
                  <a:srgbClr val="FF0000"/>
                </a:solidFill>
              </a:rPr>
              <a:t>k+1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}</a:t>
            </a:r>
            <a:r>
              <a:rPr lang="en-US" altLang="ru-RU" sz="2800" b="1" dirty="0" smtClean="0">
                <a:solidFill>
                  <a:srgbClr val="FF0000"/>
                </a:solidFill>
              </a:rPr>
              <a:t>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chemeClr val="tx1"/>
                </a:solidFill>
              </a:rPr>
              <a:t>Синонимом понятия </a:t>
            </a:r>
            <a:r>
              <a:rPr lang="ru-RU" altLang="ru-RU" sz="2400" b="1" u="sng" dirty="0" smtClean="0">
                <a:solidFill>
                  <a:schemeClr val="tx1"/>
                </a:solidFill>
              </a:rPr>
              <a:t>составной 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оператор является понятие </a:t>
            </a:r>
            <a:r>
              <a:rPr lang="ru-RU" altLang="ru-RU" sz="2400" b="1" u="sng" dirty="0" smtClean="0">
                <a:solidFill>
                  <a:schemeClr val="tx1"/>
                </a:solidFill>
              </a:rPr>
              <a:t>блок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(блочное</a:t>
            </a:r>
            <a:r>
              <a:rPr lang="en-US" altLang="ru-RU" sz="2400" b="1" dirty="0" smtClean="0">
                <a:solidFill>
                  <a:schemeClr val="tx1"/>
                </a:solidFill>
              </a:rPr>
              <a:t>/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структурное программирование)</a:t>
            </a:r>
          </a:p>
          <a:p>
            <a:pPr algn="l"/>
            <a:r>
              <a:rPr lang="ru-RU" altLang="ru-RU" sz="2400" b="1" u="sng" dirty="0" smtClean="0">
                <a:solidFill>
                  <a:schemeClr val="tx1"/>
                </a:solidFill>
              </a:rPr>
              <a:t>Составные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операторы могут быть </a:t>
            </a:r>
            <a:r>
              <a:rPr lang="ru-RU" altLang="ru-RU" sz="2400" b="1" u="sng" dirty="0" smtClean="0">
                <a:solidFill>
                  <a:schemeClr val="tx1"/>
                </a:solidFill>
              </a:rPr>
              <a:t>вложенными 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( без ограничений вложенности):</a:t>
            </a:r>
          </a:p>
          <a:p>
            <a:pPr algn="l"/>
            <a:r>
              <a:rPr lang="en-US" altLang="ru-RU" sz="2400" b="1" dirty="0">
                <a:solidFill>
                  <a:srgbClr val="FF0000"/>
                </a:solidFill>
              </a:rPr>
              <a:t>{S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1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</a:t>
            </a:r>
            <a:r>
              <a:rPr lang="en-US" altLang="ru-RU" sz="2400" b="1" dirty="0">
                <a:solidFill>
                  <a:schemeClr val="tx1"/>
                </a:solidFill>
              </a:rPr>
              <a:t>{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 smtClean="0">
                <a:solidFill>
                  <a:srgbClr val="FF0000"/>
                </a:solidFill>
              </a:rPr>
              <a:t>3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</a:t>
            </a:r>
            <a:r>
              <a:rPr lang="en-US" altLang="ru-RU" sz="2400" b="1" dirty="0" err="1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 err="1">
                <a:solidFill>
                  <a:srgbClr val="FF0000"/>
                </a:solidFill>
              </a:rPr>
              <a:t>k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400" b="1" dirty="0" smtClean="0">
                <a:solidFill>
                  <a:schemeClr val="tx1"/>
                </a:solidFill>
              </a:rPr>
              <a:t>}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400" b="1" dirty="0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k+1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};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chemeClr val="tx1"/>
                </a:solidFill>
              </a:rPr>
              <a:t>Блоки используются для написания функций и структурного программирования.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chemeClr val="tx1"/>
                </a:solidFill>
              </a:rPr>
              <a:t>Переменные объявленные в блоке имеют </a:t>
            </a:r>
            <a:r>
              <a:rPr lang="ru-RU" altLang="ru-RU" sz="2400" b="1" u="sng" dirty="0" smtClean="0">
                <a:solidFill>
                  <a:schemeClr val="tx1"/>
                </a:solidFill>
              </a:rPr>
              <a:t>область видимости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ограниченную </a:t>
            </a:r>
            <a:r>
              <a:rPr lang="ru-RU" altLang="ru-RU" sz="2400" b="1" u="sng" dirty="0" smtClean="0">
                <a:solidFill>
                  <a:schemeClr val="tx1"/>
                </a:solidFill>
              </a:rPr>
              <a:t>внутри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блока и они </a:t>
            </a:r>
            <a:r>
              <a:rPr lang="ru-RU" altLang="ru-RU" sz="2400" b="1" u="sng" dirty="0" smtClean="0">
                <a:solidFill>
                  <a:schemeClr val="tx1"/>
                </a:solidFill>
              </a:rPr>
              <a:t>недоступны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вне блока.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chemeClr val="tx1"/>
                </a:solidFill>
              </a:rPr>
              <a:t>В разных блоках могут быть переменные с </a:t>
            </a:r>
            <a:r>
              <a:rPr lang="ru-RU" altLang="ru-RU" sz="2400" b="1" u="sng" dirty="0" smtClean="0">
                <a:solidFill>
                  <a:schemeClr val="tx1"/>
                </a:solidFill>
              </a:rPr>
              <a:t>одинаковыми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именами.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9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Структура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9211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Структура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(запись, класс) – это специальная конструкция языка, позволяющая совместно сохранять и манипулировать данными разных типов. </a:t>
            </a: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Первоначально описывается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шаблон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структуры(совокупность типов и имен структуры), а затем на его основе описываются структурные переменные.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1000" b="1" dirty="0" smtClean="0"/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Разрешается описывать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массивы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структур,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указатели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на структуры, передавать структуры параметрами в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функции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46</a:t>
            </a:fld>
            <a:endParaRPr lang="ru-RU"/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5868144" y="2708920"/>
            <a:ext cx="3096344" cy="26642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u="sng" dirty="0" smtClean="0">
                <a:solidFill>
                  <a:srgbClr val="FF0000"/>
                </a:solidFill>
              </a:rPr>
              <a:t>Шаблон</a:t>
            </a:r>
            <a:r>
              <a:rPr lang="ru-RU" sz="1400" dirty="0" smtClean="0">
                <a:solidFill>
                  <a:srgbClr val="FF0000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структуры</a:t>
            </a:r>
            <a:r>
              <a:rPr lang="en-US" sz="1400" dirty="0" smtClean="0">
                <a:solidFill>
                  <a:schemeClr val="tx1"/>
                </a:solidFill>
              </a:rPr>
              <a:t> (</a:t>
            </a:r>
            <a:r>
              <a:rPr lang="ru-RU" sz="1400" dirty="0" smtClean="0">
                <a:solidFill>
                  <a:schemeClr val="tx1"/>
                </a:solidFill>
              </a:rPr>
              <a:t>Описание</a:t>
            </a:r>
            <a:r>
              <a:rPr lang="en-US" sz="1400" dirty="0" smtClean="0">
                <a:solidFill>
                  <a:schemeClr val="tx1"/>
                </a:solidFill>
              </a:rPr>
              <a:t>)</a:t>
            </a:r>
            <a:r>
              <a:rPr lang="ru-RU" sz="1400" dirty="0" smtClean="0">
                <a:solidFill>
                  <a:schemeClr val="tx1"/>
                </a:solidFill>
              </a:rPr>
              <a:t>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{&lt;</a:t>
            </a:r>
            <a:r>
              <a:rPr lang="ru-RU" sz="1400" dirty="0">
                <a:solidFill>
                  <a:schemeClr val="tx1"/>
                </a:solidFill>
              </a:rPr>
              <a:t>тип</a:t>
            </a:r>
            <a:r>
              <a:rPr lang="en-US" sz="1400" dirty="0">
                <a:solidFill>
                  <a:schemeClr val="tx1"/>
                </a:solidFill>
              </a:rPr>
              <a:t>&gt; &lt;</a:t>
            </a:r>
            <a:r>
              <a:rPr lang="ru-RU" sz="1400" dirty="0" smtClean="0">
                <a:solidFill>
                  <a:schemeClr val="tx1"/>
                </a:solidFill>
              </a:rPr>
              <a:t>Имя поля 1</a:t>
            </a:r>
            <a:r>
              <a:rPr lang="en-US" sz="1400" dirty="0" smtClean="0">
                <a:solidFill>
                  <a:schemeClr val="tx1"/>
                </a:solidFill>
              </a:rPr>
              <a:t>&gt;;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тип</a:t>
            </a:r>
            <a:r>
              <a:rPr lang="en-US" sz="1400" dirty="0">
                <a:solidFill>
                  <a:schemeClr val="tx1"/>
                </a:solidFill>
              </a:rPr>
              <a:t>&gt; </a:t>
            </a: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Имя поля </a:t>
            </a:r>
            <a:r>
              <a:rPr lang="ru-RU" sz="1400" dirty="0" smtClean="0">
                <a:solidFill>
                  <a:schemeClr val="tx1"/>
                </a:solidFill>
              </a:rPr>
              <a:t>2</a:t>
            </a:r>
            <a:r>
              <a:rPr lang="en-US" sz="1400" dirty="0" smtClean="0">
                <a:solidFill>
                  <a:schemeClr val="tx1"/>
                </a:solidFill>
              </a:rPr>
              <a:t>&gt;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;</a:t>
            </a:r>
          </a:p>
          <a:p>
            <a:pPr algn="ctr">
              <a:defRPr/>
            </a:pP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тип</a:t>
            </a:r>
            <a:r>
              <a:rPr lang="en-US" sz="1400" dirty="0">
                <a:solidFill>
                  <a:schemeClr val="tx1"/>
                </a:solidFill>
              </a:rPr>
              <a:t>&gt; </a:t>
            </a: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Имя поля </a:t>
            </a:r>
            <a:r>
              <a:rPr lang="ru-RU" sz="1400" dirty="0" smtClean="0">
                <a:solidFill>
                  <a:schemeClr val="tx1"/>
                </a:solidFill>
              </a:rPr>
              <a:t>3</a:t>
            </a:r>
            <a:r>
              <a:rPr lang="en-US" sz="1400" dirty="0" smtClean="0">
                <a:solidFill>
                  <a:schemeClr val="tx1"/>
                </a:solidFill>
              </a:rPr>
              <a:t>&gt;;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endParaRPr lang="ru-RU" sz="14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тип</a:t>
            </a:r>
            <a:r>
              <a:rPr lang="en-US" sz="1400" dirty="0">
                <a:solidFill>
                  <a:schemeClr val="tx1"/>
                </a:solidFill>
              </a:rPr>
              <a:t>&gt; </a:t>
            </a: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Имя поля </a:t>
            </a:r>
            <a:r>
              <a:rPr lang="ru-RU" sz="1400" dirty="0" smtClean="0">
                <a:solidFill>
                  <a:schemeClr val="tx1"/>
                </a:solidFill>
              </a:rPr>
              <a:t>4</a:t>
            </a:r>
            <a:r>
              <a:rPr lang="en-US" sz="1400" dirty="0" smtClean="0">
                <a:solidFill>
                  <a:schemeClr val="tx1"/>
                </a:solidFill>
              </a:rPr>
              <a:t>&gt;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;}</a:t>
            </a:r>
            <a:endParaRPr lang="ru-RU" sz="14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400" u="sng" dirty="0" smtClean="0">
                <a:solidFill>
                  <a:schemeClr val="tx1"/>
                </a:solidFill>
              </a:rPr>
              <a:t>Пример</a:t>
            </a:r>
            <a:r>
              <a:rPr lang="ru-RU" sz="1400" dirty="0" smtClean="0">
                <a:solidFill>
                  <a:schemeClr val="tx1"/>
                </a:solidFill>
              </a:rPr>
              <a:t>:</a:t>
            </a:r>
          </a:p>
          <a:p>
            <a:pPr>
              <a:defRPr/>
            </a:pPr>
            <a:r>
              <a:rPr lang="en-US" sz="1400" b="1" dirty="0" err="1" smtClean="0">
                <a:solidFill>
                  <a:srgbClr val="0000FF"/>
                </a:solidFill>
              </a:rPr>
              <a:t>struct</a:t>
            </a:r>
            <a:r>
              <a:rPr lang="en-US" sz="1400" b="1" dirty="0" smtClean="0">
                <a:solidFill>
                  <a:srgbClr val="0000FF"/>
                </a:solidFill>
              </a:rPr>
              <a:t> Student {</a:t>
            </a:r>
          </a:p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</a:rPr>
              <a:t>char Fam[20];</a:t>
            </a:r>
          </a:p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</a:rPr>
              <a:t> char Name[14;</a:t>
            </a:r>
          </a:p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</a:rPr>
              <a:t>int Kurs;</a:t>
            </a:r>
          </a:p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</a:rPr>
              <a:t>float Stipend;]} ;</a:t>
            </a:r>
            <a:endParaRPr lang="ru-RU" sz="1400" b="1" dirty="0">
              <a:solidFill>
                <a:srgbClr val="0000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rgbClr val="0000FF"/>
              </a:solidFill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899592" y="3254518"/>
            <a:ext cx="4752529" cy="2046692"/>
            <a:chOff x="899592" y="2996953"/>
            <a:chExt cx="4752529" cy="2046692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899592" y="2996953"/>
              <a:ext cx="4752529" cy="2046692"/>
              <a:chOff x="1940567" y="4219052"/>
              <a:chExt cx="3244511" cy="1541978"/>
            </a:xfrm>
          </p:grpSpPr>
          <p:grpSp>
            <p:nvGrpSpPr>
              <p:cNvPr id="6" name="Группа 36"/>
              <p:cNvGrpSpPr>
                <a:grpSpLocks/>
              </p:cNvGrpSpPr>
              <p:nvPr/>
            </p:nvGrpSpPr>
            <p:grpSpPr bwMode="auto">
              <a:xfrm>
                <a:off x="1940567" y="4219052"/>
                <a:ext cx="1787065" cy="1379225"/>
                <a:chOff x="1331640" y="2564408"/>
                <a:chExt cx="1786708" cy="2736304"/>
              </a:xfrm>
            </p:grpSpPr>
            <p:sp>
              <p:nvSpPr>
                <p:cNvPr id="9" name="Прямоугольник 8"/>
                <p:cNvSpPr/>
                <p:nvPr/>
              </p:nvSpPr>
              <p:spPr>
                <a:xfrm>
                  <a:off x="1331640" y="2564408"/>
                  <a:ext cx="1786708" cy="2736304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" name="Прямоугольник 9"/>
                <p:cNvSpPr/>
                <p:nvPr/>
              </p:nvSpPr>
              <p:spPr>
                <a:xfrm>
                  <a:off x="1465490" y="4299153"/>
                  <a:ext cx="1428414" cy="297557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 smtClean="0">
                      <a:solidFill>
                        <a:schemeClr val="tx1"/>
                      </a:solidFill>
                    </a:rPr>
                    <a:t>1000</a:t>
                  </a:r>
                  <a:r>
                    <a:rPr lang="en-US" sz="1400" dirty="0">
                      <a:solidFill>
                        <a:schemeClr val="tx1"/>
                      </a:solidFill>
                    </a:rPr>
                    <a:t>.</a:t>
                  </a:r>
                  <a:r>
                    <a:rPr lang="ru-RU" sz="1400" dirty="0" smtClean="0">
                      <a:solidFill>
                        <a:schemeClr val="tx1"/>
                      </a:solidFill>
                    </a:rPr>
                    <a:t>0</a:t>
                  </a:r>
                  <a:r>
                    <a:rPr lang="en-US" sz="1400" dirty="0" smtClean="0">
                      <a:solidFill>
                        <a:schemeClr val="tx1"/>
                      </a:solidFill>
                    </a:rPr>
                    <a:t>F</a:t>
                  </a:r>
                  <a:endParaRPr lang="ru-RU" sz="14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7" name="Прямоугольник 6"/>
              <p:cNvSpPr/>
              <p:nvPr/>
            </p:nvSpPr>
            <p:spPr bwMode="auto">
              <a:xfrm>
                <a:off x="3857778" y="4270489"/>
                <a:ext cx="1327300" cy="149054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Структурная </a:t>
                </a:r>
                <a:r>
                  <a:rPr lang="ru-RU" sz="1400" u="sng" dirty="0" smtClean="0">
                    <a:solidFill>
                      <a:srgbClr val="FF0000"/>
                    </a:solidFill>
                  </a:rPr>
                  <a:t>Переменная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 (</a:t>
                </a:r>
                <a:r>
                  <a:rPr lang="ru-RU" sz="1400" dirty="0" smtClean="0">
                    <a:solidFill>
                      <a:schemeClr val="tx1"/>
                    </a:solidFill>
                  </a:rPr>
                  <a:t>описание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):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 smtClean="0">
                    <a:solidFill>
                      <a:srgbClr val="0000FF"/>
                    </a:solidFill>
                  </a:rPr>
                  <a:t>Student </a:t>
                </a:r>
                <a:r>
                  <a:rPr lang="en-US" sz="1400" b="1" dirty="0" smtClean="0">
                    <a:solidFill>
                      <a:srgbClr val="FF0000"/>
                    </a:solidFill>
                  </a:rPr>
                  <a:t>Ivanov</a:t>
                </a:r>
                <a:r>
                  <a:rPr lang="en-US" sz="1400" b="1" dirty="0" smtClean="0">
                    <a:solidFill>
                      <a:srgbClr val="0000FF"/>
                    </a:solidFill>
                  </a:rPr>
                  <a:t> =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 smtClean="0">
                    <a:solidFill>
                      <a:srgbClr val="0000FF"/>
                    </a:solidFill>
                  </a:rPr>
                  <a:t>{"</a:t>
                </a:r>
                <a:r>
                  <a:rPr lang="ru-RU" sz="1400" b="1" dirty="0" smtClean="0">
                    <a:solidFill>
                      <a:srgbClr val="0000FF"/>
                    </a:solidFill>
                  </a:rPr>
                  <a:t>Иванов</a:t>
                </a:r>
                <a:r>
                  <a:rPr lang="en-US" sz="1400" b="1" dirty="0" smtClean="0">
                    <a:solidFill>
                      <a:srgbClr val="0000FF"/>
                    </a:solidFill>
                  </a:rPr>
                  <a:t>","</a:t>
                </a:r>
                <a:r>
                  <a:rPr lang="ru-RU" sz="1400" b="1" dirty="0" smtClean="0">
                    <a:solidFill>
                      <a:srgbClr val="0000FF"/>
                    </a:solidFill>
                  </a:rPr>
                  <a:t>Петр</a:t>
                </a:r>
                <a:r>
                  <a:rPr lang="en-US" sz="1400" b="1" dirty="0" smtClean="0">
                    <a:solidFill>
                      <a:srgbClr val="0000FF"/>
                    </a:solidFill>
                  </a:rPr>
                  <a:t>",2, 1000.0F}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;</a:t>
                </a:r>
                <a:endParaRPr lang="ru-RU" sz="1400" dirty="0" smtClean="0">
                  <a:solidFill>
                    <a:schemeClr val="tx1"/>
                  </a:solidFill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u="sng" dirty="0">
                    <a:solidFill>
                      <a:srgbClr val="FF0000"/>
                    </a:solidFill>
                  </a:rPr>
                  <a:t>Поле структуры</a:t>
                </a:r>
                <a:r>
                  <a:rPr lang="en-US" sz="1400" u="sng" dirty="0">
                    <a:solidFill>
                      <a:srgbClr val="FF0000"/>
                    </a:solidFill>
                  </a:rPr>
                  <a:t> 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(</a:t>
                </a:r>
                <a:r>
                  <a:rPr lang="ru-RU" sz="1400" dirty="0" smtClean="0">
                    <a:solidFill>
                      <a:schemeClr val="tx1"/>
                    </a:solidFill>
                  </a:rPr>
                  <a:t>Квалифицированная ссылка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)</a:t>
                </a:r>
                <a:r>
                  <a:rPr lang="ru-RU" sz="1400" dirty="0" smtClean="0">
                    <a:solidFill>
                      <a:schemeClr val="tx1"/>
                    </a:solidFill>
                  </a:rPr>
                  <a:t>: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 smtClean="0">
                    <a:solidFill>
                      <a:srgbClr val="FF0000"/>
                    </a:solidFill>
                  </a:rPr>
                  <a:t>Ivanov</a:t>
                </a:r>
                <a:r>
                  <a:rPr lang="ru-RU" sz="1400" b="1" dirty="0" smtClean="0">
                    <a:solidFill>
                      <a:srgbClr val="FF0000"/>
                    </a:solidFill>
                  </a:rPr>
                  <a:t>.</a:t>
                </a:r>
                <a:r>
                  <a:rPr lang="en-US" sz="1400" b="1" dirty="0" err="1" smtClean="0">
                    <a:solidFill>
                      <a:srgbClr val="FF0000"/>
                    </a:solidFill>
                  </a:rPr>
                  <a:t>Kurs</a:t>
                </a:r>
                <a:r>
                  <a:rPr lang="en-US" sz="1400" b="1" dirty="0" smtClean="0">
                    <a:solidFill>
                      <a:srgbClr val="FF0000"/>
                    </a:solidFill>
                  </a:rPr>
                  <a:t> = 5 ;</a:t>
                </a:r>
                <a:r>
                  <a:rPr lang="ru-RU" sz="1400" dirty="0" smtClean="0">
                    <a:solidFill>
                      <a:schemeClr val="tx1"/>
                    </a:solidFill>
                  </a:rPr>
                  <a:t> </a:t>
                </a:r>
                <a:endParaRPr lang="en-US" sz="1400" dirty="0" smtClean="0">
                  <a:solidFill>
                    <a:schemeClr val="tx1"/>
                  </a:solidFill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" name="Прямая со стрелкой 7"/>
              <p:cNvCxnSpPr>
                <a:stCxn id="7" idx="1"/>
              </p:cNvCxnSpPr>
              <p:nvPr/>
            </p:nvCxnSpPr>
            <p:spPr>
              <a:xfrm flipH="1" flipV="1">
                <a:off x="3497363" y="4687272"/>
                <a:ext cx="360415" cy="32848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Прямоугольник 11"/>
            <p:cNvSpPr/>
            <p:nvPr/>
          </p:nvSpPr>
          <p:spPr bwMode="auto">
            <a:xfrm>
              <a:off x="1088484" y="3718244"/>
              <a:ext cx="2091486" cy="21040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Петр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 bwMode="auto">
            <a:xfrm>
              <a:off x="1088484" y="3933056"/>
              <a:ext cx="2091486" cy="21040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2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 bwMode="auto">
            <a:xfrm>
              <a:off x="1088484" y="3501008"/>
              <a:ext cx="2091486" cy="21040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Иванов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Прямоугольник 23"/>
          <p:cNvSpPr/>
          <p:nvPr/>
        </p:nvSpPr>
        <p:spPr bwMode="auto">
          <a:xfrm>
            <a:off x="203879" y="2828425"/>
            <a:ext cx="2091486" cy="2104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rgbClr val="FF0000"/>
                </a:solidFill>
              </a:rPr>
              <a:t>Ivanov</a:t>
            </a:r>
            <a:endParaRPr lang="ru-RU" sz="1400" b="1" dirty="0">
              <a:solidFill>
                <a:srgbClr val="FF0000"/>
              </a:solidFill>
            </a:endParaRPr>
          </a:p>
        </p:txBody>
      </p:sp>
      <p:cxnSp>
        <p:nvCxnSpPr>
          <p:cNvPr id="25" name="Прямая со стрелкой 24"/>
          <p:cNvCxnSpPr>
            <a:stCxn id="24" idx="2"/>
          </p:cNvCxnSpPr>
          <p:nvPr/>
        </p:nvCxnSpPr>
        <p:spPr>
          <a:xfrm>
            <a:off x="1249622" y="3038834"/>
            <a:ext cx="886044" cy="76162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967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Указател</a:t>
            </a:r>
            <a:r>
              <a:rPr lang="ru-RU" sz="3200" dirty="0"/>
              <a:t>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Указатель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(Pointer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Ссылка -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Reference)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– это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переменная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специального типа, которая содержит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адрес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другой переменной или области памяти. С указателем связаны две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адресные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операции: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Именования </a:t>
            </a:r>
            <a:r>
              <a:rPr lang="ru-RU" altLang="ru-RU" sz="2300" b="1" dirty="0" smtClean="0"/>
              <a:t>(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&amp;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 –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вычисление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адреса и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Разыменования –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взятие значения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по адресу </a:t>
            </a:r>
            <a:r>
              <a:rPr lang="ru-RU" altLang="ru-RU" sz="2300" b="1" dirty="0" smtClean="0"/>
              <a:t>(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*</a:t>
            </a:r>
            <a:r>
              <a:rPr lang="ru-RU" altLang="ru-RU" sz="2300" b="1" dirty="0" smtClean="0"/>
              <a:t>)</a:t>
            </a:r>
            <a:endParaRPr lang="en-US" altLang="ru-RU" sz="2300" b="1" dirty="0" smtClean="0"/>
          </a:p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указателя: </a:t>
            </a:r>
          </a:p>
          <a:p>
            <a:pPr algn="l"/>
            <a:r>
              <a:rPr lang="en-US" altLang="ru-RU" sz="2400" b="1" dirty="0">
                <a:solidFill>
                  <a:srgbClr val="008000"/>
                </a:solidFill>
              </a:rPr>
              <a:t>&lt;</a:t>
            </a:r>
            <a:r>
              <a:rPr lang="ru-RU" altLang="ru-RU" sz="2400" b="1" dirty="0">
                <a:solidFill>
                  <a:srgbClr val="008000"/>
                </a:solidFill>
              </a:rPr>
              <a:t>Тип </a:t>
            </a:r>
            <a:r>
              <a:rPr lang="en-US" altLang="ru-RU" sz="24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400" b="1" dirty="0" smtClean="0">
                <a:solidFill>
                  <a:srgbClr val="008000"/>
                </a:solidFill>
              </a:rPr>
              <a:t> 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*</a:t>
            </a:r>
            <a:r>
              <a:rPr lang="ru-RU" altLang="ru-RU" sz="24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2400" b="1" dirty="0">
                <a:solidFill>
                  <a:srgbClr val="008000"/>
                </a:solidFill>
              </a:rPr>
              <a:t>&lt;</a:t>
            </a:r>
            <a:r>
              <a:rPr lang="ru-RU" altLang="ru-RU" sz="2400" b="1" dirty="0">
                <a:solidFill>
                  <a:srgbClr val="008000"/>
                </a:solidFill>
              </a:rPr>
              <a:t>Имя </a:t>
            </a:r>
            <a:r>
              <a:rPr lang="ru-RU" altLang="ru-RU" sz="2400" b="1" dirty="0" smtClean="0">
                <a:solidFill>
                  <a:srgbClr val="008000"/>
                </a:solidFill>
              </a:rPr>
              <a:t>указателя</a:t>
            </a:r>
            <a:r>
              <a:rPr lang="en-US" altLang="ru-RU" sz="24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400" b="1" dirty="0" smtClean="0">
                <a:solidFill>
                  <a:srgbClr val="008000"/>
                </a:solidFill>
              </a:rPr>
              <a:t>;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Пример</a:t>
            </a:r>
            <a:r>
              <a:rPr lang="ru-RU" altLang="ru-RU" sz="2300" b="1" u="sng" dirty="0">
                <a:solidFill>
                  <a:schemeClr val="tx1"/>
                </a:solidFill>
              </a:rPr>
              <a:t>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описания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указателя: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Целая переменная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целое;</a:t>
            </a:r>
            <a:endParaRPr lang="ru-RU" altLang="ru-RU" sz="1800" b="1" dirty="0"/>
          </a:p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Операции с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указателем:</a:t>
            </a:r>
          </a:p>
          <a:p>
            <a:pPr algn="l"/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pInt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</a:t>
            </a:r>
            <a:r>
              <a:rPr lang="en-US" sz="18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&amp;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Именование</a:t>
            </a:r>
          </a:p>
          <a:p>
            <a:pPr algn="l"/>
            <a:r>
              <a:rPr lang="en-US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j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</a:t>
            </a: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 </a:t>
            </a:r>
            <a:r>
              <a:rPr 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//Получим 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j = </a:t>
            </a: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Разыменование</a:t>
            </a:r>
            <a:endParaRPr lang="ru-RU" altLang="ru-RU" sz="1800" b="1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 </a:t>
            </a: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pInt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ru-RU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Запись по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адресу, получим: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</a:t>
            </a:r>
            <a:endParaRPr lang="ru-RU" altLang="ru-RU" sz="1800" b="1" dirty="0" smtClean="0">
              <a:solidFill>
                <a:srgbClr val="FF0000"/>
              </a:solidFill>
            </a:endParaRP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47</a:t>
            </a:fld>
            <a:endParaRPr lang="ru-RU"/>
          </a:p>
        </p:txBody>
      </p:sp>
      <p:cxnSp>
        <p:nvCxnSpPr>
          <p:cNvPr id="14" name="Прямая со стрелкой 13"/>
          <p:cNvCxnSpPr>
            <a:stCxn id="11" idx="0"/>
            <a:endCxn id="7" idx="2"/>
          </p:cNvCxnSpPr>
          <p:nvPr/>
        </p:nvCxnSpPr>
        <p:spPr>
          <a:xfrm flipV="1">
            <a:off x="7340778" y="3548978"/>
            <a:ext cx="5605" cy="48939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1" idx="1"/>
            <a:endCxn id="10" idx="2"/>
          </p:cNvCxnSpPr>
          <p:nvPr/>
        </p:nvCxnSpPr>
        <p:spPr>
          <a:xfrm flipH="1" flipV="1">
            <a:off x="5418262" y="3669421"/>
            <a:ext cx="1236365" cy="508855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Группа 23"/>
          <p:cNvGrpSpPr/>
          <p:nvPr/>
        </p:nvGrpSpPr>
        <p:grpSpPr>
          <a:xfrm>
            <a:off x="4788024" y="3217739"/>
            <a:ext cx="4201343" cy="1379225"/>
            <a:chOff x="2561381" y="2899845"/>
            <a:chExt cx="4201343" cy="1379225"/>
          </a:xfrm>
        </p:grpSpPr>
        <p:sp>
          <p:nvSpPr>
            <p:cNvPr id="11" name="Прямоугольник 10"/>
            <p:cNvSpPr/>
            <p:nvPr/>
          </p:nvSpPr>
          <p:spPr bwMode="auto">
            <a:xfrm>
              <a:off x="4427984" y="3720481"/>
              <a:ext cx="1372302" cy="2798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Указатель </a:t>
              </a:r>
              <a:r>
                <a:rPr lang="en-US" sz="1400" b="1" dirty="0" err="1" smtClean="0">
                  <a:solidFill>
                    <a:srgbClr val="FF0000"/>
                  </a:solidFill>
                </a:rPr>
                <a:t>pInt</a:t>
              </a:r>
              <a:endParaRPr lang="ru-RU" sz="14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23" name="Группа 22"/>
            <p:cNvGrpSpPr/>
            <p:nvPr/>
          </p:nvGrpSpPr>
          <p:grpSpPr>
            <a:xfrm>
              <a:off x="2561381" y="2899845"/>
              <a:ext cx="4201343" cy="1379225"/>
              <a:chOff x="2561381" y="2899845"/>
              <a:chExt cx="4201343" cy="1379225"/>
            </a:xfrm>
          </p:grpSpPr>
          <p:grpSp>
            <p:nvGrpSpPr>
              <p:cNvPr id="5" name="Группа 4"/>
              <p:cNvGrpSpPr/>
              <p:nvPr/>
            </p:nvGrpSpPr>
            <p:grpSpPr>
              <a:xfrm>
                <a:off x="2561381" y="2899845"/>
                <a:ext cx="3244510" cy="1379225"/>
                <a:chOff x="1940567" y="4219052"/>
                <a:chExt cx="3244510" cy="1379225"/>
              </a:xfrm>
            </p:grpSpPr>
            <p:grpSp>
              <p:nvGrpSpPr>
                <p:cNvPr id="6" name="Группа 36"/>
                <p:cNvGrpSpPr>
                  <a:grpSpLocks/>
                </p:cNvGrpSpPr>
                <p:nvPr/>
              </p:nvGrpSpPr>
              <p:grpSpPr bwMode="auto">
                <a:xfrm>
                  <a:off x="1940567" y="4219052"/>
                  <a:ext cx="1566341" cy="1379225"/>
                  <a:chOff x="1331640" y="2564408"/>
                  <a:chExt cx="1566029" cy="2736304"/>
                </a:xfrm>
              </p:grpSpPr>
              <p:sp>
                <p:nvSpPr>
                  <p:cNvPr id="9" name="Прямоугольник 8"/>
                  <p:cNvSpPr/>
                  <p:nvPr/>
                </p:nvSpPr>
                <p:spPr>
                  <a:xfrm>
                    <a:off x="1331640" y="2564408"/>
                    <a:ext cx="1566029" cy="2736304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0" name="Прямоугольник 9"/>
                  <p:cNvSpPr/>
                  <p:nvPr/>
                </p:nvSpPr>
                <p:spPr>
                  <a:xfrm>
                    <a:off x="1331641" y="3043080"/>
                    <a:ext cx="1260223" cy="417439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1400" dirty="0" smtClean="0">
                        <a:solidFill>
                          <a:schemeClr val="tx1"/>
                        </a:solidFill>
                      </a:rPr>
                      <a:t>&lt;</a:t>
                    </a:r>
                    <a:r>
                      <a:rPr lang="ru-RU" sz="1400" dirty="0" smtClean="0">
                        <a:solidFill>
                          <a:schemeClr val="tx1"/>
                        </a:solidFill>
                      </a:rPr>
                      <a:t>Значение</a:t>
                    </a:r>
                    <a:r>
                      <a:rPr lang="en-US" sz="1400" dirty="0" smtClean="0">
                        <a:solidFill>
                          <a:schemeClr val="tx1"/>
                        </a:solidFill>
                      </a:rPr>
                      <a:t>&gt;</a:t>
                    </a:r>
                    <a:r>
                      <a:rPr lang="ru-RU" sz="1400" dirty="0" smtClean="0">
                        <a:solidFill>
                          <a:schemeClr val="tx1"/>
                        </a:solidFill>
                      </a:rPr>
                      <a:t>=</a:t>
                    </a:r>
                    <a:r>
                      <a:rPr lang="ru-RU" sz="1400" b="1" dirty="0" smtClean="0">
                        <a:solidFill>
                          <a:srgbClr val="FF0000"/>
                        </a:solidFill>
                      </a:rPr>
                      <a:t>5</a:t>
                    </a:r>
                    <a:endParaRPr lang="ru-RU" sz="1400" b="1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7" name="Прямоугольник 6"/>
                <p:cNvSpPr/>
                <p:nvPr/>
              </p:nvSpPr>
              <p:spPr bwMode="auto">
                <a:xfrm>
                  <a:off x="3812775" y="4270490"/>
                  <a:ext cx="1372302" cy="279801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 smtClean="0">
                      <a:solidFill>
                        <a:schemeClr val="tx1"/>
                      </a:solidFill>
                    </a:rPr>
                    <a:t>Переменная</a:t>
                  </a:r>
                  <a:r>
                    <a:rPr lang="en-US" sz="1400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en-US" sz="1600" b="1" dirty="0" err="1" smtClean="0">
                      <a:solidFill>
                        <a:srgbClr val="FF0000"/>
                      </a:solidFill>
                    </a:rPr>
                    <a:t>i</a:t>
                  </a:r>
                  <a:endParaRPr lang="ru-RU" sz="1400" b="1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8" name="Прямая со стрелкой 7"/>
                <p:cNvCxnSpPr>
                  <a:stCxn id="7" idx="1"/>
                  <a:endCxn id="10" idx="3"/>
                </p:cNvCxnSpPr>
                <p:nvPr/>
              </p:nvCxnSpPr>
              <p:spPr>
                <a:xfrm flipH="1">
                  <a:off x="3201042" y="4410391"/>
                  <a:ext cx="611733" cy="155139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TextBox 21"/>
              <p:cNvSpPr txBox="1"/>
              <p:nvPr/>
            </p:nvSpPr>
            <p:spPr>
              <a:xfrm>
                <a:off x="5225011" y="3357345"/>
                <a:ext cx="15377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err="1" smtClean="0">
                    <a:solidFill>
                      <a:srgbClr val="0000FF"/>
                    </a:solidFill>
                  </a:rPr>
                  <a:t>pInt</a:t>
                </a:r>
                <a:r>
                  <a:rPr lang="ru-RU" b="1" dirty="0" smtClean="0">
                    <a:solidFill>
                      <a:srgbClr val="0000FF"/>
                    </a:solidFill>
                  </a:rPr>
                  <a:t> =</a:t>
                </a:r>
                <a:r>
                  <a:rPr lang="en-US" b="1" dirty="0" smtClean="0">
                    <a:solidFill>
                      <a:srgbClr val="0000FF"/>
                    </a:solidFill>
                  </a:rPr>
                  <a:t> &amp;</a:t>
                </a:r>
                <a:r>
                  <a:rPr lang="en-US" b="1" dirty="0" err="1" smtClean="0">
                    <a:solidFill>
                      <a:srgbClr val="0000FF"/>
                    </a:solidFill>
                  </a:rPr>
                  <a:t>i</a:t>
                </a:r>
                <a:r>
                  <a:rPr lang="en-US" b="1" dirty="0" smtClean="0">
                    <a:solidFill>
                      <a:srgbClr val="0000FF"/>
                    </a:solidFill>
                  </a:rPr>
                  <a:t>;</a:t>
                </a:r>
                <a:endParaRPr lang="ru-RU" b="1" dirty="0">
                  <a:solidFill>
                    <a:srgbClr val="0000FF"/>
                  </a:solidFill>
                </a:endParaRPr>
              </a:p>
            </p:txBody>
          </p:sp>
        </p:grpSp>
      </p:grpSp>
      <p:sp>
        <p:nvSpPr>
          <p:cNvPr id="28" name="Прямоугольник 27"/>
          <p:cNvSpPr/>
          <p:nvPr/>
        </p:nvSpPr>
        <p:spPr bwMode="auto">
          <a:xfrm>
            <a:off x="6765503" y="5081500"/>
            <a:ext cx="1372302" cy="27980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Переменная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j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 bwMode="auto">
          <a:xfrm>
            <a:off x="4940425" y="4107767"/>
            <a:ext cx="1260474" cy="2104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ru-RU" sz="1400" dirty="0" smtClean="0">
                <a:solidFill>
                  <a:schemeClr val="tx1"/>
                </a:solidFill>
              </a:rPr>
              <a:t>Значение</a:t>
            </a:r>
            <a:r>
              <a:rPr lang="en-US" sz="1400" dirty="0" smtClean="0">
                <a:solidFill>
                  <a:schemeClr val="tx1"/>
                </a:solidFill>
              </a:rPr>
              <a:t>&gt;</a:t>
            </a:r>
            <a:r>
              <a:rPr lang="ru-RU" sz="1400" dirty="0" smtClean="0">
                <a:solidFill>
                  <a:schemeClr val="tx1"/>
                </a:solidFill>
              </a:rPr>
              <a:t>=</a:t>
            </a:r>
            <a:r>
              <a:rPr lang="ru-RU" sz="1400" b="1" dirty="0" smtClean="0">
                <a:solidFill>
                  <a:srgbClr val="FF0000"/>
                </a:solidFill>
              </a:rPr>
              <a:t>5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60232" y="4408767"/>
            <a:ext cx="248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Вычислим</a:t>
            </a:r>
            <a:r>
              <a:rPr lang="ru-RU" b="1" dirty="0" smtClean="0">
                <a:solidFill>
                  <a:srgbClr val="0000FF"/>
                </a:solidFill>
              </a:rPr>
              <a:t>: </a:t>
            </a:r>
            <a:r>
              <a:rPr lang="en-US" b="1" dirty="0" smtClean="0">
                <a:solidFill>
                  <a:srgbClr val="0000FF"/>
                </a:solidFill>
              </a:rPr>
              <a:t>j</a:t>
            </a:r>
            <a:r>
              <a:rPr lang="ru-RU" b="1" dirty="0" smtClean="0">
                <a:solidFill>
                  <a:srgbClr val="0000FF"/>
                </a:solidFill>
              </a:rPr>
              <a:t> =</a:t>
            </a:r>
            <a:r>
              <a:rPr lang="en-US" b="1" dirty="0" smtClean="0">
                <a:solidFill>
                  <a:srgbClr val="0000FF"/>
                </a:solidFill>
              </a:rPr>
              <a:t> *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err="1">
                <a:solidFill>
                  <a:srgbClr val="0000FF"/>
                </a:solidFill>
              </a:rPr>
              <a:t>pInt</a:t>
            </a:r>
            <a:r>
              <a:rPr lang="en-US" b="1" dirty="0" smtClean="0">
                <a:solidFill>
                  <a:srgbClr val="0000FF"/>
                </a:solidFill>
              </a:rPr>
              <a:t>;</a:t>
            </a:r>
            <a:endParaRPr lang="ru-RU" b="1" dirty="0">
              <a:solidFill>
                <a:srgbClr val="0000FF"/>
              </a:solidFill>
            </a:endParaRPr>
          </a:p>
        </p:txBody>
      </p:sp>
      <p:cxnSp>
        <p:nvCxnSpPr>
          <p:cNvPr id="32" name="Прямая со стрелкой 31"/>
          <p:cNvCxnSpPr>
            <a:stCxn id="28" idx="1"/>
            <a:endCxn id="30" idx="2"/>
          </p:cNvCxnSpPr>
          <p:nvPr/>
        </p:nvCxnSpPr>
        <p:spPr>
          <a:xfrm flipH="1" flipV="1">
            <a:off x="5570662" y="4318176"/>
            <a:ext cx="1194841" cy="90322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29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-99392"/>
            <a:ext cx="4176464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Файл</a:t>
            </a:r>
            <a:r>
              <a:rPr lang="en-US" sz="3200" dirty="0" smtClean="0"/>
              <a:t> (1)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48</a:t>
            </a:fld>
            <a:endParaRPr lang="ru-RU"/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-36512" y="476672"/>
            <a:ext cx="9019915" cy="43143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2200" b="1" u="sng" dirty="0" smtClean="0">
                <a:solidFill>
                  <a:srgbClr val="FF0000"/>
                </a:solidFill>
              </a:rPr>
              <a:t>Файл</a:t>
            </a:r>
            <a:r>
              <a:rPr lang="ru-RU" sz="2200" b="1" dirty="0" smtClean="0">
                <a:solidFill>
                  <a:srgbClr val="FF0000"/>
                </a:solidFill>
              </a:rPr>
              <a:t> – </a:t>
            </a:r>
            <a:r>
              <a:rPr lang="ru-RU" sz="2200" b="1" dirty="0" smtClean="0">
                <a:solidFill>
                  <a:schemeClr val="tx1"/>
                </a:solidFill>
              </a:rPr>
              <a:t>это </a:t>
            </a:r>
            <a:r>
              <a:rPr lang="ru-RU" sz="2200" b="1" u="sng" dirty="0" smtClean="0">
                <a:solidFill>
                  <a:schemeClr val="tx1"/>
                </a:solidFill>
              </a:rPr>
              <a:t>поименованная</a:t>
            </a:r>
            <a:r>
              <a:rPr lang="ru-RU" sz="2200" b="1" dirty="0" smtClean="0">
                <a:solidFill>
                  <a:schemeClr val="tx1"/>
                </a:solidFill>
              </a:rPr>
              <a:t> </a:t>
            </a:r>
            <a:r>
              <a:rPr lang="ru-RU" sz="2200" b="1" u="sng" dirty="0" smtClean="0">
                <a:solidFill>
                  <a:schemeClr val="tx1"/>
                </a:solidFill>
              </a:rPr>
              <a:t>совокупность</a:t>
            </a:r>
            <a:r>
              <a:rPr lang="ru-RU" sz="2200" b="1" dirty="0" smtClean="0">
                <a:solidFill>
                  <a:schemeClr val="tx1"/>
                </a:solidFill>
              </a:rPr>
              <a:t> информации, определенного </a:t>
            </a:r>
            <a:r>
              <a:rPr lang="ru-RU" sz="2200" b="1" u="sng" dirty="0" smtClean="0">
                <a:solidFill>
                  <a:schemeClr val="tx1"/>
                </a:solidFill>
              </a:rPr>
              <a:t>типа организации</a:t>
            </a:r>
            <a:r>
              <a:rPr lang="ru-RU" sz="2200" b="1" dirty="0" smtClean="0">
                <a:solidFill>
                  <a:schemeClr val="tx1"/>
                </a:solidFill>
              </a:rPr>
              <a:t> и расположенная в </a:t>
            </a:r>
            <a:r>
              <a:rPr lang="ru-RU" sz="2200" b="1" u="sng" dirty="0" smtClean="0">
                <a:solidFill>
                  <a:schemeClr val="tx1"/>
                </a:solidFill>
              </a:rPr>
              <a:t>определенном месте</a:t>
            </a:r>
            <a:r>
              <a:rPr lang="ru-RU" sz="2200" b="1" dirty="0" smtClean="0">
                <a:solidFill>
                  <a:schemeClr val="tx1"/>
                </a:solidFill>
              </a:rPr>
              <a:t> памяти (внешней или внутренней) компьютерной системы, представленная в </a:t>
            </a:r>
            <a:r>
              <a:rPr lang="ru-RU" sz="2200" b="1" u="sng" dirty="0" smtClean="0">
                <a:solidFill>
                  <a:schemeClr val="tx1"/>
                </a:solidFill>
              </a:rPr>
              <a:t>электронном</a:t>
            </a:r>
            <a:r>
              <a:rPr lang="ru-RU" sz="2200" b="1" dirty="0" smtClean="0">
                <a:solidFill>
                  <a:schemeClr val="tx1"/>
                </a:solidFill>
              </a:rPr>
              <a:t> виде.</a:t>
            </a:r>
          </a:p>
          <a:p>
            <a:pPr lvl="0" algn="l">
              <a:defRPr/>
            </a:pPr>
            <a:r>
              <a:rPr lang="ru-RU" sz="2200" b="1" u="sng" dirty="0" smtClean="0">
                <a:solidFill>
                  <a:srgbClr val="FF0000"/>
                </a:solidFill>
              </a:rPr>
              <a:t>Файл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smtClean="0">
                <a:solidFill>
                  <a:prstClr val="black"/>
                </a:solidFill>
              </a:rPr>
              <a:t>– это часть внешней памяти компьютера, имеющая идентификатор (имя) и содержащая данные</a:t>
            </a:r>
          </a:p>
          <a:p>
            <a:pPr lvl="0" algn="l">
              <a:defRPr/>
            </a:pPr>
            <a:r>
              <a:rPr lang="ru-RU" sz="2200" b="1" u="sng" dirty="0" smtClean="0">
                <a:solidFill>
                  <a:srgbClr val="FF0000"/>
                </a:solidFill>
              </a:rPr>
              <a:t>Файл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smtClean="0">
                <a:solidFill>
                  <a:prstClr val="black"/>
                </a:solidFill>
              </a:rPr>
              <a:t>– это </a:t>
            </a:r>
            <a:r>
              <a:rPr lang="ru-RU" sz="2200" b="1" u="sng" dirty="0" smtClean="0">
                <a:solidFill>
                  <a:prstClr val="black"/>
                </a:solidFill>
              </a:rPr>
              <a:t>поименованная</a:t>
            </a:r>
            <a:r>
              <a:rPr lang="ru-RU" sz="2200" b="1" dirty="0" smtClean="0">
                <a:solidFill>
                  <a:prstClr val="black"/>
                </a:solidFill>
              </a:rPr>
              <a:t> совокупность единиц хранения информации (например, байт, строк, записей), расположенных в распознаваемом порядке (например, последовательно) и имеющей специальное обозначение конца совокупности данных</a:t>
            </a: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Файл может быть рассмотрен как совокупность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строк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или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байт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записей и т.д. (см. Рисунки,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EOF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–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E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nd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O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f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F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ile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– конец файла) :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endParaRPr lang="en-US" altLang="ru-RU" sz="23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Для </a:t>
            </a:r>
            <a:r>
              <a:rPr lang="ru-RU" altLang="ru-RU" sz="2300" b="1" dirty="0">
                <a:solidFill>
                  <a:schemeClr val="tx1"/>
                </a:solidFill>
              </a:rPr>
              <a:t>работы с файлами используются библиотеки</a:t>
            </a:r>
            <a:r>
              <a:rPr lang="en-US" altLang="ru-RU" sz="2300" b="1" dirty="0">
                <a:solidFill>
                  <a:schemeClr val="tx1"/>
                </a:solidFill>
              </a:rPr>
              <a:t>:</a:t>
            </a:r>
            <a:r>
              <a:rPr lang="en-US" altLang="ru-RU" sz="2300" b="1" dirty="0">
                <a:solidFill>
                  <a:srgbClr val="A31515"/>
                </a:solidFill>
              </a:rPr>
              <a:t>&lt;</a:t>
            </a:r>
            <a:r>
              <a:rPr lang="en-US" altLang="ru-RU" sz="2300" b="1" dirty="0" err="1">
                <a:solidFill>
                  <a:srgbClr val="A31515"/>
                </a:solidFill>
              </a:rPr>
              <a:t>stdio.h</a:t>
            </a:r>
            <a:r>
              <a:rPr lang="en-US" altLang="ru-RU" sz="2300" b="1" dirty="0">
                <a:solidFill>
                  <a:srgbClr val="A31515"/>
                </a:solidFill>
              </a:rPr>
              <a:t>&gt; </a:t>
            </a:r>
            <a:r>
              <a:rPr lang="ru-RU" altLang="ru-RU" sz="2300" b="1" dirty="0">
                <a:solidFill>
                  <a:schemeClr val="tx1"/>
                </a:solidFill>
              </a:rPr>
              <a:t>и </a:t>
            </a:r>
            <a:r>
              <a:rPr lang="en-US" altLang="ru-RU" sz="2300" b="1" dirty="0">
                <a:solidFill>
                  <a:srgbClr val="A31515"/>
                </a:solidFill>
              </a:rPr>
              <a:t>&lt;</a:t>
            </a:r>
            <a:r>
              <a:rPr lang="en-US" altLang="ru-RU" sz="2300" b="1" dirty="0" err="1">
                <a:solidFill>
                  <a:srgbClr val="A31515"/>
                </a:solidFill>
              </a:rPr>
              <a:t>file.h</a:t>
            </a:r>
            <a:r>
              <a:rPr lang="en-US" altLang="ru-RU" sz="2300" b="1" dirty="0">
                <a:solidFill>
                  <a:srgbClr val="A31515"/>
                </a:solidFill>
              </a:rPr>
              <a:t>&gt;</a:t>
            </a:r>
            <a:endParaRPr lang="ru-RU" altLang="ru-RU" sz="2300" b="1" dirty="0">
              <a:solidFill>
                <a:srgbClr val="A31515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grpSp>
        <p:nvGrpSpPr>
          <p:cNvPr id="4" name="Группа 3"/>
          <p:cNvGrpSpPr/>
          <p:nvPr/>
        </p:nvGrpSpPr>
        <p:grpSpPr>
          <a:xfrm>
            <a:off x="3771523" y="4941173"/>
            <a:ext cx="1952605" cy="542534"/>
            <a:chOff x="3627509" y="4941176"/>
            <a:chExt cx="1952605" cy="437264"/>
          </a:xfrm>
        </p:grpSpPr>
        <p:sp>
          <p:nvSpPr>
            <p:cNvPr id="21" name="Прямоугольник 20"/>
            <p:cNvSpPr/>
            <p:nvPr/>
          </p:nvSpPr>
          <p:spPr bwMode="auto">
            <a:xfrm>
              <a:off x="3627509" y="4941176"/>
              <a:ext cx="231147" cy="43522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 bwMode="auto">
            <a:xfrm>
              <a:off x="3846840" y="4942835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 bwMode="auto">
            <a:xfrm>
              <a:off x="4077986" y="4942837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.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 bwMode="auto">
            <a:xfrm>
              <a:off x="4300265" y="4942839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.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5" name="Прямоугольник 24"/>
            <p:cNvSpPr/>
            <p:nvPr/>
          </p:nvSpPr>
          <p:spPr bwMode="auto">
            <a:xfrm>
              <a:off x="4531412" y="4942815"/>
              <a:ext cx="239535" cy="43450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 bwMode="auto">
            <a:xfrm>
              <a:off x="4770948" y="4942825"/>
              <a:ext cx="809166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rgbClr val="FF0000"/>
                  </a:solidFill>
                </a:rPr>
                <a:t>EOF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112362" y="4728507"/>
            <a:ext cx="2094740" cy="862491"/>
            <a:chOff x="5000794" y="5975199"/>
            <a:chExt cx="2094740" cy="611006"/>
          </a:xfrm>
        </p:grpSpPr>
        <p:sp>
          <p:nvSpPr>
            <p:cNvPr id="28" name="Прямоугольник 27"/>
            <p:cNvSpPr/>
            <p:nvPr/>
          </p:nvSpPr>
          <p:spPr bwMode="auto">
            <a:xfrm>
              <a:off x="5004048" y="6122468"/>
              <a:ext cx="2091486" cy="15428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…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 bwMode="auto">
            <a:xfrm>
              <a:off x="5004048" y="5975199"/>
              <a:ext cx="2091486" cy="15428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&lt;</a:t>
              </a:r>
              <a:r>
                <a:rPr lang="ru-RU" sz="1400" dirty="0" smtClean="0">
                  <a:solidFill>
                    <a:schemeClr val="tx1"/>
                  </a:solidFill>
                </a:rPr>
                <a:t>Строка 1</a:t>
              </a:r>
              <a:r>
                <a:rPr lang="en-US" sz="1400" dirty="0" smtClean="0">
                  <a:solidFill>
                    <a:schemeClr val="tx1"/>
                  </a:solidFill>
                </a:rPr>
                <a:t>&gt;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30" name="Прямоугольник 29"/>
            <p:cNvSpPr/>
            <p:nvPr/>
          </p:nvSpPr>
          <p:spPr bwMode="auto">
            <a:xfrm>
              <a:off x="5004048" y="6276751"/>
              <a:ext cx="2091486" cy="15428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&lt;</a:t>
              </a:r>
              <a:r>
                <a:rPr lang="ru-RU" sz="1400" dirty="0" smtClean="0">
                  <a:solidFill>
                    <a:schemeClr val="tx1"/>
                  </a:solidFill>
                </a:rPr>
                <a:t>Строка К</a:t>
              </a:r>
              <a:r>
                <a:rPr lang="en-US" sz="1400" dirty="0" smtClean="0">
                  <a:solidFill>
                    <a:schemeClr val="tx1"/>
                  </a:solidFill>
                </a:rPr>
                <a:t>&gt;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 bwMode="auto">
            <a:xfrm>
              <a:off x="5000794" y="6431922"/>
              <a:ext cx="2091486" cy="15428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Конец файла - </a:t>
              </a:r>
              <a:r>
                <a:rPr lang="en-US" sz="1400" b="1" dirty="0" smtClean="0">
                  <a:solidFill>
                    <a:srgbClr val="FF0000"/>
                  </a:solidFill>
                </a:rPr>
                <a:t>EOF</a:t>
              </a:r>
              <a:endParaRPr lang="ru-RU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2" name="Цилиндр 31"/>
          <p:cNvSpPr/>
          <p:nvPr/>
        </p:nvSpPr>
        <p:spPr>
          <a:xfrm>
            <a:off x="6588224" y="4791014"/>
            <a:ext cx="1433385" cy="692696"/>
          </a:xfrm>
          <a:prstGeom prst="can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Файл БД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96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358" y="7773"/>
            <a:ext cx="8229600" cy="61291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Файл (2)</a:t>
            </a:r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3EEBEA2-A2F9-4806-AD58-ED27344A0834}" type="slidenum">
              <a:rPr lang="ru-RU" smtClean="0"/>
              <a:t>49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59692" y="548680"/>
            <a:ext cx="8748464" cy="4968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2200" b="1" u="sng" dirty="0" smtClean="0">
                <a:solidFill>
                  <a:srgbClr val="FF0000"/>
                </a:solidFill>
              </a:rPr>
              <a:t>Файл</a:t>
            </a:r>
            <a:r>
              <a:rPr lang="ru-RU" sz="2200" b="1" dirty="0" smtClean="0">
                <a:solidFill>
                  <a:srgbClr val="FF0000"/>
                </a:solidFill>
              </a:rPr>
              <a:t> – </a:t>
            </a:r>
            <a:r>
              <a:rPr lang="ru-RU" sz="2200" b="1" dirty="0" smtClean="0">
                <a:solidFill>
                  <a:schemeClr val="tx1"/>
                </a:solidFill>
              </a:rPr>
              <a:t>это </a:t>
            </a:r>
            <a:r>
              <a:rPr lang="ru-RU" sz="2200" b="1" u="sng" dirty="0" smtClean="0">
                <a:solidFill>
                  <a:schemeClr val="tx1"/>
                </a:solidFill>
              </a:rPr>
              <a:t>поименованная</a:t>
            </a:r>
            <a:r>
              <a:rPr lang="ru-RU" sz="2200" b="1" dirty="0" smtClean="0">
                <a:solidFill>
                  <a:schemeClr val="tx1"/>
                </a:solidFill>
              </a:rPr>
              <a:t> </a:t>
            </a:r>
            <a:r>
              <a:rPr lang="ru-RU" sz="2200" b="1" u="sng" dirty="0" smtClean="0">
                <a:solidFill>
                  <a:schemeClr val="tx1"/>
                </a:solidFill>
              </a:rPr>
              <a:t>совокупность</a:t>
            </a:r>
            <a:r>
              <a:rPr lang="ru-RU" sz="2200" b="1" dirty="0" smtClean="0">
                <a:solidFill>
                  <a:schemeClr val="tx1"/>
                </a:solidFill>
              </a:rPr>
              <a:t> осмысленной и </a:t>
            </a:r>
            <a:r>
              <a:rPr lang="ru-RU" sz="2200" b="1" dirty="0" err="1" smtClean="0">
                <a:solidFill>
                  <a:schemeClr val="tx1"/>
                </a:solidFill>
              </a:rPr>
              <a:t>взаимосвязаннойинформации</a:t>
            </a:r>
            <a:r>
              <a:rPr lang="ru-RU" sz="2200" b="1" dirty="0" smtClean="0">
                <a:solidFill>
                  <a:schemeClr val="tx1"/>
                </a:solidFill>
              </a:rPr>
              <a:t>, определенного </a:t>
            </a:r>
            <a:r>
              <a:rPr lang="ru-RU" sz="2200" b="1" u="sng" dirty="0" smtClean="0">
                <a:solidFill>
                  <a:schemeClr val="tx1"/>
                </a:solidFill>
              </a:rPr>
              <a:t>типа организации</a:t>
            </a:r>
            <a:r>
              <a:rPr lang="ru-RU" sz="2200" b="1" dirty="0" smtClean="0">
                <a:solidFill>
                  <a:schemeClr val="tx1"/>
                </a:solidFill>
              </a:rPr>
              <a:t> поименованная по правилам ОС (имя и расширение).</a:t>
            </a:r>
          </a:p>
          <a:p>
            <a:pPr lvl="0" algn="l">
              <a:defRPr/>
            </a:pPr>
            <a:r>
              <a:rPr lang="ru-RU" sz="2200" b="1" u="sng" dirty="0" smtClean="0">
                <a:solidFill>
                  <a:srgbClr val="FF0000"/>
                </a:solidFill>
              </a:rPr>
              <a:t>Файл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smtClean="0">
                <a:solidFill>
                  <a:prstClr val="black"/>
                </a:solidFill>
              </a:rPr>
              <a:t>– это часть внешней памяти компьютера, имеющая идентификатор (имя) и содержащая данные</a:t>
            </a:r>
          </a:p>
          <a:p>
            <a:pPr lvl="0" algn="l">
              <a:defRPr/>
            </a:pPr>
            <a:r>
              <a:rPr lang="ru-RU" sz="2200" b="1" u="sng" dirty="0" smtClean="0">
                <a:solidFill>
                  <a:srgbClr val="FF0000"/>
                </a:solidFill>
              </a:rPr>
              <a:t>Файл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smtClean="0">
                <a:solidFill>
                  <a:prstClr val="black"/>
                </a:solidFill>
              </a:rPr>
              <a:t>– это </a:t>
            </a:r>
            <a:r>
              <a:rPr lang="ru-RU" sz="2200" b="1" u="sng" dirty="0" smtClean="0">
                <a:solidFill>
                  <a:prstClr val="black"/>
                </a:solidFill>
              </a:rPr>
              <a:t>поименованная</a:t>
            </a:r>
            <a:r>
              <a:rPr lang="ru-RU" sz="2200" b="1" dirty="0" smtClean="0">
                <a:solidFill>
                  <a:prstClr val="black"/>
                </a:solidFill>
              </a:rPr>
              <a:t> совокупность единиц хранения информации (например, байт, строк, записей), расположенных в распознаваемом порядке (например, последовательно) и имеющей специальное обозначение конца совокупности данных</a:t>
            </a: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Файл может быть рассмотрен как совокупность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строк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или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байт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записей и т.д. (см. Рисунки,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EOF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–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E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nd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O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f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F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ile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– конец файла) :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Для работы с файлами используются библиотеки</a:t>
            </a:r>
            <a:r>
              <a:rPr lang="en-US" altLang="ru-RU" sz="2300" b="1" dirty="0">
                <a:solidFill>
                  <a:schemeClr val="tx1"/>
                </a:solidFill>
              </a:rPr>
              <a:t>:</a:t>
            </a:r>
            <a:r>
              <a:rPr lang="en-US" altLang="ru-RU" sz="2300" b="1" dirty="0">
                <a:solidFill>
                  <a:srgbClr val="A31515"/>
                </a:solidFill>
              </a:rPr>
              <a:t>&lt;</a:t>
            </a:r>
            <a:r>
              <a:rPr lang="en-US" altLang="ru-RU" sz="2300" b="1" dirty="0" err="1">
                <a:solidFill>
                  <a:srgbClr val="A31515"/>
                </a:solidFill>
              </a:rPr>
              <a:t>stdio.h</a:t>
            </a:r>
            <a:r>
              <a:rPr lang="en-US" altLang="ru-RU" sz="2300" b="1" dirty="0">
                <a:solidFill>
                  <a:srgbClr val="A31515"/>
                </a:solidFill>
              </a:rPr>
              <a:t>&gt; </a:t>
            </a:r>
            <a:r>
              <a:rPr lang="ru-RU" altLang="ru-RU" sz="2300" b="1" dirty="0">
                <a:solidFill>
                  <a:schemeClr val="tx1"/>
                </a:solidFill>
              </a:rPr>
              <a:t>и </a:t>
            </a:r>
            <a:r>
              <a:rPr lang="en-US" altLang="ru-RU" sz="2300" b="1" dirty="0">
                <a:solidFill>
                  <a:srgbClr val="A31515"/>
                </a:solidFill>
              </a:rPr>
              <a:t>&lt;</a:t>
            </a:r>
            <a:r>
              <a:rPr lang="en-US" altLang="ru-RU" sz="2300" b="1" dirty="0" err="1">
                <a:solidFill>
                  <a:srgbClr val="A31515"/>
                </a:solidFill>
              </a:rPr>
              <a:t>file.h</a:t>
            </a:r>
            <a:r>
              <a:rPr lang="en-US" altLang="ru-RU" sz="2300" b="1" dirty="0">
                <a:solidFill>
                  <a:srgbClr val="A31515"/>
                </a:solidFill>
              </a:rPr>
              <a:t>&gt;</a:t>
            </a:r>
            <a:endParaRPr lang="ru-RU" altLang="ru-RU" sz="2300" b="1" dirty="0">
              <a:solidFill>
                <a:srgbClr val="A31515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grpSp>
        <p:nvGrpSpPr>
          <p:cNvPr id="13" name="Группа 12"/>
          <p:cNvGrpSpPr/>
          <p:nvPr/>
        </p:nvGrpSpPr>
        <p:grpSpPr>
          <a:xfrm>
            <a:off x="508147" y="5517232"/>
            <a:ext cx="3101329" cy="642919"/>
            <a:chOff x="3627509" y="4941177"/>
            <a:chExt cx="1952605" cy="437263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3627509" y="4941177"/>
              <a:ext cx="231147" cy="43450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 bwMode="auto">
            <a:xfrm>
              <a:off x="3846840" y="4942835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 bwMode="auto">
            <a:xfrm>
              <a:off x="4077986" y="4942837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.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 bwMode="auto">
            <a:xfrm>
              <a:off x="4300265" y="4942839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.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 bwMode="auto">
            <a:xfrm>
              <a:off x="4531412" y="4942815"/>
              <a:ext cx="239535" cy="43450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 bwMode="auto">
            <a:xfrm>
              <a:off x="4770948" y="4942825"/>
              <a:ext cx="809166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rgbClr val="FF0000"/>
                  </a:solidFill>
                </a:rPr>
                <a:t>EOF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526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6632"/>
            <a:ext cx="7056784" cy="792088"/>
          </a:xfrm>
        </p:spPr>
        <p:txBody>
          <a:bodyPr>
            <a:noAutofit/>
          </a:bodyPr>
          <a:lstStyle/>
          <a:p>
            <a:r>
              <a:rPr lang="ru-RU" sz="3200" dirty="0"/>
              <a:t>Почасовой состав дисциплины </a:t>
            </a:r>
            <a:r>
              <a:rPr lang="ru-RU" sz="3200" dirty="0" smtClean="0"/>
              <a:t>(ОП)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1700" b="1" dirty="0" smtClean="0">
                <a:solidFill>
                  <a:schemeClr val="tx1"/>
                </a:solidFill>
              </a:rPr>
              <a:t>Лабораторные </a:t>
            </a:r>
            <a:r>
              <a:rPr lang="ru-RU" altLang="ru-RU" sz="1700" b="1" dirty="0">
                <a:solidFill>
                  <a:schemeClr val="tx1"/>
                </a:solidFill>
              </a:rPr>
              <a:t>работы </a:t>
            </a:r>
            <a:r>
              <a:rPr lang="en-US" altLang="ru-RU" sz="1700" dirty="0" smtClean="0">
                <a:solidFill>
                  <a:schemeClr val="tx1"/>
                </a:solidFill>
              </a:rPr>
              <a:t>O</a:t>
            </a:r>
            <a:r>
              <a:rPr lang="ru-RU" altLang="ru-RU" sz="1700" dirty="0" smtClean="0">
                <a:solidFill>
                  <a:schemeClr val="tx1"/>
                </a:solidFill>
              </a:rPr>
              <a:t>П – 8ЛР –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34 </a:t>
            </a:r>
            <a:r>
              <a:rPr lang="ru-RU" altLang="ru-RU" sz="1700" dirty="0" smtClean="0">
                <a:solidFill>
                  <a:schemeClr val="tx1"/>
                </a:solidFill>
              </a:rPr>
              <a:t>час (</a:t>
            </a:r>
            <a:r>
              <a:rPr lang="ru-RU" altLang="ru-RU" sz="1700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1700" dirty="0" smtClean="0">
                <a:solidFill>
                  <a:schemeClr val="tx1"/>
                </a:solidFill>
              </a:rPr>
              <a:t>)</a:t>
            </a:r>
          </a:p>
          <a:p>
            <a:r>
              <a:rPr lang="ru-RU" altLang="ru-RU" sz="1700" b="1" dirty="0">
                <a:solidFill>
                  <a:schemeClr val="tx1"/>
                </a:solidFill>
              </a:rPr>
              <a:t>Лекции по курсу </a:t>
            </a:r>
            <a:r>
              <a:rPr lang="en-US" altLang="ru-RU" sz="1700" b="1" dirty="0">
                <a:solidFill>
                  <a:schemeClr val="tx1"/>
                </a:solidFill>
              </a:rPr>
              <a:t>O</a:t>
            </a:r>
            <a:r>
              <a:rPr lang="ru-RU" altLang="ru-RU" sz="1700" b="1" dirty="0">
                <a:solidFill>
                  <a:schemeClr val="tx1"/>
                </a:solidFill>
              </a:rPr>
              <a:t>П </a:t>
            </a:r>
            <a:r>
              <a:rPr lang="ru-RU" altLang="ru-RU" sz="1700" dirty="0" smtClean="0">
                <a:solidFill>
                  <a:schemeClr val="tx1"/>
                </a:solidFill>
              </a:rPr>
              <a:t>– 1.5 раз</a:t>
            </a:r>
            <a:r>
              <a:rPr lang="ru-RU" altLang="ru-RU" sz="1700" dirty="0">
                <a:solidFill>
                  <a:schemeClr val="tx1"/>
                </a:solidFill>
              </a:rPr>
              <a:t>а</a:t>
            </a:r>
            <a:r>
              <a:rPr lang="ru-RU" altLang="ru-RU" sz="1700" dirty="0" smtClean="0">
                <a:solidFill>
                  <a:schemeClr val="tx1"/>
                </a:solidFill>
              </a:rPr>
              <a:t> в неделю</a:t>
            </a:r>
            <a:r>
              <a:rPr lang="en-US" altLang="ru-RU" sz="1700" dirty="0" smtClean="0">
                <a:solidFill>
                  <a:schemeClr val="tx1"/>
                </a:solidFill>
              </a:rPr>
              <a:t> -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 51 час </a:t>
            </a:r>
            <a:r>
              <a:rPr lang="ru-RU" altLang="ru-RU" sz="1700" dirty="0">
                <a:solidFill>
                  <a:schemeClr val="tx1"/>
                </a:solidFill>
              </a:rPr>
              <a:t>(</a:t>
            </a:r>
            <a:r>
              <a:rPr lang="ru-RU" altLang="ru-RU" sz="1700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1700" dirty="0">
                <a:solidFill>
                  <a:schemeClr val="tx1"/>
                </a:solidFill>
              </a:rPr>
              <a:t>)</a:t>
            </a:r>
            <a:endParaRPr lang="en-US" altLang="ru-RU" sz="1700" dirty="0">
              <a:solidFill>
                <a:schemeClr val="tx1"/>
              </a:solidFill>
            </a:endParaRPr>
          </a:p>
          <a:p>
            <a:r>
              <a:rPr lang="ru-RU" altLang="ru-RU" sz="1700" b="1" dirty="0" smtClean="0">
                <a:solidFill>
                  <a:schemeClr val="tx1"/>
                </a:solidFill>
              </a:rPr>
              <a:t>Упражнения по ОП - 34 час</a:t>
            </a:r>
            <a:r>
              <a:rPr lang="ru-RU" altLang="ru-RU" sz="1700" dirty="0">
                <a:solidFill>
                  <a:schemeClr val="tx1"/>
                </a:solidFill>
              </a:rPr>
              <a:t> </a:t>
            </a:r>
            <a:r>
              <a:rPr lang="ru-RU" altLang="ru-RU" sz="1700" dirty="0" smtClean="0">
                <a:solidFill>
                  <a:schemeClr val="tx1"/>
                </a:solidFill>
              </a:rPr>
              <a:t>(</a:t>
            </a:r>
            <a:r>
              <a:rPr lang="ru-RU" altLang="ru-RU" sz="1700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1700" dirty="0" smtClean="0">
                <a:solidFill>
                  <a:schemeClr val="tx1"/>
                </a:solidFill>
              </a:rPr>
              <a:t>)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r>
              <a:rPr lang="ru-RU" altLang="ru-RU" sz="1700" b="1" dirty="0" smtClean="0">
                <a:solidFill>
                  <a:schemeClr val="tx1"/>
                </a:solidFill>
              </a:rPr>
              <a:t>Практикум по ОП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/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ДЗ – 17 час </a:t>
            </a:r>
            <a:r>
              <a:rPr lang="ru-RU" altLang="ru-RU" sz="1700" dirty="0" smtClean="0">
                <a:solidFill>
                  <a:schemeClr val="tx1"/>
                </a:solidFill>
              </a:rPr>
              <a:t>(</a:t>
            </a:r>
            <a:r>
              <a:rPr lang="ru-RU" altLang="ru-RU" sz="1700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1700" dirty="0" smtClean="0">
                <a:solidFill>
                  <a:schemeClr val="tx1"/>
                </a:solidFill>
              </a:rPr>
              <a:t>)</a:t>
            </a:r>
            <a:r>
              <a:rPr lang="en-US" altLang="ru-RU" sz="1700" dirty="0" smtClean="0">
                <a:solidFill>
                  <a:schemeClr val="tx1"/>
                </a:solidFill>
              </a:rPr>
              <a:t> – </a:t>
            </a:r>
            <a:r>
              <a:rPr lang="ru-RU" altLang="ru-RU" sz="1700" dirty="0" smtClean="0">
                <a:solidFill>
                  <a:schemeClr val="tx1"/>
                </a:solidFill>
              </a:rPr>
              <a:t>только УЦ5Ц-3</a:t>
            </a:r>
            <a:r>
              <a:rPr lang="en-US" altLang="ru-RU" sz="1700" dirty="0" smtClean="0">
                <a:solidFill>
                  <a:schemeClr val="tx1"/>
                </a:solidFill>
              </a:rPr>
              <a:t>1</a:t>
            </a:r>
            <a:r>
              <a:rPr lang="ru-RU" altLang="ru-RU" sz="1700" dirty="0" smtClean="0">
                <a:solidFill>
                  <a:schemeClr val="tx1"/>
                </a:solidFill>
              </a:rPr>
              <a:t>Б</a:t>
            </a:r>
            <a:endParaRPr lang="en-US" altLang="ru-RU" sz="1700" dirty="0" smtClean="0">
              <a:solidFill>
                <a:schemeClr val="tx1"/>
              </a:solidFill>
            </a:endParaRPr>
          </a:p>
          <a:p>
            <a:r>
              <a:rPr lang="ru-RU" altLang="ru-RU" sz="1700" b="1" dirty="0" smtClean="0">
                <a:solidFill>
                  <a:schemeClr val="tx1"/>
                </a:solidFill>
              </a:rPr>
              <a:t>Экзамен по курсу: 2 вопроса (билеты) и задача на программирование.</a:t>
            </a:r>
          </a:p>
          <a:p>
            <a:r>
              <a:rPr lang="ru-RU" altLang="ru-RU" sz="1700" b="1" dirty="0" smtClean="0">
                <a:solidFill>
                  <a:schemeClr val="tx1"/>
                </a:solidFill>
              </a:rPr>
              <a:t>АВТОМАТЫ Требования: Все ЛР в срок и ДЗ (ЛР № 10)</a:t>
            </a:r>
            <a:endParaRPr lang="ru-RU" altLang="ru-RU" sz="1700" b="1" dirty="0">
              <a:solidFill>
                <a:schemeClr val="tx1"/>
              </a:solidFill>
            </a:endParaRPr>
          </a:p>
          <a:p>
            <a:r>
              <a:rPr lang="ru-RU" altLang="ru-RU" sz="1700" b="1" dirty="0">
                <a:solidFill>
                  <a:schemeClr val="tx1"/>
                </a:solidFill>
              </a:rPr>
              <a:t>Домашнее задание </a:t>
            </a:r>
            <a:r>
              <a:rPr lang="ru-RU" altLang="ru-RU" sz="1700" dirty="0" smtClean="0">
                <a:solidFill>
                  <a:schemeClr val="tx1"/>
                </a:solidFill>
              </a:rPr>
              <a:t>в рамках лабораторно - вычислительного практикума по индивидуальной теме для каждого студента СРС в рамках практикума по ОП.</a:t>
            </a:r>
          </a:p>
          <a:p>
            <a:r>
              <a:rPr lang="ru-RU" altLang="ru-RU" sz="1700" dirty="0" smtClean="0">
                <a:solidFill>
                  <a:schemeClr val="tx1"/>
                </a:solidFill>
              </a:rPr>
              <a:t>Рубежный контроль – 2 раза в семестр на ЛК</a:t>
            </a:r>
            <a:r>
              <a:rPr lang="en-US" altLang="ru-RU" sz="1700" dirty="0" smtClean="0">
                <a:solidFill>
                  <a:schemeClr val="tx1"/>
                </a:solidFill>
              </a:rPr>
              <a:t> (</a:t>
            </a:r>
            <a:r>
              <a:rPr lang="en-US" altLang="ru-RU" sz="1700" dirty="0" smtClean="0">
                <a:solidFill>
                  <a:schemeClr val="tx1"/>
                </a:solidFill>
                <a:hlinkClick r:id="rId7" action="ppaction://hlinksldjump"/>
              </a:rPr>
              <a:t>8</a:t>
            </a:r>
            <a:r>
              <a:rPr lang="ru-RU" altLang="ru-RU" sz="1700" dirty="0" smtClean="0">
                <a:solidFill>
                  <a:schemeClr val="tx1"/>
                </a:solidFill>
                <a:hlinkClick r:id="rId7" action="ppaction://hlinksldjump"/>
              </a:rPr>
              <a:t>н</a:t>
            </a:r>
            <a:r>
              <a:rPr lang="en-US" altLang="ru-RU" sz="1700" dirty="0" smtClean="0">
                <a:solidFill>
                  <a:schemeClr val="tx1"/>
                </a:solidFill>
              </a:rPr>
              <a:t> </a:t>
            </a:r>
            <a:r>
              <a:rPr lang="ru-RU" altLang="ru-RU" sz="1700" dirty="0" smtClean="0">
                <a:solidFill>
                  <a:schemeClr val="tx1"/>
                </a:solidFill>
              </a:rPr>
              <a:t>и</a:t>
            </a:r>
            <a:r>
              <a:rPr lang="en-US" altLang="ru-RU" sz="1700" dirty="0" smtClean="0">
                <a:solidFill>
                  <a:schemeClr val="tx1"/>
                </a:solidFill>
              </a:rPr>
              <a:t> </a:t>
            </a:r>
            <a:r>
              <a:rPr lang="en-US" altLang="ru-RU" sz="1700" dirty="0" smtClean="0">
                <a:solidFill>
                  <a:schemeClr val="tx1"/>
                </a:solidFill>
                <a:hlinkClick r:id="rId8" action="ppaction://hlinksldjump"/>
              </a:rPr>
              <a:t>1</a:t>
            </a:r>
            <a:r>
              <a:rPr lang="ru-RU" altLang="ru-RU" sz="1700" dirty="0" smtClean="0">
                <a:solidFill>
                  <a:schemeClr val="tx1"/>
                </a:solidFill>
                <a:hlinkClick r:id="rId8" action="ppaction://hlinksldjump"/>
              </a:rPr>
              <a:t>5</a:t>
            </a:r>
            <a:r>
              <a:rPr lang="en-US" altLang="ru-RU" sz="1700" dirty="0" smtClean="0">
                <a:solidFill>
                  <a:schemeClr val="tx1"/>
                </a:solidFill>
                <a:hlinkClick r:id="rId8" action="ppaction://hlinksldjump"/>
              </a:rPr>
              <a:t> </a:t>
            </a:r>
            <a:r>
              <a:rPr lang="ru-RU" altLang="ru-RU" sz="1700" dirty="0" smtClean="0">
                <a:solidFill>
                  <a:schemeClr val="tx1"/>
                </a:solidFill>
                <a:hlinkClick r:id="rId8" action="ppaction://hlinksldjump"/>
              </a:rPr>
              <a:t>недели</a:t>
            </a:r>
            <a:r>
              <a:rPr lang="en-US" altLang="ru-RU" sz="1700" dirty="0" smtClean="0">
                <a:solidFill>
                  <a:schemeClr val="tx1"/>
                </a:solidFill>
              </a:rPr>
              <a:t>): “</a:t>
            </a:r>
            <a:r>
              <a:rPr lang="ru-RU" altLang="ru-RU" sz="1700" dirty="0" smtClean="0">
                <a:solidFill>
                  <a:schemeClr val="tx1"/>
                </a:solidFill>
              </a:rPr>
              <a:t>Программа для работы с файлом БД для своей структуры</a:t>
            </a:r>
            <a:r>
              <a:rPr lang="en-US" altLang="ru-RU" sz="1700" dirty="0" smtClean="0">
                <a:solidFill>
                  <a:schemeClr val="tx1"/>
                </a:solidFill>
              </a:rPr>
              <a:t> </a:t>
            </a:r>
            <a:r>
              <a:rPr lang="ru-RU" altLang="ru-RU" sz="1700" dirty="0" smtClean="0">
                <a:solidFill>
                  <a:schemeClr val="tx1"/>
                </a:solidFill>
              </a:rPr>
              <a:t>записи</a:t>
            </a:r>
            <a:r>
              <a:rPr lang="en-US" altLang="ru-RU" sz="1700" dirty="0" smtClean="0">
                <a:solidFill>
                  <a:schemeClr val="tx1"/>
                </a:solidFill>
              </a:rPr>
              <a:t>”</a:t>
            </a:r>
            <a:r>
              <a:rPr lang="ru-RU" altLang="ru-RU" sz="1700" dirty="0" smtClean="0">
                <a:solidFill>
                  <a:schemeClr val="tx1"/>
                </a:solidFill>
              </a:rPr>
              <a:t>. (</a:t>
            </a:r>
            <a:r>
              <a:rPr lang="ru-RU" altLang="ru-RU" sz="1700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1700" dirty="0" smtClean="0">
                <a:solidFill>
                  <a:schemeClr val="tx1"/>
                </a:solidFill>
              </a:rPr>
              <a:t>)</a:t>
            </a:r>
            <a:endParaRPr lang="en-US" altLang="ru-RU" sz="1700" dirty="0" smtClean="0">
              <a:solidFill>
                <a:schemeClr val="tx1"/>
              </a:solidFill>
            </a:endParaRPr>
          </a:p>
          <a:p>
            <a:r>
              <a:rPr lang="ru-RU" altLang="ru-RU" sz="1700" dirty="0" smtClean="0">
                <a:solidFill>
                  <a:schemeClr val="tx2"/>
                </a:solidFill>
                <a:hlinkClick r:id="" action="ppaction://noaction"/>
              </a:rPr>
              <a:t>Сайт по дисциплине </a:t>
            </a:r>
            <a:r>
              <a:rPr lang="en-US" altLang="ru-RU" sz="1700" dirty="0" smtClean="0">
                <a:solidFill>
                  <a:schemeClr val="tx2"/>
                </a:solidFill>
                <a:hlinkClick r:id="" action="ppaction://noaction"/>
              </a:rPr>
              <a:t>0</a:t>
            </a:r>
            <a:r>
              <a:rPr lang="ru-RU" altLang="ru-RU" sz="1700" dirty="0" smtClean="0">
                <a:solidFill>
                  <a:schemeClr val="tx2"/>
                </a:solidFill>
                <a:hlinkClick r:id="" action="ppaction://noaction"/>
              </a:rPr>
              <a:t>П</a:t>
            </a:r>
            <a:r>
              <a:rPr lang="ru-RU" altLang="ru-RU" sz="1700" dirty="0" smtClean="0">
                <a:solidFill>
                  <a:schemeClr val="tx2"/>
                </a:solidFill>
              </a:rPr>
              <a:t> (</a:t>
            </a:r>
            <a:r>
              <a:rPr lang="ru-RU" altLang="ru-RU" sz="1700" u="sng" dirty="0" smtClean="0">
                <a:solidFill>
                  <a:srgbClr val="0070C0"/>
                </a:solidFill>
              </a:rPr>
              <a:t>: </a:t>
            </a:r>
            <a:r>
              <a:rPr lang="en-US" altLang="ru-RU" sz="1700" u="sng" dirty="0" smtClean="0">
                <a:solidFill>
                  <a:srgbClr val="0070C0"/>
                </a:solidFill>
              </a:rPr>
              <a:t>www.</a:t>
            </a:r>
            <a:r>
              <a:rPr lang="en-US" altLang="ru-RU" sz="1700" u="sng" dirty="0" smtClean="0">
                <a:solidFill>
                  <a:srgbClr val="0070C0"/>
                </a:solidFill>
                <a:hlinkClick r:id="rId9"/>
              </a:rPr>
              <a:t>sergebolshakov</a:t>
            </a:r>
            <a:r>
              <a:rPr lang="ru-RU" altLang="ru-RU" sz="1700" u="sng" dirty="0" smtClean="0">
                <a:solidFill>
                  <a:srgbClr val="0070C0"/>
                </a:solidFill>
                <a:hlinkClick r:id="rId9"/>
              </a:rPr>
              <a:t>.</a:t>
            </a:r>
            <a:r>
              <a:rPr lang="en-US" altLang="ru-RU" sz="1700" u="sng" dirty="0" err="1" smtClean="0">
                <a:solidFill>
                  <a:srgbClr val="0070C0"/>
                </a:solidFill>
                <a:hlinkClick r:id="rId9"/>
              </a:rPr>
              <a:t>ru</a:t>
            </a:r>
            <a:r>
              <a:rPr lang="en-US" altLang="ru-RU" sz="1700" u="sng" dirty="0" smtClean="0">
                <a:solidFill>
                  <a:srgbClr val="0070C0"/>
                </a:solidFill>
              </a:rPr>
              <a:t> </a:t>
            </a:r>
            <a:endParaRPr lang="ru-RU" altLang="ru-RU" sz="1700" u="sng" dirty="0" smtClean="0">
              <a:solidFill>
                <a:srgbClr val="0070C0"/>
              </a:solidFill>
            </a:endParaRPr>
          </a:p>
          <a:p>
            <a:r>
              <a:rPr lang="ru-RU" altLang="ru-RU" sz="1700" b="1" dirty="0" smtClean="0">
                <a:solidFill>
                  <a:srgbClr val="FF0000"/>
                </a:solidFill>
              </a:rPr>
              <a:t>ВХОД НА САЙТ</a:t>
            </a:r>
            <a:r>
              <a:rPr lang="ru-RU" altLang="ru-RU" sz="1700" dirty="0" smtClean="0">
                <a:solidFill>
                  <a:schemeClr val="tx1"/>
                </a:solidFill>
              </a:rPr>
              <a:t>: Главная -</a:t>
            </a:r>
            <a:r>
              <a:rPr lang="en-US" altLang="ru-RU" sz="1700" dirty="0" smtClean="0">
                <a:solidFill>
                  <a:schemeClr val="tx1"/>
                </a:solidFill>
              </a:rPr>
              <a:t>&gt; </a:t>
            </a:r>
            <a:r>
              <a:rPr lang="ru-RU" altLang="ru-RU" sz="1700" dirty="0" smtClean="0">
                <a:solidFill>
                  <a:schemeClr val="tx1"/>
                </a:solidFill>
              </a:rPr>
              <a:t>меню слева </a:t>
            </a:r>
            <a:r>
              <a:rPr lang="en-US" altLang="ru-RU" sz="1700" dirty="0" smtClean="0">
                <a:solidFill>
                  <a:schemeClr val="tx1"/>
                </a:solidFill>
              </a:rPr>
              <a:t>-&gt;</a:t>
            </a:r>
            <a:r>
              <a:rPr lang="ru-RU" sz="1700" dirty="0"/>
              <a:t> </a:t>
            </a:r>
            <a:r>
              <a:rPr lang="ru-RU" sz="1700" dirty="0">
                <a:solidFill>
                  <a:schemeClr val="tx1"/>
                </a:solidFill>
              </a:rPr>
              <a:t>2-й к (СУЦ-ОП</a:t>
            </a:r>
            <a:r>
              <a:rPr lang="ru-RU" sz="1700" dirty="0" smtClean="0">
                <a:solidFill>
                  <a:schemeClr val="tx1"/>
                </a:solidFill>
              </a:rPr>
              <a:t>)</a:t>
            </a:r>
            <a:r>
              <a:rPr lang="en-US" sz="1700" dirty="0" smtClean="0">
                <a:solidFill>
                  <a:schemeClr val="tx1"/>
                </a:solidFill>
              </a:rPr>
              <a:t>-&gt; </a:t>
            </a:r>
            <a:r>
              <a:rPr lang="ru-RU" sz="1700" dirty="0" smtClean="0">
                <a:solidFill>
                  <a:schemeClr val="tx1"/>
                </a:solidFill>
              </a:rPr>
              <a:t>Пароль:</a:t>
            </a:r>
            <a:endParaRPr lang="en-US" altLang="ru-RU" sz="1700" dirty="0">
              <a:solidFill>
                <a:schemeClr val="tx1"/>
              </a:solidFill>
            </a:endParaRPr>
          </a:p>
          <a:p>
            <a:r>
              <a:rPr lang="ru-RU" altLang="ru-RU" sz="1700" b="1" dirty="0" smtClean="0">
                <a:solidFill>
                  <a:srgbClr val="FF0000"/>
                </a:solidFill>
              </a:rPr>
              <a:t>Пользователь/Пароль</a:t>
            </a:r>
            <a:r>
              <a:rPr lang="en-US" altLang="ru-RU" sz="1700" b="1" dirty="0" smtClean="0">
                <a:solidFill>
                  <a:srgbClr val="FF0000"/>
                </a:solidFill>
              </a:rPr>
              <a:t>:</a:t>
            </a:r>
            <a:r>
              <a:rPr lang="ru-RU" altLang="ru-RU" sz="1700" b="1" dirty="0" smtClean="0">
                <a:solidFill>
                  <a:srgbClr val="FF0000"/>
                </a:solidFill>
              </a:rPr>
              <a:t> УЦ5-31 </a:t>
            </a:r>
            <a:r>
              <a:rPr lang="ru-RU" altLang="ru-RU" sz="1700" b="1" dirty="0">
                <a:solidFill>
                  <a:srgbClr val="FF0000"/>
                </a:solidFill>
              </a:rPr>
              <a:t>/ </a:t>
            </a:r>
            <a:r>
              <a:rPr lang="ru-RU" altLang="ru-RU" sz="1700" b="1" dirty="0" smtClean="0">
                <a:solidFill>
                  <a:srgbClr val="FF0000"/>
                </a:solidFill>
              </a:rPr>
              <a:t>13-5ЦУ</a:t>
            </a:r>
            <a:r>
              <a:rPr lang="en-US" altLang="ru-RU" sz="1700" b="1" dirty="0" smtClean="0">
                <a:solidFill>
                  <a:srgbClr val="FF0000"/>
                </a:solidFill>
              </a:rPr>
              <a:t> </a:t>
            </a:r>
            <a:endParaRPr lang="ru-RU" altLang="ru-RU" sz="1700" b="1" dirty="0">
              <a:solidFill>
                <a:srgbClr val="FF0000"/>
              </a:solidFill>
            </a:endParaRPr>
          </a:p>
          <a:p>
            <a:r>
              <a:rPr lang="ru-RU" altLang="ru-RU" sz="1700" dirty="0" smtClean="0">
                <a:hlinkClick r:id="rId10" action="ppaction://hlinksldjump"/>
              </a:rPr>
              <a:t>Пособия и литература  по ОП </a:t>
            </a:r>
            <a:r>
              <a:rPr lang="ru-RU" altLang="ru-RU" sz="1700" dirty="0" smtClean="0">
                <a:solidFill>
                  <a:schemeClr val="tx1"/>
                </a:solidFill>
              </a:rPr>
              <a:t>(уже есть на сайте)</a:t>
            </a:r>
          </a:p>
          <a:p>
            <a:endParaRPr lang="ru-RU" altLang="ru-RU" sz="1700" dirty="0" smtClean="0"/>
          </a:p>
          <a:p>
            <a:r>
              <a:rPr lang="ru-RU" altLang="ru-RU" sz="1700" b="1" dirty="0">
                <a:solidFill>
                  <a:schemeClr val="tx1"/>
                </a:solidFill>
              </a:rPr>
              <a:t>Самостоятельная работа </a:t>
            </a:r>
            <a:r>
              <a:rPr lang="ru-RU" altLang="ru-RU" sz="1700" dirty="0" smtClean="0">
                <a:solidFill>
                  <a:schemeClr val="tx1"/>
                </a:solidFill>
              </a:rPr>
              <a:t>(Это - Отчеты ЛР по ОП, Выполнение ДЗ по ОП, Подготовка к РК, сдача зачета и экзамена, самостоятельное изучение литературы), ДЗ выполняется в рамках практикума по ОП.</a:t>
            </a:r>
          </a:p>
          <a:p>
            <a:endParaRPr lang="ru-RU" altLang="ru-RU" sz="1700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07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476672"/>
          </a:xfrm>
        </p:spPr>
        <p:txBody>
          <a:bodyPr>
            <a:noAutofit/>
          </a:bodyPr>
          <a:lstStyle/>
          <a:p>
            <a:r>
              <a:rPr lang="ru-RU" altLang="ru-RU" sz="3200" dirty="0" smtClean="0"/>
              <a:t>Массивы</a:t>
            </a:r>
            <a:r>
              <a:rPr lang="en-US" altLang="ru-RU" sz="3200" dirty="0" smtClean="0"/>
              <a:t>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332656"/>
            <a:ext cx="867568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Массив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-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это множество однотипных переменных, имеющих одно имя и упорядоченных по номеру (в ОП элементы располагаются подряд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0-</a:t>
            </a:r>
            <a:r>
              <a:rPr lang="en-US" altLang="ru-RU" sz="2000" b="1" dirty="0">
                <a:solidFill>
                  <a:schemeClr val="tx1"/>
                </a:solidFill>
              </a:rPr>
              <a:t>N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Для использования отдельной переменной указывается ее номер (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индекс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– переменная с индексом (также называется элемент массива)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Количество переменных в массиве определяет его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размер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(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&lt;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число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&gt;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- пусть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N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Размер массива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зафиксирован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при работе программы.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Первый элемент массива имеет индекс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0</a:t>
            </a:r>
            <a:r>
              <a:rPr lang="ru-RU" altLang="ru-RU" sz="2000" b="1" dirty="0" smtClean="0"/>
              <a:t>,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а последний</a:t>
            </a:r>
            <a:r>
              <a:rPr lang="ru-RU" altLang="ru-RU" sz="2000" b="1" dirty="0" smtClean="0"/>
              <a:t>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(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N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-1)</a:t>
            </a:r>
            <a:r>
              <a:rPr lang="ru-RU" altLang="ru-RU" sz="2000" b="1" dirty="0" smtClean="0"/>
              <a:t>.</a:t>
            </a:r>
            <a:r>
              <a:rPr lang="en-US" altLang="ru-RU" sz="2000" b="1" dirty="0" smtClean="0"/>
              <a:t>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N-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Размер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Для задания размера массива может использоваться константа этапа</a:t>
            </a:r>
            <a:r>
              <a:rPr lang="ru-RU" altLang="ru-RU" sz="2000" b="1" dirty="0" smtClean="0"/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компиляции</a:t>
            </a:r>
            <a:r>
              <a:rPr lang="ru-RU" altLang="ru-RU" sz="2000" b="1" dirty="0" smtClean="0"/>
              <a:t> (</a:t>
            </a:r>
            <a:r>
              <a:rPr lang="en-US" altLang="ru-RU" sz="2000" b="1" dirty="0" smtClean="0">
                <a:solidFill>
                  <a:srgbClr val="0000FF"/>
                </a:solidFill>
              </a:rPr>
              <a:t>define</a:t>
            </a:r>
            <a:r>
              <a:rPr lang="en-US" altLang="ru-RU" sz="2000" b="1" dirty="0" smtClean="0"/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или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константная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переменная</a:t>
            </a:r>
            <a:r>
              <a:rPr lang="ru-RU" altLang="ru-RU" sz="2000" b="1" dirty="0" smtClean="0"/>
              <a:t> </a:t>
            </a:r>
            <a:r>
              <a:rPr lang="en-US" altLang="ru-RU" sz="2000" b="1" dirty="0" err="1" smtClean="0">
                <a:solidFill>
                  <a:srgbClr val="0000FF"/>
                </a:solidFill>
              </a:rPr>
              <a:t>const</a:t>
            </a:r>
            <a:r>
              <a:rPr lang="ru-RU" altLang="ru-RU" sz="2000" b="1" dirty="0" smtClean="0"/>
              <a:t>). </a:t>
            </a:r>
            <a:endParaRPr lang="ru-RU" altLang="ru-RU" sz="800" b="1" dirty="0" smtClean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12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Если в массиве предусмотрено 2 индекса такой массив назы</a:t>
            </a:r>
            <a:r>
              <a:rPr lang="ru-RU" altLang="ru-RU" sz="2000" b="1" dirty="0">
                <a:solidFill>
                  <a:schemeClr val="tx1"/>
                </a:solidFill>
              </a:rPr>
              <a:t>в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ается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двумерным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(задается два размера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N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и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M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В двумерном массиве данные располагаются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построчно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. Количество размерностей массива не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ограничивается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  <a:p>
            <a:endParaRPr lang="ru-RU" altLang="ru-RU" sz="20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50</a:t>
            </a:fld>
            <a:endParaRPr lang="ru-RU"/>
          </a:p>
        </p:txBody>
      </p:sp>
      <p:grpSp>
        <p:nvGrpSpPr>
          <p:cNvPr id="17" name="Группа 16"/>
          <p:cNvGrpSpPr/>
          <p:nvPr/>
        </p:nvGrpSpPr>
        <p:grpSpPr>
          <a:xfrm>
            <a:off x="1093195" y="3573017"/>
            <a:ext cx="6863181" cy="1440160"/>
            <a:chOff x="54805" y="3573016"/>
            <a:chExt cx="6863181" cy="1830667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165457" y="3573016"/>
              <a:ext cx="4752529" cy="1830667"/>
              <a:chOff x="899592" y="2996952"/>
              <a:chExt cx="4752529" cy="1830667"/>
            </a:xfrm>
          </p:grpSpPr>
          <p:grpSp>
            <p:nvGrpSpPr>
              <p:cNvPr id="6" name="Группа 5"/>
              <p:cNvGrpSpPr/>
              <p:nvPr/>
            </p:nvGrpSpPr>
            <p:grpSpPr>
              <a:xfrm>
                <a:off x="899592" y="2996952"/>
                <a:ext cx="4752529" cy="1830667"/>
                <a:chOff x="1940567" y="4219052"/>
                <a:chExt cx="3244511" cy="1379225"/>
              </a:xfrm>
            </p:grpSpPr>
            <p:grpSp>
              <p:nvGrpSpPr>
                <p:cNvPr id="10" name="Группа 36"/>
                <p:cNvGrpSpPr>
                  <a:grpSpLocks/>
                </p:cNvGrpSpPr>
                <p:nvPr/>
              </p:nvGrpSpPr>
              <p:grpSpPr bwMode="auto">
                <a:xfrm>
                  <a:off x="1940567" y="4219052"/>
                  <a:ext cx="1787065" cy="1379225"/>
                  <a:chOff x="1331640" y="2564408"/>
                  <a:chExt cx="1786708" cy="2736304"/>
                </a:xfrm>
              </p:grpSpPr>
              <p:sp>
                <p:nvSpPr>
                  <p:cNvPr id="13" name="Прямоугольник 12"/>
                  <p:cNvSpPr/>
                  <p:nvPr/>
                </p:nvSpPr>
                <p:spPr>
                  <a:xfrm>
                    <a:off x="1331640" y="2564408"/>
                    <a:ext cx="1786708" cy="2736304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4" name="Прямоугольник 13"/>
                  <p:cNvSpPr/>
                  <p:nvPr/>
                </p:nvSpPr>
                <p:spPr>
                  <a:xfrm>
                    <a:off x="1465490" y="4299153"/>
                    <a:ext cx="1428414" cy="297557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1400" dirty="0" smtClean="0">
                        <a:solidFill>
                          <a:schemeClr val="tx1"/>
                        </a:solidFill>
                      </a:rPr>
                      <a:t>&lt;</a:t>
                    </a:r>
                    <a:r>
                      <a:rPr lang="ru-RU" sz="1400" dirty="0" smtClean="0">
                        <a:solidFill>
                          <a:schemeClr val="tx1"/>
                        </a:solidFill>
                      </a:rPr>
                      <a:t>Значение</a:t>
                    </a:r>
                    <a:r>
                      <a:rPr lang="en-US" sz="1400" dirty="0" smtClean="0">
                        <a:solidFill>
                          <a:schemeClr val="tx1"/>
                        </a:solidFill>
                      </a:rPr>
                      <a:t>&gt;</a:t>
                    </a:r>
                    <a:endParaRPr lang="ru-RU" sz="14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1" name="Прямоугольник 10"/>
                <p:cNvSpPr/>
                <p:nvPr/>
              </p:nvSpPr>
              <p:spPr bwMode="auto">
                <a:xfrm>
                  <a:off x="3857778" y="4270490"/>
                  <a:ext cx="1327300" cy="1142081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 smtClean="0">
                      <a:solidFill>
                        <a:schemeClr val="tx1"/>
                      </a:solidFill>
                    </a:rPr>
                    <a:t>Массив (Описание) :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 dirty="0" smtClean="0">
                      <a:solidFill>
                        <a:srgbClr val="0000FF"/>
                      </a:solidFill>
                    </a:rPr>
                    <a:t>int</a:t>
                  </a:r>
                  <a:r>
                    <a:rPr lang="en-US" sz="1400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rgbClr val="FF0000"/>
                      </a:solidFill>
                    </a:rPr>
                    <a:t>Mas</a:t>
                  </a:r>
                  <a:r>
                    <a:rPr lang="en-US" sz="1400" dirty="0" smtClean="0">
                      <a:solidFill>
                        <a:schemeClr val="tx1"/>
                      </a:solidFill>
                    </a:rPr>
                    <a:t> [</a:t>
                  </a:r>
                  <a:r>
                    <a:rPr lang="en-US" sz="1400" b="1" dirty="0" smtClean="0">
                      <a:solidFill>
                        <a:srgbClr val="FF0000"/>
                      </a:solidFill>
                    </a:rPr>
                    <a:t>20</a:t>
                  </a:r>
                  <a:r>
                    <a:rPr lang="en-US" sz="1400" dirty="0" smtClean="0">
                      <a:solidFill>
                        <a:schemeClr val="tx1"/>
                      </a:solidFill>
                    </a:rPr>
                    <a:t>]</a:t>
                  </a:r>
                  <a:r>
                    <a:rPr lang="ru-RU" sz="1400" dirty="0">
                      <a:solidFill>
                        <a:schemeClr val="tx1"/>
                      </a:solidFill>
                    </a:rPr>
                    <a:t>;</a:t>
                  </a:r>
                  <a:r>
                    <a:rPr lang="en-US" sz="1400" dirty="0" smtClean="0">
                      <a:solidFill>
                        <a:schemeClr val="tx1"/>
                      </a:solidFill>
                    </a:rPr>
                    <a:t> – </a:t>
                  </a:r>
                  <a:r>
                    <a:rPr lang="ru-RU" sz="1400" dirty="0" smtClean="0">
                      <a:solidFill>
                        <a:schemeClr val="tx1"/>
                      </a:solidFill>
                    </a:rPr>
                    <a:t>массив </a:t>
                  </a:r>
                  <a:r>
                    <a:rPr lang="ru-RU" sz="1400" dirty="0">
                      <a:solidFill>
                        <a:schemeClr val="tx1"/>
                      </a:solidFill>
                    </a:rPr>
                    <a:t>ц</a:t>
                  </a:r>
                  <a:r>
                    <a:rPr lang="ru-RU" sz="1400" dirty="0" smtClean="0">
                      <a:solidFill>
                        <a:schemeClr val="tx1"/>
                      </a:solidFill>
                    </a:rPr>
                    <a:t>елых переменных размером </a:t>
                  </a:r>
                  <a:r>
                    <a:rPr lang="ru-RU" sz="1400" b="1" dirty="0">
                      <a:solidFill>
                        <a:srgbClr val="FF0000"/>
                      </a:solidFill>
                    </a:rPr>
                    <a:t>20</a:t>
                  </a:r>
                  <a:r>
                    <a:rPr lang="ru-RU" sz="1400" dirty="0" smtClean="0">
                      <a:solidFill>
                        <a:schemeClr val="tx1"/>
                      </a:solidFill>
                    </a:rPr>
                    <a:t>.</a:t>
                  </a:r>
                  <a:endParaRPr lang="ru-RU" sz="1400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12" name="Прямая со стрелкой 11"/>
                <p:cNvCxnSpPr>
                  <a:stCxn id="11" idx="1"/>
                </p:cNvCxnSpPr>
                <p:nvPr/>
              </p:nvCxnSpPr>
              <p:spPr>
                <a:xfrm flipH="1" flipV="1">
                  <a:off x="3497363" y="4687270"/>
                  <a:ext cx="360415" cy="15426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Прямоугольник 6"/>
              <p:cNvSpPr/>
              <p:nvPr/>
            </p:nvSpPr>
            <p:spPr bwMode="auto">
              <a:xfrm>
                <a:off x="1088484" y="3718244"/>
                <a:ext cx="2091486" cy="210409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chemeClr val="tx1"/>
                    </a:solidFill>
                  </a:rPr>
                  <a:t>&lt;</a:t>
                </a:r>
                <a:r>
                  <a:rPr lang="ru-RU" sz="1400" dirty="0">
                    <a:solidFill>
                      <a:schemeClr val="tx1"/>
                    </a:solidFill>
                  </a:rPr>
                  <a:t>Значение</a:t>
                </a:r>
                <a:r>
                  <a:rPr lang="en-US" sz="1400" dirty="0">
                    <a:solidFill>
                      <a:schemeClr val="tx1"/>
                    </a:solidFill>
                  </a:rPr>
                  <a:t>&gt;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 bwMode="auto">
              <a:xfrm>
                <a:off x="1088484" y="3933056"/>
                <a:ext cx="2091486" cy="210409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…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 bwMode="auto">
              <a:xfrm>
                <a:off x="1088484" y="3501008"/>
                <a:ext cx="2091486" cy="210409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chemeClr val="tx1"/>
                    </a:solidFill>
                  </a:rPr>
                  <a:t>&lt;</a:t>
                </a:r>
                <a:r>
                  <a:rPr lang="ru-RU" sz="1400" dirty="0">
                    <a:solidFill>
                      <a:schemeClr val="tx1"/>
                    </a:solidFill>
                  </a:rPr>
                  <a:t>Значение</a:t>
                </a:r>
                <a:r>
                  <a:rPr lang="en-US" sz="1400" dirty="0">
                    <a:solidFill>
                      <a:schemeClr val="tx1"/>
                    </a:solidFill>
                  </a:rPr>
                  <a:t>&gt;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" name="Прямоугольник 14"/>
            <p:cNvSpPr/>
            <p:nvPr/>
          </p:nvSpPr>
          <p:spPr bwMode="auto">
            <a:xfrm>
              <a:off x="54805" y="4111752"/>
              <a:ext cx="2171927" cy="21040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Элементы массива</a:t>
              </a:r>
              <a:r>
                <a:rPr lang="en-US" sz="1400" dirty="0" smtClean="0">
                  <a:solidFill>
                    <a:schemeClr val="tx1"/>
                  </a:solidFill>
                </a:rPr>
                <a:t> </a:t>
              </a:r>
              <a:r>
                <a:rPr lang="en-US" sz="1400" dirty="0" smtClean="0">
                  <a:solidFill>
                    <a:srgbClr val="FF0000"/>
                  </a:solidFill>
                </a:rPr>
                <a:t>Mas[</a:t>
              </a:r>
              <a:r>
                <a:rPr lang="en-US" sz="1400" dirty="0" err="1" smtClean="0">
                  <a:solidFill>
                    <a:srgbClr val="FF0000"/>
                  </a:solidFill>
                </a:rPr>
                <a:t>i</a:t>
              </a:r>
              <a:r>
                <a:rPr lang="en-US" sz="1400" dirty="0" smtClean="0">
                  <a:solidFill>
                    <a:schemeClr val="tx1"/>
                  </a:solidFill>
                </a:rPr>
                <a:t>] 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Прямая со стрелкой 15"/>
            <p:cNvCxnSpPr>
              <a:stCxn id="15" idx="2"/>
            </p:cNvCxnSpPr>
            <p:nvPr/>
          </p:nvCxnSpPr>
          <p:spPr>
            <a:xfrm>
              <a:off x="1140769" y="4322161"/>
              <a:ext cx="1213580" cy="23812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>
              <a:stCxn id="15" idx="2"/>
              <a:endCxn id="14" idx="1"/>
            </p:cNvCxnSpPr>
            <p:nvPr/>
          </p:nvCxnSpPr>
          <p:spPr>
            <a:xfrm>
              <a:off x="1140769" y="4322161"/>
              <a:ext cx="1220789" cy="51098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Прямоугольник 27"/>
            <p:cNvSpPr/>
            <p:nvPr/>
          </p:nvSpPr>
          <p:spPr bwMode="auto">
            <a:xfrm>
              <a:off x="4339545" y="3863280"/>
              <a:ext cx="404354" cy="210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rgbClr val="FF0000"/>
                  </a:solidFill>
                </a:rPr>
                <a:t>0</a:t>
              </a:r>
              <a:endParaRPr lang="ru-RU" sz="1400" dirty="0">
                <a:solidFill>
                  <a:srgbClr val="FF0000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 bwMode="auto">
            <a:xfrm>
              <a:off x="4243658" y="4959690"/>
              <a:ext cx="500241" cy="210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rgbClr val="FF0000"/>
                  </a:solidFill>
                </a:rPr>
                <a:t>N-1</a:t>
              </a:r>
              <a:endParaRPr lang="ru-RU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621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Массивы</a:t>
            </a:r>
            <a:r>
              <a:rPr lang="en-US" altLang="ru-RU" sz="3200" dirty="0"/>
              <a:t> </a:t>
            </a:r>
            <a:r>
              <a:rPr lang="en-US" altLang="ru-RU" sz="3200" dirty="0" smtClean="0"/>
              <a:t>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9241" y="476672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массивами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в ЯП связаны также следующие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понятия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Описание массива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Размер  и размерность массива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Элемент массива, переменная с индексом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массива:</a:t>
            </a:r>
          </a:p>
          <a:p>
            <a:pPr algn="l"/>
            <a:r>
              <a:rPr lang="en-US" altLang="ru-RU" sz="18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Тип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1800" b="1" dirty="0">
                <a:solidFill>
                  <a:srgbClr val="008000"/>
                </a:solidFill>
              </a:rPr>
              <a:t>&lt;</a:t>
            </a:r>
            <a:r>
              <a:rPr lang="ru-RU" altLang="ru-RU" sz="1800" b="1" dirty="0">
                <a:solidFill>
                  <a:srgbClr val="008000"/>
                </a:solidFill>
              </a:rPr>
              <a:t>Имя 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массива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[&lt;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размер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]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 = 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[</a:t>
            </a:r>
            <a:r>
              <a:rPr lang="en-US" altLang="ru-RU" sz="1800" b="1" dirty="0">
                <a:solidFill>
                  <a:schemeClr val="tx1"/>
                </a:solidFill>
              </a:rPr>
              <a:t>{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начальные значения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&gt;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}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];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 </a:t>
            </a:r>
            <a:endParaRPr lang="ru-RU" altLang="ru-RU" sz="18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Пример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Описания массива (целый массив в </a:t>
            </a:r>
            <a:r>
              <a:rPr lang="ru-RU" alt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20</a:t>
            </a:r>
            <a:r>
              <a:rPr lang="ru-RU" altLang="ru-RU" sz="1800" b="1" dirty="0" smtClean="0"/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элементов):</a:t>
            </a:r>
          </a:p>
          <a:p>
            <a:pPr algn="l"/>
            <a:r>
              <a:rPr lang="en-US" sz="18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Mas[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20</a:t>
            </a:r>
            <a:r>
              <a:rPr lang="en-US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];</a:t>
            </a:r>
            <a:endParaRPr lang="ru-RU" sz="1800" b="1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1800" b="1" u="sng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Инициализация</a:t>
            </a:r>
            <a:r>
              <a:rPr lang="ru-RU" alt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массива:</a:t>
            </a:r>
          </a:p>
          <a:p>
            <a:pPr algn="l"/>
            <a:r>
              <a:rPr lang="en-US" sz="18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Mas[</a:t>
            </a:r>
            <a:r>
              <a:rPr 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en-US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</a:t>
            </a:r>
            <a:r>
              <a:rPr 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{1,2,3,4,5};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Элемент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массива и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переменная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 индексами:</a:t>
            </a:r>
          </a:p>
          <a:p>
            <a:pPr algn="l"/>
            <a:r>
              <a:rPr lang="en-US" altLang="ru-RU" sz="1800" b="1" dirty="0">
                <a:solidFill>
                  <a:srgbClr val="008000"/>
                </a:solidFill>
              </a:rPr>
              <a:t>&lt;</a:t>
            </a:r>
            <a:r>
              <a:rPr lang="ru-RU" altLang="ru-RU" sz="1800" b="1" dirty="0">
                <a:solidFill>
                  <a:srgbClr val="008000"/>
                </a:solidFill>
              </a:rPr>
              <a:t>Имя массива</a:t>
            </a:r>
            <a:r>
              <a:rPr lang="en-US" altLang="ru-RU" sz="1800" b="1" dirty="0">
                <a:solidFill>
                  <a:srgbClr val="008000"/>
                </a:solidFill>
              </a:rPr>
              <a:t>&gt;</a:t>
            </a:r>
            <a:r>
              <a:rPr lang="ru-RU" altLang="ru-RU" sz="1800" b="1" dirty="0">
                <a:solidFill>
                  <a:srgbClr val="008000"/>
                </a:solidFill>
              </a:rPr>
              <a:t>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[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индексное выражение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]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Пример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использования элементов массива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Mas[ </a:t>
            </a: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 + 5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 =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10 ;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Пример Описания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двумерного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массива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(10*5)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altLang="ru-RU" sz="1800" b="1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Dmas</a:t>
            </a:r>
            <a:r>
              <a:rPr lang="en-US" alt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alt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9</a:t>
            </a:r>
            <a:r>
              <a:rPr lang="en-US" alt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][</a:t>
            </a:r>
            <a:r>
              <a:rPr lang="en-US" alt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4</a:t>
            </a:r>
            <a:r>
              <a:rPr lang="en-US" alt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];</a:t>
            </a: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Элемент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двумерного массива.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altLang="ru-RU" sz="1800" b="1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Dmas</a:t>
            </a:r>
            <a:r>
              <a:rPr lang="en-US" alt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alt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alt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][</a:t>
            </a:r>
            <a:r>
              <a:rPr lang="en-US" alt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j</a:t>
            </a:r>
            <a:r>
              <a:rPr lang="en-US" alt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 = 30;</a:t>
            </a:r>
            <a:endParaRPr lang="en-US" altLang="ru-RU" sz="18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21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Строка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24260" y="476672"/>
            <a:ext cx="8919740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В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СИ/СИ++ в число стандартных типов не входит тип строка (</a:t>
            </a:r>
            <a:r>
              <a:rPr lang="ru-RU" altLang="ru-RU" sz="23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Для работы со строками используются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массивы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типа </a:t>
            </a:r>
            <a:r>
              <a:rPr lang="en-US" altLang="ru-RU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Для работы со строками используется библиотека </a:t>
            </a:r>
            <a:r>
              <a:rPr lang="en-US" alt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altLang="ru-RU" sz="20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string.h</a:t>
            </a:r>
            <a:r>
              <a:rPr lang="en-US" alt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в которой предусмотрены функции: копирования, сравнения, преобразования строк и др.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В С++ есть тип </a:t>
            </a:r>
            <a:r>
              <a:rPr lang="en-US" altLang="ru-RU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string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.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Пример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описания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строки: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Family[14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];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//Строка фамилии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описание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) –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массив 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ru-RU" sz="23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en-US" sz="23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Пример </a:t>
            </a:r>
            <a:r>
              <a:rPr lang="ru-RU" altLang="ru-RU" sz="2300" b="1" u="sng" dirty="0">
                <a:solidFill>
                  <a:schemeClr val="tx1"/>
                </a:solidFill>
              </a:rPr>
              <a:t>копирования</a:t>
            </a:r>
            <a:r>
              <a:rPr lang="ru-RU" altLang="ru-RU" sz="2300" b="1" dirty="0">
                <a:solidFill>
                  <a:schemeClr val="tx1"/>
                </a:solidFill>
              </a:rPr>
              <a:t> строки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string.h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sz="20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…</a:t>
            </a:r>
          </a:p>
          <a:p>
            <a:pPr algn="l"/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(Family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Иванов</a:t>
            </a:r>
            <a:r>
              <a:rPr lang="ru-RU" sz="20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//Константа строка – в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кавычках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 </a:t>
            </a:r>
            <a:endParaRPr lang="en-US" sz="20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2300" b="1" dirty="0" smtClean="0"/>
              <a:t>Пример </a:t>
            </a:r>
            <a:r>
              <a:rPr lang="ru-RU" altLang="ru-RU" sz="2300" b="1" u="sng" dirty="0" smtClean="0"/>
              <a:t>слияния</a:t>
            </a:r>
            <a:r>
              <a:rPr lang="ru-RU" altLang="ru-RU" sz="2300" b="1" dirty="0" smtClean="0"/>
              <a:t> строк:</a:t>
            </a:r>
          </a:p>
          <a:p>
            <a:pPr algn="l"/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strcat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(Family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20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˽</a:t>
            </a:r>
            <a:r>
              <a:rPr lang="ru-RU" sz="20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Иван"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Строка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Family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 err="1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Иванов</a:t>
            </a:r>
            <a:r>
              <a:rPr lang="ru-RU" sz="20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˽</a:t>
            </a:r>
            <a:r>
              <a:rPr lang="ru-RU" sz="2000" dirty="0" err="1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</a:t>
            </a:r>
            <a:r>
              <a:rPr lang="ru-RU" sz="20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endParaRPr lang="ru-RU" altLang="ru-RU" sz="2000" b="1" dirty="0"/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Определение </a:t>
            </a:r>
            <a:r>
              <a:rPr lang="ru-RU" altLang="ru-RU" sz="2300" b="1" u="sng" dirty="0">
                <a:solidFill>
                  <a:schemeClr val="tx1"/>
                </a:solidFill>
              </a:rPr>
              <a:t>размера</a:t>
            </a:r>
            <a:r>
              <a:rPr lang="ru-RU" altLang="ru-RU" sz="2300" b="1" dirty="0">
                <a:solidFill>
                  <a:schemeClr val="tx1"/>
                </a:solidFill>
              </a:rPr>
              <a:t> строки:</a:t>
            </a:r>
          </a:p>
          <a:p>
            <a:pPr algn="l"/>
            <a:r>
              <a:rPr lang="en-US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RazmStr</a:t>
            </a:r>
            <a:r>
              <a:rPr lang="en-US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24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strlen</a:t>
            </a:r>
            <a:r>
              <a:rPr lang="en-US" sz="2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(Family);</a:t>
            </a:r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08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Список 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Список – Это специальная структура данных использующаяся в программах для хранения упорядоченной информации.</a:t>
            </a: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Обобщенное представление однонаправленного списка:</a:t>
            </a: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53</a:t>
            </a:fld>
            <a:endParaRPr lang="ru-RU"/>
          </a:p>
        </p:txBody>
      </p:sp>
      <p:graphicFrame>
        <p:nvGraphicFramePr>
          <p:cNvPr id="24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4157159"/>
              </p:ext>
            </p:extLst>
          </p:nvPr>
        </p:nvGraphicFramePr>
        <p:xfrm>
          <a:off x="539552" y="1844824"/>
          <a:ext cx="7561263" cy="424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0" name="Visio" r:id="rId3" imgW="6003164" imgH="3411450" progId="Visio.Drawing.11">
                  <p:embed/>
                </p:oleObj>
              </mc:Choice>
              <mc:Fallback>
                <p:oleObj name="Visio" r:id="rId3" imgW="6003164" imgH="3411450" progId="Visio.Drawing.11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720" t="7751" r="4498" b="11948"/>
                      <a:stretch>
                        <a:fillRect/>
                      </a:stretch>
                    </p:blipFill>
                    <p:spPr bwMode="auto">
                      <a:xfrm>
                        <a:off x="539552" y="1844824"/>
                        <a:ext cx="7561263" cy="424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5767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Система программирования С/С++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964612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Система программирования (СП) это совокупность взаимосвязанных системных программ для разработки и изготовления программ (</a:t>
            </a:r>
            <a:r>
              <a:rPr lang="ru-RU" altLang="ru-RU" sz="23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). Основные компоненты МП это: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Компилятор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СП исходных текстовых программ на ЯП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Текстовый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редактор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для ввода текстовых программ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Компоновщик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300" b="1" dirty="0">
                <a:solidFill>
                  <a:schemeClr val="tx1"/>
                </a:solidFill>
              </a:rPr>
              <a:t>редактор связей)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 и библиотеки СП (стандартные)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позволяющий объединить программы в единое целое.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Отладчик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помогающий искать ошибки в программе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Оболочка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 СП (Интегрированная среда программирования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IDE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), объединяющая все перечисленные части в одно целое.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Мы будем использовать систему программирования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Microsoft </a:t>
            </a:r>
            <a:r>
              <a:rPr lang="en-US" altLang="ru-RU" sz="2300" b="1" u="sng" dirty="0" smtClean="0">
                <a:solidFill>
                  <a:schemeClr val="tx1"/>
                </a:solidFill>
              </a:rPr>
              <a:t>Visual Studio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версии 2005/</a:t>
            </a:r>
            <a:r>
              <a:rPr lang="ru-RU" altLang="ru-RU" sz="2300" b="1" u="sng" dirty="0" smtClean="0">
                <a:solidFill>
                  <a:srgbClr val="FF0000"/>
                </a:solidFill>
              </a:rPr>
              <a:t>2010/2012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. (Предпочтительно иметь </a:t>
            </a:r>
            <a:r>
              <a:rPr lang="ru-RU" altLang="ru-RU" sz="2300" b="1" u="sng" dirty="0" smtClean="0">
                <a:solidFill>
                  <a:srgbClr val="FF0000"/>
                </a:solidFill>
              </a:rPr>
              <a:t>одинаковые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версии в аудитории и на своем компьютере!).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51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4624"/>
            <a:ext cx="5904656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Фазы обработки программ в СП</a:t>
            </a:r>
            <a:endParaRPr lang="ru-RU" sz="3200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4166748"/>
              </p:ext>
            </p:extLst>
          </p:nvPr>
        </p:nvGraphicFramePr>
        <p:xfrm>
          <a:off x="107504" y="980728"/>
          <a:ext cx="8784976" cy="5112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62" name="Visio" r:id="rId3" imgW="4600634" imgH="2771820" progId="Visio.Drawing.11">
                  <p:embed/>
                </p:oleObj>
              </mc:Choice>
              <mc:Fallback>
                <p:oleObj name="Visio" r:id="rId3" imgW="4600634" imgH="2771820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t="1990" b="5087"/>
                      <a:stretch>
                        <a:fillRect/>
                      </a:stretch>
                    </p:blipFill>
                    <p:spPr bwMode="auto">
                      <a:xfrm>
                        <a:off x="107504" y="980728"/>
                        <a:ext cx="8784976" cy="511256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2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344816" cy="792088"/>
          </a:xfrm>
        </p:spPr>
        <p:txBody>
          <a:bodyPr>
            <a:noAutofit/>
          </a:bodyPr>
          <a:lstStyle/>
          <a:p>
            <a:r>
              <a:rPr lang="ru-RU" sz="2800" dirty="0" smtClean="0"/>
              <a:t>Модули и модульное программирование 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Модульное  программирование основано на разделении задачи на части (ИМ) и их автономной отладки. Разновидности модулей: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altLang="ru-RU" sz="2300" b="1" u="sng" dirty="0" smtClean="0">
                <a:solidFill>
                  <a:srgbClr val="FF0000"/>
                </a:solidFill>
              </a:rPr>
              <a:t>Исходный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модуль (ИМ) -  это результат написания программы (или ее части) на языке программирования (*.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cpp, *.h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ru-RU" altLang="ru-RU" sz="2300" b="1" u="sng" dirty="0">
                <a:solidFill>
                  <a:srgbClr val="FF0000"/>
                </a:solidFill>
              </a:rPr>
              <a:t>Объектный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модуль (ОМ) – это промежуточная форма программы, формируемая после обработки ИМ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компилятором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СП (*.</a:t>
            </a:r>
            <a:r>
              <a:rPr lang="en-US" altLang="ru-RU" sz="2300" b="1" dirty="0" err="1" smtClean="0">
                <a:solidFill>
                  <a:schemeClr val="tx1"/>
                </a:solidFill>
              </a:rPr>
              <a:t>obj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300" dirty="0" smtClean="0">
                <a:solidFill>
                  <a:schemeClr val="tx1"/>
                </a:solidFill>
              </a:rPr>
              <a:t>.</a:t>
            </a:r>
            <a:endParaRPr lang="en-US" altLang="ru-RU" sz="23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ru-RU" altLang="ru-RU" sz="2300" b="1" u="sng" dirty="0">
                <a:solidFill>
                  <a:srgbClr val="FF0000"/>
                </a:solidFill>
              </a:rPr>
              <a:t>Исполнимый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модуль (ИСМ) – модуль получаемый в результате совместной компоновки (объединения)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компоновщиком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(редактором связей)всех объектных модулей проекта и готовый для выполнения на компьютере (*.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exe, *.com, *.</a:t>
            </a:r>
            <a:r>
              <a:rPr lang="en-US" altLang="ru-RU" sz="2300" b="1" dirty="0" err="1" smtClean="0">
                <a:solidFill>
                  <a:schemeClr val="tx1"/>
                </a:solidFill>
              </a:rPr>
              <a:t>dll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и др.). Исполнимый модуль содержит отладочную информацию и может быть подвергнут отладке с использованием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отладчика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. Данные программы включаются в СП </a:t>
            </a:r>
            <a:r>
              <a:rPr lang="ru-RU" altLang="ru-RU" sz="2300" b="1" dirty="0" smtClean="0"/>
              <a:t>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15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1357" y="0"/>
            <a:ext cx="6948995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Модель программы</a:t>
            </a:r>
            <a:endParaRPr lang="ru-RU" sz="32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323850" y="548681"/>
            <a:ext cx="8640763" cy="2304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1700" dirty="0"/>
              <a:t>Программа воспринимается как </a:t>
            </a:r>
            <a:r>
              <a:rPr lang="ru-RU" altLang="ru-RU" sz="1700" u="sng" dirty="0"/>
              <a:t>последовательность</a:t>
            </a:r>
            <a:r>
              <a:rPr lang="ru-RU" altLang="ru-RU" sz="1700" dirty="0"/>
              <a:t> инструкций, команд, предписаний или </a:t>
            </a:r>
            <a:r>
              <a:rPr lang="ru-RU" altLang="ru-RU" sz="1700" dirty="0" smtClean="0"/>
              <a:t>операторов. </a:t>
            </a:r>
            <a:r>
              <a:rPr lang="ru-RU" altLang="ru-RU" sz="1700" dirty="0"/>
              <a:t>К</a:t>
            </a:r>
            <a:r>
              <a:rPr lang="ru-RU" altLang="ru-RU" sz="1700" dirty="0" smtClean="0"/>
              <a:t>оманды </a:t>
            </a:r>
            <a:r>
              <a:rPr lang="ru-RU" altLang="ru-RU" sz="1700" dirty="0"/>
              <a:t>расположены </a:t>
            </a:r>
            <a:r>
              <a:rPr lang="ru-RU" altLang="ru-RU" sz="1700" dirty="0" smtClean="0"/>
              <a:t>последовательно в оперативной памяти (ОП).</a:t>
            </a:r>
            <a:endParaRPr lang="ru-RU" altLang="ru-RU" sz="1700" dirty="0"/>
          </a:p>
          <a:p>
            <a:pPr eaLnBrk="1" hangingPunct="1"/>
            <a:r>
              <a:rPr lang="ru-RU" altLang="ru-RU" sz="1700" dirty="0"/>
              <a:t>В программе отводиться место под </a:t>
            </a:r>
            <a:r>
              <a:rPr lang="ru-RU" altLang="ru-RU" sz="1700" u="sng" dirty="0"/>
              <a:t>данные</a:t>
            </a:r>
            <a:r>
              <a:rPr lang="ru-RU" altLang="ru-RU" sz="1700" dirty="0"/>
              <a:t> – </a:t>
            </a:r>
            <a:r>
              <a:rPr lang="ru-RU" altLang="ru-RU" sz="1700" u="sng" dirty="0"/>
              <a:t>переменные</a:t>
            </a:r>
            <a:r>
              <a:rPr lang="ru-RU" altLang="ru-RU" sz="1700" dirty="0"/>
              <a:t> </a:t>
            </a:r>
            <a:r>
              <a:rPr lang="ru-RU" altLang="ru-RU" sz="1700" dirty="0" smtClean="0"/>
              <a:t>программы и </a:t>
            </a:r>
            <a:r>
              <a:rPr lang="ru-RU" altLang="ru-RU" sz="1700" u="sng" dirty="0" smtClean="0"/>
              <a:t>константы</a:t>
            </a:r>
            <a:r>
              <a:rPr lang="ru-RU" altLang="ru-RU" sz="1700" dirty="0" smtClean="0"/>
              <a:t>, поля для промежуточных результатов.</a:t>
            </a:r>
            <a:endParaRPr lang="ru-RU" altLang="ru-RU" sz="1700" dirty="0"/>
          </a:p>
          <a:p>
            <a:pPr eaLnBrk="1" hangingPunct="1"/>
            <a:r>
              <a:rPr lang="ru-RU" altLang="ru-RU" sz="1700" dirty="0"/>
              <a:t>Основной </a:t>
            </a:r>
            <a:r>
              <a:rPr lang="ru-RU" altLang="ru-RU" sz="1700" u="sng" dirty="0"/>
              <a:t>порядок выполнения </a:t>
            </a:r>
            <a:r>
              <a:rPr lang="ru-RU" altLang="ru-RU" sz="1700" u="sng" dirty="0" smtClean="0"/>
              <a:t>операторов </a:t>
            </a:r>
            <a:r>
              <a:rPr lang="ru-RU" altLang="ru-RU" sz="1700" dirty="0" smtClean="0"/>
              <a:t>последовательный </a:t>
            </a:r>
            <a:r>
              <a:rPr lang="ru-RU" altLang="ru-RU" sz="1700" dirty="0"/>
              <a:t>- </a:t>
            </a:r>
            <a:r>
              <a:rPr lang="ru-RU" altLang="ru-RU" sz="1700" u="sng" dirty="0"/>
              <a:t>сверху </a:t>
            </a:r>
            <a:r>
              <a:rPr lang="ru-RU" altLang="ru-RU" sz="1700" u="sng" dirty="0" smtClean="0"/>
              <a:t>вниз</a:t>
            </a:r>
            <a:r>
              <a:rPr lang="ru-RU" altLang="ru-RU" sz="1700" dirty="0" smtClean="0"/>
              <a:t> (</a:t>
            </a:r>
            <a:r>
              <a:rPr lang="ru-RU" altLang="ru-RU" sz="1700" dirty="0" smtClean="0">
                <a:hlinkClick r:id="rId4" action="ppaction://hlinksldjump"/>
              </a:rPr>
              <a:t>СМ</a:t>
            </a:r>
            <a:r>
              <a:rPr lang="ru-RU" altLang="ru-RU" sz="1700" dirty="0" smtClean="0"/>
              <a:t>)</a:t>
            </a:r>
            <a:endParaRPr lang="ru-RU" altLang="ru-RU" sz="1700" dirty="0"/>
          </a:p>
          <a:p>
            <a:pPr eaLnBrk="1" hangingPunct="1"/>
            <a:r>
              <a:rPr lang="ru-RU" altLang="ru-RU" sz="1700" dirty="0"/>
              <a:t>В программе возможно </a:t>
            </a:r>
            <a:r>
              <a:rPr lang="ru-RU" altLang="ru-RU" sz="1700" u="sng" dirty="0"/>
              <a:t>изменение</a:t>
            </a:r>
            <a:r>
              <a:rPr lang="ru-RU" altLang="ru-RU" sz="1700" dirty="0"/>
              <a:t> </a:t>
            </a:r>
            <a:r>
              <a:rPr lang="ru-RU" altLang="ru-RU" sz="1700" u="sng" dirty="0"/>
              <a:t>порядка</a:t>
            </a:r>
            <a:r>
              <a:rPr lang="ru-RU" altLang="ru-RU" sz="1700" dirty="0"/>
              <a:t> выполнения </a:t>
            </a:r>
            <a:r>
              <a:rPr lang="ru-RU" altLang="ru-RU" sz="1700" dirty="0" smtClean="0"/>
              <a:t>операторов(переходы</a:t>
            </a:r>
            <a:r>
              <a:rPr lang="ru-RU" altLang="ru-RU" sz="1700" dirty="0"/>
              <a:t>, циклы и ветвления</a:t>
            </a:r>
            <a:r>
              <a:rPr lang="ru-RU" altLang="ru-RU" sz="1700" dirty="0" smtClean="0"/>
              <a:t>) специальными операторами управления (</a:t>
            </a:r>
            <a:r>
              <a:rPr lang="ru-RU" altLang="ru-RU" sz="1700" dirty="0" smtClean="0">
                <a:hlinkClick r:id="rId5" action="ppaction://hlinksldjump"/>
              </a:rPr>
              <a:t>СМ</a:t>
            </a:r>
            <a:r>
              <a:rPr lang="ru-RU" altLang="ru-RU" sz="1700" dirty="0" smtClean="0"/>
              <a:t>).</a:t>
            </a:r>
            <a:endParaRPr lang="ru-RU" altLang="ru-RU" sz="1700" dirty="0"/>
          </a:p>
          <a:p>
            <a:pPr eaLnBrk="1" hangingPunct="1"/>
            <a:endParaRPr lang="ru-RU" altLang="ru-RU" sz="17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221768" y="5301208"/>
            <a:ext cx="8497888" cy="935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1800" dirty="0"/>
              <a:t>Для </a:t>
            </a:r>
            <a:r>
              <a:rPr lang="ru-RU" altLang="ru-RU" sz="1800" u="sng" dirty="0"/>
              <a:t>графического описания </a:t>
            </a:r>
            <a:r>
              <a:rPr lang="ru-RU" altLang="ru-RU" sz="1800" dirty="0"/>
              <a:t>программы используется специальный графический </a:t>
            </a:r>
            <a:r>
              <a:rPr lang="ru-RU" altLang="ru-RU" sz="1800" dirty="0">
                <a:hlinkClick r:id="" action="ppaction://noaction"/>
              </a:rPr>
              <a:t>язык блок-схем  </a:t>
            </a:r>
            <a:r>
              <a:rPr lang="ru-RU" altLang="ru-RU" sz="1800" dirty="0"/>
              <a:t>(процесс, цикл, переход, ветвление, процедура и т.д.) Для изменения основного порядка работы программы используются метки.</a:t>
            </a:r>
          </a:p>
        </p:txBody>
      </p:sp>
      <p:graphicFrame>
        <p:nvGraphicFramePr>
          <p:cNvPr id="7" name="Объект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4065273"/>
              </p:ext>
            </p:extLst>
          </p:nvPr>
        </p:nvGraphicFramePr>
        <p:xfrm>
          <a:off x="683569" y="2636913"/>
          <a:ext cx="5112568" cy="2664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0" name="Visio" r:id="rId6" imgW="4065231" imgH="3665520" progId="Visio.Drawing.11">
                  <p:embed/>
                </p:oleObj>
              </mc:Choice>
              <mc:Fallback>
                <p:oleObj name="Visio" r:id="rId6" imgW="4065231" imgH="366552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9" y="2636913"/>
                        <a:ext cx="5112568" cy="26642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54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Оперативная память</a:t>
            </a:r>
            <a:endParaRPr lang="ru-RU" sz="3200" dirty="0"/>
          </a:p>
        </p:txBody>
      </p:sp>
      <p:sp>
        <p:nvSpPr>
          <p:cNvPr id="39" name="TextBox 5"/>
          <p:cNvSpPr txBox="1">
            <a:spLocks noChangeArrowheads="1"/>
          </p:cNvSpPr>
          <p:nvPr/>
        </p:nvSpPr>
        <p:spPr bwMode="auto">
          <a:xfrm>
            <a:off x="800944" y="692696"/>
            <a:ext cx="713519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 smtClean="0"/>
              <a:t>ОП</a:t>
            </a:r>
            <a:r>
              <a:rPr lang="en-US" altLang="ru-RU" sz="1800" dirty="0" smtClean="0"/>
              <a:t> –</a:t>
            </a:r>
            <a:r>
              <a:rPr lang="ru-RU" altLang="ru-RU" sz="1800" dirty="0" smtClean="0"/>
              <a:t> это место/устройство в компьютере где хранятся данные и программы.</a:t>
            </a:r>
            <a:r>
              <a:rPr lang="en-US" altLang="ru-RU" sz="1800" dirty="0" smtClean="0"/>
              <a:t> </a:t>
            </a:r>
            <a:endParaRPr lang="ru-RU" altLang="ru-RU" sz="1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58</a:t>
            </a:fld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965198" y="1420943"/>
            <a:ext cx="7831846" cy="4744361"/>
            <a:chOff x="965198" y="1420943"/>
            <a:chExt cx="7831846" cy="4744361"/>
          </a:xfrm>
        </p:grpSpPr>
        <p:sp>
          <p:nvSpPr>
            <p:cNvPr id="5" name="TextBox 5"/>
            <p:cNvSpPr txBox="1">
              <a:spLocks noChangeArrowheads="1"/>
            </p:cNvSpPr>
            <p:nvPr/>
          </p:nvSpPr>
          <p:spPr bwMode="auto">
            <a:xfrm>
              <a:off x="2566251" y="1749210"/>
              <a:ext cx="61277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dirty="0"/>
                <a:t>ОП</a:t>
              </a:r>
            </a:p>
          </p:txBody>
        </p:sp>
        <p:grpSp>
          <p:nvGrpSpPr>
            <p:cNvPr id="6" name="Группа 36"/>
            <p:cNvGrpSpPr>
              <a:grpSpLocks/>
            </p:cNvGrpSpPr>
            <p:nvPr/>
          </p:nvGrpSpPr>
          <p:grpSpPr bwMode="auto">
            <a:xfrm>
              <a:off x="965198" y="1802420"/>
              <a:ext cx="1368425" cy="4362884"/>
              <a:chOff x="1331640" y="2564408"/>
              <a:chExt cx="1368152" cy="2736304"/>
            </a:xfrm>
          </p:grpSpPr>
          <p:sp>
            <p:nvSpPr>
              <p:cNvPr id="7" name="Прямоугольник 6"/>
              <p:cNvSpPr/>
              <p:nvPr/>
            </p:nvSpPr>
            <p:spPr>
              <a:xfrm>
                <a:off x="1331640" y="2564408"/>
                <a:ext cx="1368152" cy="273630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1439568" y="3577339"/>
                <a:ext cx="1152295" cy="20356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Функции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1461789" y="3017314"/>
                <a:ext cx="1152295" cy="20356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Операторы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1481631" y="4307152"/>
                <a:ext cx="1152295" cy="20356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102340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1461789" y="3945857"/>
                <a:ext cx="1152295" cy="203563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>
                    <a:solidFill>
                      <a:schemeClr val="tx1"/>
                    </a:solidFill>
                  </a:rPr>
                  <a:t>Данные</a:t>
                </a:r>
              </a:p>
            </p:txBody>
          </p:sp>
          <p:sp>
            <p:nvSpPr>
              <p:cNvPr id="12" name="TextBox 14"/>
              <p:cNvSpPr txBox="1">
                <a:spLocks noChangeArrowheads="1"/>
              </p:cNvSpPr>
              <p:nvPr/>
            </p:nvSpPr>
            <p:spPr bwMode="auto">
              <a:xfrm>
                <a:off x="1824098" y="4134861"/>
                <a:ext cx="308098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400" dirty="0"/>
                  <a:t>…</a:t>
                </a:r>
              </a:p>
            </p:txBody>
          </p:sp>
          <p:sp>
            <p:nvSpPr>
              <p:cNvPr id="13" name="TextBox 15"/>
              <p:cNvSpPr txBox="1">
                <a:spLocks noChangeArrowheads="1"/>
              </p:cNvSpPr>
              <p:nvPr/>
            </p:nvSpPr>
            <p:spPr bwMode="auto">
              <a:xfrm>
                <a:off x="1861666" y="3246641"/>
                <a:ext cx="308098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400" dirty="0"/>
                  <a:t>…</a:t>
                </a:r>
              </a:p>
            </p:txBody>
          </p:sp>
        </p:grpSp>
        <p:cxnSp>
          <p:nvCxnSpPr>
            <p:cNvPr id="14" name="Прямая со стрелкой 13"/>
            <p:cNvCxnSpPr>
              <a:stCxn id="16" idx="1"/>
              <a:endCxn id="11" idx="3"/>
            </p:cNvCxnSpPr>
            <p:nvPr/>
          </p:nvCxnSpPr>
          <p:spPr>
            <a:xfrm flipH="1">
              <a:off x="2247898" y="3485373"/>
              <a:ext cx="2252094" cy="68197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5"/>
            <p:cNvSpPr txBox="1">
              <a:spLocks noChangeArrowheads="1"/>
            </p:cNvSpPr>
            <p:nvPr/>
          </p:nvSpPr>
          <p:spPr bwMode="auto">
            <a:xfrm>
              <a:off x="4499992" y="3162207"/>
              <a:ext cx="381642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u="sng" dirty="0" smtClean="0"/>
                <a:t>Переменные</a:t>
              </a:r>
              <a:r>
                <a:rPr lang="ru-RU" altLang="ru-RU" sz="1800" dirty="0" smtClean="0"/>
                <a:t> программы (имя переменной, тип, размер, адрес )</a:t>
              </a:r>
              <a:endParaRPr lang="ru-RU" altLang="ru-RU" sz="1800" dirty="0"/>
            </a:p>
          </p:txBody>
        </p:sp>
        <p:cxnSp>
          <p:nvCxnSpPr>
            <p:cNvPr id="17" name="Прямая со стрелкой 16"/>
            <p:cNvCxnSpPr>
              <a:stCxn id="18" idx="1"/>
              <a:endCxn id="10" idx="3"/>
            </p:cNvCxnSpPr>
            <p:nvPr/>
          </p:nvCxnSpPr>
          <p:spPr>
            <a:xfrm flipH="1">
              <a:off x="2267744" y="4360117"/>
              <a:ext cx="2384648" cy="38329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5"/>
            <p:cNvSpPr txBox="1">
              <a:spLocks noChangeArrowheads="1"/>
            </p:cNvSpPr>
            <p:nvPr/>
          </p:nvSpPr>
          <p:spPr bwMode="auto">
            <a:xfrm>
              <a:off x="4652392" y="4036951"/>
              <a:ext cx="381642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u="sng" dirty="0" smtClean="0"/>
                <a:t>Константы</a:t>
              </a:r>
              <a:r>
                <a:rPr lang="ru-RU" altLang="ru-RU" sz="1800" dirty="0" smtClean="0"/>
                <a:t> программы (значения в памяти, числа и символы)</a:t>
              </a:r>
              <a:endParaRPr lang="ru-RU" altLang="ru-RU" sz="1800" dirty="0"/>
            </a:p>
          </p:txBody>
        </p:sp>
        <p:cxnSp>
          <p:nvCxnSpPr>
            <p:cNvPr id="21" name="Прямая со стрелкой 20"/>
            <p:cNvCxnSpPr>
              <a:stCxn id="22" idx="1"/>
              <a:endCxn id="9" idx="3"/>
            </p:cNvCxnSpPr>
            <p:nvPr/>
          </p:nvCxnSpPr>
          <p:spPr>
            <a:xfrm flipH="1">
              <a:off x="2247898" y="1912500"/>
              <a:ext cx="2381066" cy="77433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5"/>
            <p:cNvSpPr txBox="1">
              <a:spLocks noChangeArrowheads="1"/>
            </p:cNvSpPr>
            <p:nvPr/>
          </p:nvSpPr>
          <p:spPr bwMode="auto">
            <a:xfrm>
              <a:off x="4628964" y="1727834"/>
              <a:ext cx="416808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dirty="0" smtClean="0"/>
                <a:t>Операторы программы (</a:t>
              </a:r>
              <a:r>
                <a:rPr lang="en-US" altLang="ru-RU" sz="1800" dirty="0" smtClean="0"/>
                <a:t>S - Statement</a:t>
              </a:r>
              <a:r>
                <a:rPr lang="ru-RU" altLang="ru-RU" sz="1800" dirty="0" smtClean="0"/>
                <a:t>)</a:t>
              </a:r>
              <a:endParaRPr lang="ru-RU" altLang="ru-RU" sz="1800" dirty="0"/>
            </a:p>
          </p:txBody>
        </p:sp>
        <p:cxnSp>
          <p:nvCxnSpPr>
            <p:cNvPr id="24" name="Прямая со стрелкой 23"/>
            <p:cNvCxnSpPr>
              <a:endCxn id="8" idx="3"/>
            </p:cNvCxnSpPr>
            <p:nvPr/>
          </p:nvCxnSpPr>
          <p:spPr>
            <a:xfrm flipH="1">
              <a:off x="2225673" y="2628450"/>
              <a:ext cx="2532956" cy="95131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5"/>
            <p:cNvSpPr txBox="1">
              <a:spLocks noChangeArrowheads="1"/>
            </p:cNvSpPr>
            <p:nvPr/>
          </p:nvSpPr>
          <p:spPr bwMode="auto">
            <a:xfrm>
              <a:off x="4804792" y="2417699"/>
              <a:ext cx="381642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dirty="0" smtClean="0"/>
                <a:t>Функции и процедуры программы</a:t>
              </a:r>
              <a:endParaRPr lang="ru-RU" altLang="ru-RU" sz="1800" dirty="0"/>
            </a:p>
          </p:txBody>
        </p:sp>
        <p:sp>
          <p:nvSpPr>
            <p:cNvPr id="30" name="Прямоугольник 29"/>
            <p:cNvSpPr/>
            <p:nvPr/>
          </p:nvSpPr>
          <p:spPr bwMode="auto">
            <a:xfrm>
              <a:off x="1088445" y="5328885"/>
              <a:ext cx="1152525" cy="54838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ДП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31" name="TextBox 5"/>
            <p:cNvSpPr txBox="1">
              <a:spLocks noChangeArrowheads="1"/>
            </p:cNvSpPr>
            <p:nvPr/>
          </p:nvSpPr>
          <p:spPr bwMode="auto">
            <a:xfrm>
              <a:off x="4804792" y="4931876"/>
              <a:ext cx="381642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u="sng" dirty="0" smtClean="0"/>
                <a:t>Динамическая область</a:t>
              </a:r>
              <a:r>
                <a:rPr lang="ru-RU" altLang="ru-RU" sz="1800" dirty="0" smtClean="0"/>
                <a:t> программы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dirty="0" smtClean="0"/>
                <a:t>(Куча - </a:t>
              </a:r>
              <a:r>
                <a:rPr lang="en-US" altLang="ru-RU" sz="1800" dirty="0" smtClean="0"/>
                <a:t>heap</a:t>
              </a:r>
              <a:r>
                <a:rPr lang="ru-RU" altLang="ru-RU" sz="1800" dirty="0" smtClean="0"/>
                <a:t>)</a:t>
              </a:r>
              <a:endParaRPr lang="ru-RU" altLang="ru-RU" sz="1800" dirty="0"/>
            </a:p>
          </p:txBody>
        </p:sp>
        <p:cxnSp>
          <p:nvCxnSpPr>
            <p:cNvPr id="32" name="Прямая со стрелкой 31"/>
            <p:cNvCxnSpPr>
              <a:stCxn id="31" idx="1"/>
              <a:endCxn id="30" idx="3"/>
            </p:cNvCxnSpPr>
            <p:nvPr/>
          </p:nvCxnSpPr>
          <p:spPr>
            <a:xfrm flipH="1">
              <a:off x="2240970" y="5255042"/>
              <a:ext cx="2563822" cy="34803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Левая фигурная скобка 3"/>
            <p:cNvSpPr/>
            <p:nvPr/>
          </p:nvSpPr>
          <p:spPr>
            <a:xfrm rot="5400000">
              <a:off x="1510139" y="877324"/>
              <a:ext cx="279864" cy="1367102"/>
            </a:xfrm>
            <a:prstGeom prst="leftBrac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 bwMode="auto">
            <a:xfrm>
              <a:off x="1115219" y="4941168"/>
              <a:ext cx="1152525" cy="30314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Текст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34" name="Прямая со стрелкой 33"/>
            <p:cNvCxnSpPr>
              <a:stCxn id="18" idx="1"/>
              <a:endCxn id="33" idx="3"/>
            </p:cNvCxnSpPr>
            <p:nvPr/>
          </p:nvCxnSpPr>
          <p:spPr>
            <a:xfrm flipH="1">
              <a:off x="2267744" y="4360117"/>
              <a:ext cx="2384648" cy="73262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7493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Блок-схемы программ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9462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Для безошибочной разработки программ и процедур целесообразно на начальных стадиях (</a:t>
            </a:r>
            <a:r>
              <a:rPr lang="ru-RU" altLang="ru-RU" sz="23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описать ее алгоритм в виде блок схемы.</a:t>
            </a:r>
          </a:p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Блок схема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– Это графическое описание алгоритма в виде ориентированного графа, в котором вершины определяют действия (операторы), в связи показывают переходы между ними. Предусмотрено ограниченное число вершин (</a:t>
            </a:r>
            <a:r>
              <a:rPr lang="ru-RU" altLang="ru-RU" sz="23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300" b="1" baseline="-25000" dirty="0" smtClean="0">
                <a:solidFill>
                  <a:schemeClr val="tx1"/>
                </a:solidFill>
              </a:rPr>
              <a:t>1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, </a:t>
            </a:r>
            <a:r>
              <a:rPr lang="ru-RU" altLang="ru-RU" sz="2300" b="1" dirty="0" smtClean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300" b="1" baseline="-25000" dirty="0" smtClean="0">
                <a:solidFill>
                  <a:schemeClr val="tx1"/>
                </a:solidFill>
                <a:hlinkClick r:id="rId4" action="ppaction://hlinksldjump"/>
              </a:rPr>
              <a:t>2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Блок схема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оформляется в виде чертежа (Пример - </a:t>
            </a:r>
            <a:r>
              <a:rPr lang="ru-RU" altLang="ru-RU" sz="23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), позволяет вручную оценить правильность алгоритма и находить ошибки в программе.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50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0"/>
            <a:ext cx="6264696" cy="692696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по дисциплине (ОП)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764704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2800" b="1" dirty="0" smtClean="0">
                <a:solidFill>
                  <a:schemeClr val="tx1"/>
                </a:solidFill>
              </a:rPr>
              <a:t>Лабораторные </a:t>
            </a:r>
            <a:r>
              <a:rPr lang="ru-RU" altLang="ru-RU" sz="2800" b="1" dirty="0">
                <a:solidFill>
                  <a:schemeClr val="tx1"/>
                </a:solidFill>
              </a:rPr>
              <a:t>работы </a:t>
            </a:r>
            <a:r>
              <a:rPr lang="en-US" altLang="ru-RU" sz="2800" dirty="0" smtClean="0">
                <a:solidFill>
                  <a:schemeClr val="tx1"/>
                </a:solidFill>
              </a:rPr>
              <a:t>O</a:t>
            </a:r>
            <a:r>
              <a:rPr lang="ru-RU" altLang="ru-RU" sz="2800" dirty="0" smtClean="0">
                <a:solidFill>
                  <a:schemeClr val="tx1"/>
                </a:solidFill>
              </a:rPr>
              <a:t>П – 8ЛР – 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34 час</a:t>
            </a:r>
          </a:p>
          <a:p>
            <a:pPr algn="l"/>
            <a:r>
              <a:rPr lang="ru-RU" altLang="ru-RU" sz="2800" dirty="0" smtClean="0">
                <a:solidFill>
                  <a:srgbClr val="FF0000"/>
                </a:solidFill>
              </a:rPr>
              <a:t>-------------------------------------------------------------------------------</a:t>
            </a:r>
            <a:endParaRPr lang="ru-RU" altLang="ru-RU" sz="2800" dirty="0">
              <a:solidFill>
                <a:srgbClr val="FF0000"/>
              </a:solidFill>
            </a:endParaRPr>
          </a:p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ЛР №</a:t>
            </a:r>
            <a:r>
              <a:rPr lang="ru-RU" sz="2800" b="1" dirty="0">
                <a:solidFill>
                  <a:schemeClr val="tx1"/>
                </a:solidFill>
              </a:rPr>
              <a:t>1 </a:t>
            </a:r>
            <a:r>
              <a:rPr lang="ru-RU" sz="2800" b="1" dirty="0" smtClean="0">
                <a:solidFill>
                  <a:schemeClr val="tx1"/>
                </a:solidFill>
              </a:rPr>
              <a:t>ВЫЧИСЛЕНИЯ(</a:t>
            </a:r>
            <a:r>
              <a:rPr lang="ru-RU" sz="2800" b="1" dirty="0" smtClean="0"/>
              <a:t> </a:t>
            </a:r>
            <a:r>
              <a:rPr lang="ru-RU" sz="2800" b="1" dirty="0" smtClean="0">
                <a:hlinkClick r:id="rId2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en-US" sz="2800" b="1" dirty="0" smtClean="0"/>
              <a:t> </a:t>
            </a:r>
            <a:r>
              <a:rPr lang="ru-RU" sz="2800" b="1" dirty="0" smtClean="0">
                <a:hlinkClick r:id="rId3" action="ppaction://hlinksldjump"/>
              </a:rPr>
              <a:t>Задание</a:t>
            </a:r>
            <a:r>
              <a:rPr lang="ru-RU" sz="2800" b="1" dirty="0" smtClean="0">
                <a:solidFill>
                  <a:schemeClr val="tx1"/>
                </a:solidFill>
              </a:rPr>
              <a:t>, </a:t>
            </a:r>
            <a:r>
              <a:rPr lang="ru-RU" sz="2800" b="1" dirty="0" smtClean="0">
                <a:solidFill>
                  <a:schemeClr val="tx1"/>
                </a:solidFill>
                <a:hlinkClick r:id="rId4" action="ppaction://hlinksldjump"/>
              </a:rPr>
              <a:t>Контроль</a:t>
            </a:r>
            <a:r>
              <a:rPr lang="ru-RU" sz="2800" b="1" dirty="0" smtClean="0">
                <a:solidFill>
                  <a:schemeClr val="tx1"/>
                </a:solidFill>
              </a:rPr>
              <a:t>,</a:t>
            </a:r>
            <a:r>
              <a:rPr lang="ru-RU" sz="2800" b="1" dirty="0" smtClean="0"/>
              <a:t> </a:t>
            </a:r>
            <a:r>
              <a:rPr lang="ru-RU" sz="2800" b="1" dirty="0" smtClean="0">
                <a:hlinkClick r:id="rId5" action="ppaction://hlinkfile"/>
              </a:rPr>
              <a:t>МУ</a:t>
            </a:r>
            <a:r>
              <a:rPr lang="en-US" sz="2800" b="1" dirty="0">
                <a:solidFill>
                  <a:schemeClr val="tx1"/>
                </a:solidFill>
              </a:rPr>
              <a:t>,</a:t>
            </a:r>
            <a:r>
              <a:rPr lang="en-US" sz="2800" b="1" dirty="0" smtClean="0"/>
              <a:t> </a:t>
            </a:r>
            <a:r>
              <a:rPr lang="en-US" sz="2800" b="1" dirty="0" smtClean="0">
                <a:hlinkClick r:id="rId6" action="ppaction://hlinkfile"/>
              </a:rPr>
              <a:t>DOC</a:t>
            </a:r>
            <a:r>
              <a:rPr lang="ru-RU" sz="28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ЛР </a:t>
            </a:r>
            <a:r>
              <a:rPr lang="ru-RU" sz="2800" b="1" dirty="0">
                <a:solidFill>
                  <a:schemeClr val="tx1"/>
                </a:solidFill>
              </a:rPr>
              <a:t>№2 </a:t>
            </a:r>
            <a:r>
              <a:rPr lang="ru-RU" sz="2800" b="1" dirty="0" smtClean="0">
                <a:solidFill>
                  <a:schemeClr val="tx1"/>
                </a:solidFill>
              </a:rPr>
              <a:t>ЦИКЛЫ </a:t>
            </a:r>
            <a:r>
              <a:rPr lang="en-US" sz="2800" b="1" dirty="0">
                <a:solidFill>
                  <a:schemeClr val="tx1"/>
                </a:solidFill>
              </a:rPr>
              <a:t>(</a:t>
            </a:r>
            <a:r>
              <a:rPr lang="ru-RU" sz="2800" b="1" dirty="0" smtClean="0">
                <a:hlinkClick r:id="rId7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 smtClean="0"/>
              <a:t> </a:t>
            </a:r>
            <a:r>
              <a:rPr lang="ru-RU" sz="2800" b="1" dirty="0" smtClean="0">
                <a:hlinkClick r:id="rId8" action="ppaction://hlinksldjump"/>
              </a:rPr>
              <a:t>Задание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 smtClean="0"/>
              <a:t> </a:t>
            </a:r>
            <a:r>
              <a:rPr lang="ru-RU" sz="2800" b="1" dirty="0" smtClean="0">
                <a:hlinkClick r:id="rId9" action="ppaction://hlinksldjump"/>
              </a:rPr>
              <a:t>Примеры</a:t>
            </a:r>
            <a:r>
              <a:rPr lang="ru-RU" sz="2800" b="1" dirty="0" smtClean="0">
                <a:solidFill>
                  <a:schemeClr val="tx1"/>
                </a:solidFill>
              </a:rPr>
              <a:t>, </a:t>
            </a:r>
            <a:r>
              <a:rPr lang="ru-RU" sz="2800" b="1" dirty="0" smtClean="0">
                <a:solidFill>
                  <a:schemeClr val="tx1"/>
                </a:solidFill>
                <a:hlinkClick r:id="rId8" action="ppaction://hlinksldjump"/>
              </a:rPr>
              <a:t>Контр</a:t>
            </a:r>
            <a:r>
              <a:rPr lang="ru-RU" sz="2800" b="1" dirty="0" smtClean="0">
                <a:solidFill>
                  <a:schemeClr val="tx1"/>
                </a:solidFill>
              </a:rPr>
              <a:t>.</a:t>
            </a:r>
            <a:r>
              <a:rPr lang="ru-RU" sz="2800" b="1" dirty="0" smtClean="0"/>
              <a:t> </a:t>
            </a:r>
            <a:r>
              <a:rPr lang="ru-RU" sz="2800" b="1" dirty="0" smtClean="0">
                <a:hlinkClick r:id="rId10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 smtClean="0"/>
              <a:t> </a:t>
            </a:r>
            <a:r>
              <a:rPr lang="en-US" sz="2800" b="1" dirty="0" smtClean="0">
                <a:hlinkClick r:id="rId11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ЛР № </a:t>
            </a:r>
            <a:r>
              <a:rPr lang="ru-RU" sz="2800" b="1" dirty="0" smtClean="0">
                <a:solidFill>
                  <a:schemeClr val="tx1"/>
                </a:solidFill>
              </a:rPr>
              <a:t>3 МАССИВЫ</a:t>
            </a:r>
            <a:r>
              <a:rPr lang="en-US" sz="2800" b="1" dirty="0" smtClean="0">
                <a:solidFill>
                  <a:schemeClr val="tx1"/>
                </a:solidFill>
              </a:rPr>
              <a:t>(</a:t>
            </a:r>
            <a:r>
              <a:rPr lang="ru-RU" sz="2800" b="1" dirty="0" smtClean="0">
                <a:hlinkClick r:id="rId12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 smtClean="0"/>
              <a:t> </a:t>
            </a:r>
            <a:r>
              <a:rPr lang="ru-RU" sz="2800" b="1" dirty="0" smtClean="0">
                <a:hlinkClick r:id="rId13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 smtClean="0"/>
              <a:t> </a:t>
            </a:r>
            <a:r>
              <a:rPr lang="ru-RU" sz="2800" b="1" dirty="0" err="1" smtClean="0">
                <a:hlinkClick r:id="rId14" action="ppaction://hlinksldjump"/>
              </a:rPr>
              <a:t>Задание</a:t>
            </a:r>
            <a:r>
              <a:rPr lang="ru-RU" sz="2800" b="1" dirty="0" err="1" smtClean="0">
                <a:solidFill>
                  <a:schemeClr val="tx1"/>
                </a:solidFill>
              </a:rPr>
              <a:t>,</a:t>
            </a:r>
            <a:r>
              <a:rPr lang="ru-RU" sz="2800" b="1" dirty="0" err="1" smtClean="0">
                <a:solidFill>
                  <a:schemeClr val="tx1"/>
                </a:solidFill>
                <a:hlinkClick r:id="rId14" action="ppaction://hlinksldjump"/>
              </a:rPr>
              <a:t>Конт</a:t>
            </a:r>
            <a:r>
              <a:rPr lang="ru-RU" sz="2800" b="1" dirty="0" err="1" smtClean="0">
                <a:solidFill>
                  <a:schemeClr val="tx1"/>
                </a:solidFill>
              </a:rPr>
              <a:t>.</a:t>
            </a:r>
            <a:r>
              <a:rPr lang="ru-RU" sz="2800" b="1" dirty="0" err="1" smtClean="0">
                <a:hlinkClick r:id="rId15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en-US" sz="2800" b="1" dirty="0">
                <a:hlinkClick r:id="rId16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ЛР </a:t>
            </a:r>
            <a:r>
              <a:rPr lang="ru-RU" sz="2800" b="1" dirty="0" smtClean="0">
                <a:solidFill>
                  <a:schemeClr val="tx1"/>
                </a:solidFill>
              </a:rPr>
              <a:t>№ 4 СТРОКИ</a:t>
            </a:r>
            <a:r>
              <a:rPr lang="en-US" sz="2800" b="1" dirty="0" smtClean="0">
                <a:solidFill>
                  <a:schemeClr val="tx1"/>
                </a:solidFill>
              </a:rPr>
              <a:t>(</a:t>
            </a:r>
            <a:r>
              <a:rPr lang="ru-RU" sz="2800" b="1" dirty="0" smtClean="0">
                <a:hlinkClick r:id="rId17" action="ppaction://hlinksldjump"/>
              </a:rPr>
              <a:t>Теория</a:t>
            </a:r>
            <a:r>
              <a:rPr lang="ru-RU" sz="2800" b="1" dirty="0" smtClean="0"/>
              <a:t> 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 smtClean="0">
                <a:hlinkClick r:id="rId18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 smtClean="0"/>
              <a:t> </a:t>
            </a:r>
            <a:r>
              <a:rPr lang="ru-RU" sz="2800" b="1" dirty="0" smtClean="0">
                <a:hlinkClick r:id="rId19" action="ppaction://hlinksldjump"/>
              </a:rPr>
              <a:t>Задание</a:t>
            </a:r>
            <a:r>
              <a:rPr lang="ru-RU" sz="2800" b="1" dirty="0" smtClean="0">
                <a:solidFill>
                  <a:schemeClr val="tx1"/>
                </a:solidFill>
              </a:rPr>
              <a:t>, </a:t>
            </a:r>
            <a:r>
              <a:rPr lang="ru-RU" sz="2800" b="1" dirty="0" smtClean="0">
                <a:solidFill>
                  <a:schemeClr val="tx1"/>
                </a:solidFill>
                <a:hlinkClick r:id="rId20" action="ppaction://hlinksldjump"/>
              </a:rPr>
              <a:t>Конт</a:t>
            </a:r>
            <a:r>
              <a:rPr lang="ru-RU" sz="2800" b="1" dirty="0" smtClean="0">
                <a:solidFill>
                  <a:schemeClr val="tx1"/>
                </a:solidFill>
              </a:rPr>
              <a:t>. </a:t>
            </a:r>
            <a:r>
              <a:rPr lang="ru-RU" altLang="ru-RU" sz="2800" b="1" dirty="0">
                <a:solidFill>
                  <a:schemeClr val="tx1"/>
                </a:solidFill>
              </a:rPr>
              <a:t>(</a:t>
            </a:r>
            <a:r>
              <a:rPr lang="ru-RU" altLang="ru-RU" sz="2800" b="1" dirty="0">
                <a:hlinkClick r:id="rId21" action="ppaction://hlinkfile"/>
              </a:rPr>
              <a:t>МУ</a:t>
            </a:r>
            <a:r>
              <a:rPr lang="ru-RU" altLang="ru-RU" sz="2800" b="1" dirty="0">
                <a:solidFill>
                  <a:schemeClr val="tx1"/>
                </a:solidFill>
              </a:rPr>
              <a:t>)(</a:t>
            </a:r>
            <a:r>
              <a:rPr lang="en-US" altLang="ru-RU" sz="2800" b="1" dirty="0">
                <a:hlinkClick r:id="rId22" action="ppaction://hlinkfile"/>
              </a:rPr>
              <a:t>DOC</a:t>
            </a:r>
            <a:r>
              <a:rPr lang="ru-RU" altLang="ru-RU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ЛР </a:t>
            </a:r>
            <a:r>
              <a:rPr lang="ru-RU" sz="2800" b="1" dirty="0" smtClean="0">
                <a:solidFill>
                  <a:schemeClr val="tx1"/>
                </a:solidFill>
              </a:rPr>
              <a:t>№</a:t>
            </a:r>
            <a:r>
              <a:rPr lang="ru-RU" sz="2800" b="1" dirty="0">
                <a:solidFill>
                  <a:schemeClr val="tx1"/>
                </a:solidFill>
              </a:rPr>
              <a:t>5 </a:t>
            </a:r>
            <a:r>
              <a:rPr lang="ru-RU" sz="2800" b="1" dirty="0" smtClean="0">
                <a:solidFill>
                  <a:schemeClr val="tx1"/>
                </a:solidFill>
              </a:rPr>
              <a:t>ФУНКЦИИ</a:t>
            </a:r>
            <a:r>
              <a:rPr lang="en-US" sz="2800" b="1" dirty="0" smtClean="0">
                <a:solidFill>
                  <a:schemeClr val="tx1"/>
                </a:solidFill>
              </a:rPr>
              <a:t>(</a:t>
            </a:r>
            <a:r>
              <a:rPr lang="ru-RU" sz="2800" b="1" dirty="0" smtClean="0">
                <a:hlinkClick r:id="rId23" action="ppaction://hlinksldjump"/>
              </a:rPr>
              <a:t>Теория 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 smtClean="0"/>
              <a:t> </a:t>
            </a:r>
            <a:r>
              <a:rPr lang="ru-RU" sz="2800" b="1" dirty="0" smtClean="0">
                <a:hlinkClick r:id="rId24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 smtClean="0"/>
              <a:t> </a:t>
            </a:r>
            <a:r>
              <a:rPr lang="ru-RU" sz="2800" b="1" dirty="0" smtClean="0">
                <a:hlinkClick r:id="rId25" action="ppaction://hlinksldjump"/>
              </a:rPr>
              <a:t>Задание</a:t>
            </a:r>
            <a:r>
              <a:rPr lang="ru-RU" sz="2800" b="1" dirty="0" smtClean="0">
                <a:solidFill>
                  <a:schemeClr val="tx1"/>
                </a:solidFill>
              </a:rPr>
              <a:t>, </a:t>
            </a:r>
            <a:r>
              <a:rPr lang="ru-RU" sz="2800" b="1" dirty="0" smtClean="0">
                <a:solidFill>
                  <a:schemeClr val="tx1"/>
                </a:solidFill>
                <a:hlinkClick r:id="rId25" action="ppaction://hlinksldjump"/>
              </a:rPr>
              <a:t>Кон</a:t>
            </a:r>
            <a:r>
              <a:rPr lang="ru-RU" sz="2800" b="1" dirty="0" smtClean="0">
                <a:solidFill>
                  <a:schemeClr val="tx1"/>
                </a:solidFill>
              </a:rPr>
              <a:t>. </a:t>
            </a:r>
            <a:r>
              <a:rPr lang="ru-RU" sz="2800" b="1" dirty="0">
                <a:solidFill>
                  <a:schemeClr val="tx1"/>
                </a:solidFill>
              </a:rPr>
              <a:t>(</a:t>
            </a:r>
            <a:r>
              <a:rPr lang="ru-RU" sz="2800" b="1" dirty="0" smtClean="0">
                <a:hlinkClick r:id="rId26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en-US" sz="2800" b="1" dirty="0">
                <a:hlinkClick r:id="rId27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ЛР </a:t>
            </a:r>
            <a:r>
              <a:rPr lang="ru-RU" sz="2800" b="1" dirty="0" smtClean="0">
                <a:solidFill>
                  <a:schemeClr val="tx1"/>
                </a:solidFill>
              </a:rPr>
              <a:t>№</a:t>
            </a:r>
            <a:r>
              <a:rPr lang="ru-RU" sz="2800" b="1" dirty="0">
                <a:solidFill>
                  <a:schemeClr val="tx1"/>
                </a:solidFill>
              </a:rPr>
              <a:t>6 </a:t>
            </a:r>
            <a:r>
              <a:rPr lang="ru-RU" sz="2800" b="1" dirty="0" smtClean="0">
                <a:solidFill>
                  <a:schemeClr val="tx1"/>
                </a:solidFill>
              </a:rPr>
              <a:t>СТРУКТУРЫ</a:t>
            </a:r>
            <a:r>
              <a:rPr lang="en-US" sz="2800" b="1" dirty="0" smtClean="0">
                <a:solidFill>
                  <a:schemeClr val="tx1"/>
                </a:solidFill>
              </a:rPr>
              <a:t>(</a:t>
            </a:r>
            <a:r>
              <a:rPr lang="ru-RU" sz="2800" b="1" dirty="0" smtClean="0">
                <a:hlinkClick r:id="rId28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ru-RU" sz="2800" b="1" dirty="0" smtClean="0">
                <a:hlinkClick r:id="rId29" action="ppaction://hlinksldjump"/>
              </a:rPr>
              <a:t>Примеры</a:t>
            </a:r>
            <a:r>
              <a:rPr lang="ru-RU" sz="2800" b="1" dirty="0" smtClean="0"/>
              <a:t>, </a:t>
            </a:r>
            <a:r>
              <a:rPr lang="ru-RU" sz="2800" b="1" dirty="0" smtClean="0">
                <a:hlinkClick r:id="rId30" action="ppaction://hlinksldjump"/>
              </a:rPr>
              <a:t>Задания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 smtClean="0"/>
              <a:t> </a:t>
            </a:r>
            <a:r>
              <a:rPr lang="ru-RU" sz="2800" b="1" dirty="0" smtClean="0">
                <a:hlinkClick r:id="rId31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</a:t>
            </a:r>
            <a:r>
              <a:rPr lang="ru-RU" sz="2800" b="1" dirty="0"/>
              <a:t> </a:t>
            </a:r>
            <a:r>
              <a:rPr lang="en-US" sz="2800" b="1" dirty="0">
                <a:hlinkClick r:id="rId32" action="ppaction://hlinkfile"/>
              </a:rPr>
              <a:t>DOC</a:t>
            </a:r>
            <a:r>
              <a:rPr lang="en-US" sz="2800" b="1" dirty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ЛР </a:t>
            </a:r>
            <a:r>
              <a:rPr lang="ru-RU" sz="2800" b="1" dirty="0" smtClean="0">
                <a:solidFill>
                  <a:schemeClr val="tx1"/>
                </a:solidFill>
              </a:rPr>
              <a:t>№</a:t>
            </a:r>
            <a:r>
              <a:rPr lang="ru-RU" sz="2800" b="1" dirty="0">
                <a:solidFill>
                  <a:schemeClr val="tx1"/>
                </a:solidFill>
              </a:rPr>
              <a:t>7 </a:t>
            </a:r>
            <a:r>
              <a:rPr lang="ru-RU" sz="2800" b="1" dirty="0" smtClean="0">
                <a:solidFill>
                  <a:schemeClr val="tx1"/>
                </a:solidFill>
              </a:rPr>
              <a:t>ФАЙЛЫ</a:t>
            </a:r>
            <a:r>
              <a:rPr lang="en-US" sz="2800" b="1" dirty="0" smtClean="0">
                <a:solidFill>
                  <a:schemeClr val="tx1"/>
                </a:solidFill>
              </a:rPr>
              <a:t>(</a:t>
            </a:r>
            <a:r>
              <a:rPr lang="ru-RU" sz="2800" b="1" dirty="0" smtClean="0">
                <a:solidFill>
                  <a:schemeClr val="tx1"/>
                </a:solidFill>
                <a:hlinkClick r:id="rId33" action="ppaction://hlinksldjump"/>
              </a:rPr>
              <a:t>Теория</a:t>
            </a:r>
            <a:r>
              <a:rPr lang="ru-RU" sz="2800" b="1" dirty="0" smtClean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34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35" action="ppaction://hlinksldjump"/>
              </a:rPr>
              <a:t>Задания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 smtClean="0">
                <a:solidFill>
                  <a:schemeClr val="tx1"/>
                </a:solidFill>
                <a:hlinkClick r:id="rId36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en-US" sz="2800" b="1" dirty="0" smtClean="0">
                <a:solidFill>
                  <a:schemeClr val="tx1"/>
                </a:solidFill>
                <a:hlinkClick r:id="rId37" action="ppaction://hlinkfile"/>
              </a:rPr>
              <a:t>DOC</a:t>
            </a:r>
            <a:r>
              <a:rPr lang="en-US" sz="2800" b="1" dirty="0" smtClean="0">
                <a:solidFill>
                  <a:schemeClr val="tx1"/>
                </a:solidFill>
              </a:rPr>
              <a:t>)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 algn="l"/>
            <a:r>
              <a:rPr lang="ru-RU" sz="2800" b="1" dirty="0">
                <a:solidFill>
                  <a:schemeClr val="tx1"/>
                </a:solidFill>
              </a:rPr>
              <a:t>ЛР </a:t>
            </a:r>
            <a:r>
              <a:rPr lang="ru-RU" sz="2800" b="1" dirty="0" smtClean="0">
                <a:solidFill>
                  <a:schemeClr val="tx1"/>
                </a:solidFill>
              </a:rPr>
              <a:t>№ 8 СПИСКИ</a:t>
            </a:r>
            <a:r>
              <a:rPr lang="en-US" sz="2800" b="1" dirty="0" smtClean="0">
                <a:solidFill>
                  <a:schemeClr val="tx1"/>
                </a:solidFill>
              </a:rPr>
              <a:t>(</a:t>
            </a:r>
            <a:r>
              <a:rPr lang="ru-RU" sz="2800" b="1" dirty="0" smtClean="0">
                <a:solidFill>
                  <a:schemeClr val="tx1"/>
                </a:solidFill>
                <a:hlinkClick r:id="rId38" action="ppaction://hlinksldjump"/>
              </a:rPr>
              <a:t>Теория 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39" action="ppaction://hlinksldjump"/>
              </a:rPr>
              <a:t>Примеры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40" action="ppaction://hlinksldjump"/>
              </a:rPr>
              <a:t>Задания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  <a:hlinkClick r:id="rId41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en-US" sz="2800" b="1" dirty="0">
                <a:solidFill>
                  <a:schemeClr val="tx1"/>
                </a:solidFill>
                <a:hlinkClick r:id="rId42" action="ppaction://hlinkfile"/>
              </a:rPr>
              <a:t>DOC</a:t>
            </a:r>
            <a:r>
              <a:rPr lang="en-US" sz="2800" b="1" dirty="0" smtClean="0">
                <a:solidFill>
                  <a:schemeClr val="tx1"/>
                </a:solidFill>
              </a:rPr>
              <a:t>)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 algn="l"/>
            <a:r>
              <a:rPr lang="ru-RU" sz="2800" dirty="0" smtClean="0">
                <a:solidFill>
                  <a:srgbClr val="FF0000"/>
                </a:solidFill>
              </a:rPr>
              <a:t>---------------------------------------------------------------------------------</a:t>
            </a: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ЛР № </a:t>
            </a:r>
            <a:r>
              <a:rPr lang="ru-RU" sz="2800" b="1" dirty="0" smtClean="0">
                <a:solidFill>
                  <a:schemeClr val="tx1"/>
                </a:solidFill>
              </a:rPr>
              <a:t>10 ДЗ (комплексная ЛР)</a:t>
            </a:r>
            <a:r>
              <a:rPr lang="en-US" sz="2800" b="1" dirty="0">
                <a:solidFill>
                  <a:schemeClr val="tx1"/>
                </a:solidFill>
              </a:rPr>
              <a:t> (</a:t>
            </a:r>
            <a:r>
              <a:rPr lang="ru-RU" sz="2800" b="1" dirty="0">
                <a:solidFill>
                  <a:schemeClr val="tx1"/>
                </a:solidFill>
              </a:rPr>
              <a:t>см. </a:t>
            </a:r>
            <a:r>
              <a:rPr lang="ru-RU" sz="2800" b="1" dirty="0">
                <a:solidFill>
                  <a:schemeClr val="tx1"/>
                </a:solidFill>
                <a:hlinkClick r:id="rId43" action="ppaction://hlinksldjump"/>
              </a:rPr>
              <a:t>Теория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rgbClr val="FF0000"/>
                </a:solidFill>
                <a:hlinkClick r:id="rId44" action="ppaction://hlinkfile"/>
              </a:rPr>
              <a:t>МУ</a:t>
            </a:r>
            <a:r>
              <a:rPr lang="ru-RU" sz="2800" b="1" dirty="0">
                <a:solidFill>
                  <a:schemeClr val="tx1"/>
                </a:solidFill>
              </a:rPr>
              <a:t>, </a:t>
            </a:r>
            <a:r>
              <a:rPr lang="en-US" sz="2800" b="1" dirty="0">
                <a:solidFill>
                  <a:srgbClr val="FF0000"/>
                </a:solidFill>
                <a:hlinkClick r:id="rId45" action="ppaction://hlinkfile"/>
              </a:rPr>
              <a:t>DOC</a:t>
            </a:r>
            <a:r>
              <a:rPr lang="en-US" sz="2800" b="1" dirty="0" smtClean="0">
                <a:solidFill>
                  <a:schemeClr val="tx1"/>
                </a:solidFill>
              </a:rPr>
              <a:t>)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13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Блок схемы программ (Элементы) 1</a:t>
            </a:r>
            <a:endParaRPr lang="ru-RU" sz="32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476250" y="908050"/>
            <a:ext cx="82296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 dirty="0"/>
              <a:t>(1)Процесс</a:t>
            </a:r>
            <a:r>
              <a:rPr lang="ru-RU" altLang="ru-RU" sz="2400" dirty="0"/>
              <a:t>  - последовательное выполнение группы команд.</a:t>
            </a:r>
          </a:p>
        </p:txBody>
      </p:sp>
      <p:graphicFrame>
        <p:nvGraphicFramePr>
          <p:cNvPr id="6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931013"/>
              </p:ext>
            </p:extLst>
          </p:nvPr>
        </p:nvGraphicFramePr>
        <p:xfrm>
          <a:off x="2916238" y="1341438"/>
          <a:ext cx="19431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89" name="Visio" r:id="rId3" imgW="1132667" imgH="1049220" progId="Visio.Drawing.11">
                  <p:embed/>
                </p:oleObj>
              </mc:Choice>
              <mc:Fallback>
                <p:oleObj name="Visio" r:id="rId3" imgW="1132667" imgH="104922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1341438"/>
                        <a:ext cx="1943100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Объект 2"/>
          <p:cNvSpPr txBox="1">
            <a:spLocks/>
          </p:cNvSpPr>
          <p:nvPr/>
        </p:nvSpPr>
        <p:spPr bwMode="auto">
          <a:xfrm>
            <a:off x="628650" y="2492375"/>
            <a:ext cx="82296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/>
              <a:t>Ветвление</a:t>
            </a:r>
            <a:r>
              <a:rPr lang="ru-RU" altLang="ru-RU" sz="2400"/>
              <a:t>- Выбор пути выполнения по условию</a:t>
            </a:r>
          </a:p>
        </p:txBody>
      </p:sp>
      <p:graphicFrame>
        <p:nvGraphicFramePr>
          <p:cNvPr id="8" name="Объект 6"/>
          <p:cNvGraphicFramePr>
            <a:graphicFrameLocks noChangeAspect="1"/>
          </p:cNvGraphicFramePr>
          <p:nvPr/>
        </p:nvGraphicFramePr>
        <p:xfrm>
          <a:off x="2640013" y="2781300"/>
          <a:ext cx="2579687" cy="180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90" name="Visio" r:id="rId5" imgW="1983856" imgH="1193400" progId="Visio.Drawing.11">
                  <p:embed/>
                </p:oleObj>
              </mc:Choice>
              <mc:Fallback>
                <p:oleObj name="Visio" r:id="rId5" imgW="1983856" imgH="119340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3" y="2781300"/>
                        <a:ext cx="2579687" cy="180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Объект 2"/>
          <p:cNvSpPr txBox="1">
            <a:spLocks/>
          </p:cNvSpPr>
          <p:nvPr/>
        </p:nvSpPr>
        <p:spPr bwMode="auto">
          <a:xfrm>
            <a:off x="628650" y="4365625"/>
            <a:ext cx="82296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/>
              <a:t>Цикл</a:t>
            </a:r>
            <a:r>
              <a:rPr lang="ru-RU" altLang="ru-RU" sz="2400"/>
              <a:t>  - Повторное  выполнения группы команд</a:t>
            </a: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2008235"/>
              </p:ext>
            </p:extLst>
          </p:nvPr>
        </p:nvGraphicFramePr>
        <p:xfrm>
          <a:off x="2771800" y="4797152"/>
          <a:ext cx="2562225" cy="151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91" name="Visio" r:id="rId7" imgW="1674014" imgH="1209060" progId="Visio.Drawing.11">
                  <p:embed/>
                </p:oleObj>
              </mc:Choice>
              <mc:Fallback>
                <p:oleObj name="Visio" r:id="rId7" imgW="1674014" imgH="120906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4797152"/>
                        <a:ext cx="2562225" cy="15121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3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Блок схемы (Элементы) 2</a:t>
            </a:r>
            <a:endParaRPr lang="ru-RU" sz="3200" dirty="0"/>
          </a:p>
        </p:txBody>
      </p:sp>
      <p:sp>
        <p:nvSpPr>
          <p:cNvPr id="11" name="Объект 2"/>
          <p:cNvSpPr txBox="1">
            <a:spLocks/>
          </p:cNvSpPr>
          <p:nvPr/>
        </p:nvSpPr>
        <p:spPr bwMode="auto">
          <a:xfrm>
            <a:off x="476250" y="908050"/>
            <a:ext cx="82296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 dirty="0"/>
              <a:t>(Переключатель</a:t>
            </a:r>
            <a:r>
              <a:rPr lang="ru-RU" altLang="ru-RU" sz="2400" dirty="0"/>
              <a:t>- выбор пути ветвления из множества</a:t>
            </a:r>
          </a:p>
        </p:txBody>
      </p:sp>
      <p:sp>
        <p:nvSpPr>
          <p:cNvPr id="12" name="Объект 2"/>
          <p:cNvSpPr txBox="1">
            <a:spLocks/>
          </p:cNvSpPr>
          <p:nvPr/>
        </p:nvSpPr>
        <p:spPr bwMode="auto">
          <a:xfrm>
            <a:off x="604838" y="3357563"/>
            <a:ext cx="619918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/>
              <a:t>Ввод/Вывод:</a:t>
            </a:r>
            <a:r>
              <a:rPr lang="ru-RU" altLang="ru-RU" sz="2400"/>
              <a:t> печать на экран и ручной ввод :</a:t>
            </a:r>
          </a:p>
        </p:txBody>
      </p:sp>
      <p:graphicFrame>
        <p:nvGraphicFramePr>
          <p:cNvPr id="13" name="Объект 8"/>
          <p:cNvGraphicFramePr>
            <a:graphicFrameLocks noChangeAspect="1"/>
          </p:cNvGraphicFramePr>
          <p:nvPr/>
        </p:nvGraphicFramePr>
        <p:xfrm>
          <a:off x="2555875" y="1268413"/>
          <a:ext cx="2652713" cy="221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24" name="Visio" r:id="rId3" imgW="2041395" imgH="1755000" progId="Visio.Drawing.11">
                  <p:embed/>
                </p:oleObj>
              </mc:Choice>
              <mc:Fallback>
                <p:oleObj name="Visio" r:id="rId3" imgW="2041395" imgH="175500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1268413"/>
                        <a:ext cx="2652713" cy="221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0"/>
          <p:cNvGraphicFramePr>
            <a:graphicFrameLocks noChangeAspect="1"/>
          </p:cNvGraphicFramePr>
          <p:nvPr/>
        </p:nvGraphicFramePr>
        <p:xfrm>
          <a:off x="539750" y="3860800"/>
          <a:ext cx="1871663" cy="151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25" name="Visio" r:id="rId5" imgW="1245410" imgH="1493985" progId="Visio.Drawing.11">
                  <p:embed/>
                </p:oleObj>
              </mc:Choice>
              <mc:Fallback>
                <p:oleObj name="Visio" r:id="rId5" imgW="1245410" imgH="149398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3860800"/>
                        <a:ext cx="1871663" cy="1512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23"/>
          <p:cNvGraphicFramePr>
            <a:graphicFrameLocks noChangeAspect="1"/>
          </p:cNvGraphicFramePr>
          <p:nvPr/>
        </p:nvGraphicFramePr>
        <p:xfrm>
          <a:off x="2843213" y="3789363"/>
          <a:ext cx="2632075" cy="172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26" name="Visio" r:id="rId7" imgW="3245647" imgH="1917270" progId="Visio.Drawing.11">
                  <p:embed/>
                </p:oleObj>
              </mc:Choice>
              <mc:Fallback>
                <p:oleObj name="Visio" r:id="rId7" imgW="3245647" imgH="191727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3789363"/>
                        <a:ext cx="2632075" cy="172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1053591"/>
              </p:ext>
            </p:extLst>
          </p:nvPr>
        </p:nvGraphicFramePr>
        <p:xfrm>
          <a:off x="577751" y="1989138"/>
          <a:ext cx="1728787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27" name="Visio" r:id="rId9" imgW="1676611" imgH="1297408" progId="Visio.Drawing.11">
                  <p:embed/>
                </p:oleObj>
              </mc:Choice>
              <mc:Fallback>
                <p:oleObj name="Visio" r:id="rId9" imgW="1676611" imgH="129740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751" y="1989138"/>
                        <a:ext cx="1728787" cy="1203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4776908"/>
              </p:ext>
            </p:extLst>
          </p:nvPr>
        </p:nvGraphicFramePr>
        <p:xfrm>
          <a:off x="6555581" y="1989138"/>
          <a:ext cx="1831975" cy="1331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28" name="Visio" r:id="rId11" imgW="1676611" imgH="1297408" progId="Visio.Drawing.11">
                  <p:embed/>
                </p:oleObj>
              </mc:Choice>
              <mc:Fallback>
                <p:oleObj name="Visio" r:id="rId11" imgW="1676611" imgH="129740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5581" y="1989138"/>
                        <a:ext cx="1831975" cy="1331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Объект 2"/>
          <p:cNvSpPr txBox="1">
            <a:spLocks/>
          </p:cNvSpPr>
          <p:nvPr/>
        </p:nvSpPr>
        <p:spPr bwMode="auto">
          <a:xfrm>
            <a:off x="6876256" y="1412876"/>
            <a:ext cx="122237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 dirty="0"/>
              <a:t>Конец</a:t>
            </a:r>
            <a:r>
              <a:rPr lang="ru-RU" altLang="ru-RU" sz="2400" dirty="0"/>
              <a:t>:</a:t>
            </a:r>
          </a:p>
        </p:txBody>
      </p:sp>
      <p:sp>
        <p:nvSpPr>
          <p:cNvPr id="19" name="Объект 2"/>
          <p:cNvSpPr txBox="1">
            <a:spLocks/>
          </p:cNvSpPr>
          <p:nvPr/>
        </p:nvSpPr>
        <p:spPr bwMode="auto">
          <a:xfrm>
            <a:off x="680938" y="1412875"/>
            <a:ext cx="1214438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 dirty="0"/>
              <a:t>Начало</a:t>
            </a:r>
            <a:r>
              <a:rPr lang="ru-RU" altLang="ru-RU" sz="2400" dirty="0"/>
              <a:t>:</a:t>
            </a:r>
          </a:p>
        </p:txBody>
      </p:sp>
      <p:sp>
        <p:nvSpPr>
          <p:cNvPr id="20" name="Объект 2"/>
          <p:cNvSpPr txBox="1">
            <a:spLocks/>
          </p:cNvSpPr>
          <p:nvPr/>
        </p:nvSpPr>
        <p:spPr bwMode="auto">
          <a:xfrm>
            <a:off x="5865887" y="3873996"/>
            <a:ext cx="280831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 dirty="0" smtClean="0"/>
              <a:t>Вызов процедур</a:t>
            </a:r>
            <a:r>
              <a:rPr lang="ru-RU" altLang="ru-RU" sz="2400" dirty="0" smtClean="0"/>
              <a:t>:</a:t>
            </a:r>
            <a:endParaRPr lang="ru-RU" altLang="ru-RU" sz="2400" dirty="0"/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5951583"/>
              </p:ext>
            </p:extLst>
          </p:nvPr>
        </p:nvGraphicFramePr>
        <p:xfrm>
          <a:off x="5362575" y="4495800"/>
          <a:ext cx="3324225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29" name="Visio" r:id="rId13" imgW="3423665" imgH="857520" progId="Visio.Drawing.11">
                  <p:embed/>
                </p:oleObj>
              </mc:Choice>
              <mc:Fallback>
                <p:oleObj name="Visio" r:id="rId13" imgW="3423665" imgH="85752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2575" y="4495800"/>
                        <a:ext cx="3324225" cy="819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20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Пример Блок схемы с циклом</a:t>
            </a:r>
            <a:endParaRPr lang="ru-RU" sz="3200" dirty="0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1605417"/>
              </p:ext>
            </p:extLst>
          </p:nvPr>
        </p:nvGraphicFramePr>
        <p:xfrm>
          <a:off x="1835696" y="764704"/>
          <a:ext cx="5256584" cy="5832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9" name="Visio" r:id="rId4" imgW="2906360" imgH="8498520" progId="Visio.Drawing.11">
                  <p:embed/>
                </p:oleObj>
              </mc:Choice>
              <mc:Fallback>
                <p:oleObj name="Visio" r:id="rId4" imgW="2906360" imgH="8498520" progId="Visio.Drawing.11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 b="42319"/>
                      <a:stretch>
                        <a:fillRect/>
                      </a:stretch>
                    </p:blipFill>
                    <p:spPr bwMode="auto">
                      <a:xfrm>
                        <a:off x="1835696" y="764704"/>
                        <a:ext cx="5256584" cy="58326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55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Простая циклическая программа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750460"/>
            <a:ext cx="9108504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b="1" dirty="0" smtClean="0">
                <a:solidFill>
                  <a:schemeClr val="tx1">
                    <a:tint val="75000"/>
                  </a:schemeClr>
                </a:solidFill>
              </a:rPr>
              <a:t>Пример простой программы для вычисления суммы </a:t>
            </a:r>
            <a:r>
              <a:rPr lang="en-US" sz="2100" b="1" dirty="0" smtClean="0">
                <a:solidFill>
                  <a:schemeClr val="tx1">
                    <a:tint val="75000"/>
                  </a:schemeClr>
                </a:solidFill>
              </a:rPr>
              <a:t>(</a:t>
            </a:r>
            <a:r>
              <a:rPr lang="en-US" sz="2100" b="1" dirty="0" smtClean="0">
                <a:solidFill>
                  <a:srgbClr val="FF0000"/>
                </a:solidFill>
              </a:rPr>
              <a:t>Sum</a:t>
            </a:r>
            <a:r>
              <a:rPr lang="en-US" sz="2100" b="1" dirty="0" smtClean="0">
                <a:solidFill>
                  <a:schemeClr val="tx1">
                    <a:tint val="75000"/>
                  </a:schemeClr>
                </a:solidFill>
              </a:rPr>
              <a:t>) </a:t>
            </a:r>
            <a:r>
              <a:rPr lang="ru-RU" sz="2100" b="1" dirty="0" smtClean="0">
                <a:solidFill>
                  <a:schemeClr val="tx1">
                    <a:tint val="75000"/>
                  </a:schemeClr>
                </a:solidFill>
              </a:rPr>
              <a:t>отрицательных элементов массива (</a:t>
            </a:r>
            <a:r>
              <a:rPr lang="en-US" sz="2100" b="1" dirty="0" err="1" smtClean="0">
                <a:solidFill>
                  <a:srgbClr val="FF0000"/>
                </a:solidFill>
              </a:rPr>
              <a:t>iMas</a:t>
            </a:r>
            <a:r>
              <a:rPr lang="ru-RU" sz="2100" b="1" dirty="0" smtClean="0">
                <a:solidFill>
                  <a:schemeClr val="tx1">
                    <a:tint val="75000"/>
                  </a:schemeClr>
                </a:solidFill>
              </a:rPr>
              <a:t>)</a:t>
            </a:r>
            <a:endParaRPr lang="ru-RU" sz="2100" b="1" dirty="0">
              <a:solidFill>
                <a:schemeClr val="tx1">
                  <a:tint val="75000"/>
                </a:schemeClr>
              </a:solidFill>
            </a:endParaRPr>
          </a:p>
          <a:p>
            <a:r>
              <a:rPr lang="en-US" sz="2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1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stdio.h</a:t>
            </a:r>
            <a:r>
              <a:rPr lang="en-US" sz="2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sz="2100" dirty="0" smtClean="0">
              <a:solidFill>
                <a:srgbClr val="0000FF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21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 = 0; </a:t>
            </a:r>
            <a:r>
              <a:rPr lang="en-US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1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инициализация</a:t>
            </a:r>
            <a:r>
              <a:rPr lang="en-US" sz="21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1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переменной для суммы</a:t>
            </a:r>
          </a:p>
          <a:p>
            <a:r>
              <a:rPr lang="en-US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1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Массив </a:t>
            </a:r>
            <a:endParaRPr lang="ru-RU" sz="21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de-DE" sz="2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de-DE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de-DE" sz="21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de-DE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[]={123,-5, 9</a:t>
            </a:r>
            <a:r>
              <a:rPr lang="de-DE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,-</a:t>
            </a:r>
            <a:r>
              <a:rPr lang="de-DE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3 </a:t>
            </a:r>
            <a:r>
              <a:rPr lang="de-DE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,-</a:t>
            </a:r>
            <a:r>
              <a:rPr lang="de-DE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2</a:t>
            </a:r>
            <a:r>
              <a:rPr lang="de-DE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r>
              <a:rPr lang="en-US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ru-RU" sz="21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5 эл.</a:t>
            </a:r>
            <a:endParaRPr lang="de-DE" sz="21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2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2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)/</a:t>
            </a:r>
            <a:r>
              <a:rPr lang="en-US" sz="2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ru-RU" sz="21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Размер массива</a:t>
            </a:r>
            <a:endParaRPr lang="en-US" sz="21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nn-NO" sz="2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nn-NO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nn-NO" sz="2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nn-NO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 = 0; i &lt; razm ; i++ )</a:t>
            </a:r>
          </a:p>
          <a:p>
            <a:r>
              <a:rPr lang="en-US" sz="21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if(</a:t>
            </a:r>
            <a:r>
              <a:rPr lang="en-US" sz="21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ru-RU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i]&lt;=0 )</a:t>
            </a:r>
          </a:p>
          <a:p>
            <a:r>
              <a:rPr lang="ru-RU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 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+= </a:t>
            </a:r>
            <a:r>
              <a:rPr lang="en-US" sz="21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[i];</a:t>
            </a:r>
          </a:p>
          <a:p>
            <a:r>
              <a:rPr lang="ru-RU" sz="21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1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«Сумма отрицательных </a:t>
            </a:r>
            <a:r>
              <a:rPr lang="ru-RU" sz="2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 массиве[%d] = %d \n"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ru-RU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ru-RU" sz="21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ru-RU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r>
              <a:rPr lang="ru-RU" sz="2100" b="1" dirty="0" smtClean="0">
                <a:solidFill>
                  <a:schemeClr val="tx1">
                    <a:tint val="75000"/>
                  </a:schemeClr>
                </a:solidFill>
              </a:rPr>
              <a:t>Блок-схема программы показана на слайде (</a:t>
            </a:r>
            <a:r>
              <a:rPr lang="ru-RU" sz="2100" b="1" dirty="0" smtClean="0">
                <a:solidFill>
                  <a:schemeClr val="tx1">
                    <a:tint val="75000"/>
                  </a:schemeClr>
                </a:solidFill>
                <a:hlinkClick r:id="rId2" action="ppaction://hlinksldjump"/>
              </a:rPr>
              <a:t>СМ</a:t>
            </a:r>
            <a:r>
              <a:rPr lang="ru-RU" sz="2100" b="1" dirty="0" smtClean="0">
                <a:solidFill>
                  <a:schemeClr val="tx1">
                    <a:tint val="75000"/>
                  </a:schemeClr>
                </a:solidFill>
              </a:rPr>
              <a:t>)</a:t>
            </a:r>
          </a:p>
          <a:p>
            <a:r>
              <a:rPr lang="ru-RU" sz="2100" b="1" dirty="0" smtClean="0">
                <a:solidFill>
                  <a:schemeClr val="tx1">
                    <a:tint val="75000"/>
                  </a:schemeClr>
                </a:solidFill>
              </a:rPr>
              <a:t>Примечание: В данной программе, для упрощения, не </a:t>
            </a:r>
            <a:r>
              <a:rPr lang="ru-RU" sz="2100" b="1" u="sng" dirty="0" smtClean="0">
                <a:solidFill>
                  <a:schemeClr val="tx1">
                    <a:tint val="75000"/>
                  </a:schemeClr>
                </a:solidFill>
              </a:rPr>
              <a:t>показана</a:t>
            </a:r>
            <a:r>
              <a:rPr lang="ru-RU" sz="2100" b="1" dirty="0" smtClean="0">
                <a:solidFill>
                  <a:schemeClr val="tx1">
                    <a:tint val="75000"/>
                  </a:schemeClr>
                </a:solidFill>
              </a:rPr>
              <a:t> русификация проекта.</a:t>
            </a:r>
            <a:endParaRPr lang="ru-RU" sz="2100" b="1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08" y="5734550"/>
            <a:ext cx="7995492" cy="646778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08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Модель процесса разработки программ</a:t>
            </a:r>
            <a:endParaRPr lang="ru-RU" sz="32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319088" y="3655348"/>
            <a:ext cx="8229600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dirty="0"/>
              <a:t>В данном процессе на каждом из этапов возможен возврат к любому из предыдущих этапов :процесс разработки программ является </a:t>
            </a:r>
            <a:r>
              <a:rPr lang="ru-RU" altLang="ru-RU" sz="2400" u="sng" dirty="0"/>
              <a:t>итерационным</a:t>
            </a:r>
            <a:r>
              <a:rPr lang="ru-RU" altLang="ru-RU" sz="2400" dirty="0"/>
              <a:t>.</a:t>
            </a:r>
          </a:p>
          <a:p>
            <a:pPr eaLnBrk="1" hangingPunct="1"/>
            <a:r>
              <a:rPr lang="ru-RU" altLang="ru-RU" sz="2400" dirty="0"/>
              <a:t>      Шаги разработки              Шаги итераций </a:t>
            </a:r>
          </a:p>
          <a:p>
            <a:pPr eaLnBrk="1" hangingPunct="1"/>
            <a:endParaRPr lang="ru-RU" altLang="ru-RU" sz="24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862013" y="5023773"/>
            <a:ext cx="180975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6"/>
          <p:cNvGrpSpPr/>
          <p:nvPr/>
        </p:nvGrpSpPr>
        <p:grpSpPr>
          <a:xfrm>
            <a:off x="285750" y="1340768"/>
            <a:ext cx="8406978" cy="1831979"/>
            <a:chOff x="285750" y="2482845"/>
            <a:chExt cx="8406978" cy="1831979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285750" y="2492375"/>
              <a:ext cx="1152525" cy="1812925"/>
            </a:xfrm>
            <a:prstGeom prst="round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ТЗ, Задача, Исследование по  теме</a:t>
              </a: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1619250" y="2492375"/>
              <a:ext cx="1152525" cy="1812925"/>
            </a:xfrm>
            <a:prstGeom prst="round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Разработка алгоритма</a:t>
              </a: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2987675" y="2492375"/>
              <a:ext cx="1621318" cy="1812925"/>
            </a:xfrm>
            <a:prstGeom prst="round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Создание блок-схемы программы</a:t>
              </a: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4790449" y="2482846"/>
              <a:ext cx="1296987" cy="1812925"/>
            </a:xfrm>
            <a:prstGeom prst="round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Написание текста программы на ЯП (выбор)</a:t>
              </a: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6229139" y="2486024"/>
              <a:ext cx="1150937" cy="1812925"/>
            </a:xfrm>
            <a:prstGeom prst="round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Отладка и тестирование программы</a:t>
              </a:r>
            </a:p>
          </p:txBody>
        </p:sp>
        <p:cxnSp>
          <p:nvCxnSpPr>
            <p:cNvPr id="13" name="Соединительная линия уступом 12"/>
            <p:cNvCxnSpPr>
              <a:stCxn id="9" idx="0"/>
              <a:endCxn id="8" idx="0"/>
            </p:cNvCxnSpPr>
            <p:nvPr/>
          </p:nvCxnSpPr>
          <p:spPr>
            <a:xfrm rot="16200000" flipV="1">
              <a:off x="1528763" y="1825625"/>
              <a:ext cx="12700" cy="1333500"/>
            </a:xfrm>
            <a:prstGeom prst="bentConnector3">
              <a:avLst>
                <a:gd name="adj1" fmla="val 1800000"/>
              </a:avLst>
            </a:prstGeom>
            <a:ln w="15875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Соединительная линия уступом 13"/>
            <p:cNvCxnSpPr>
              <a:stCxn id="11" idx="0"/>
              <a:endCxn id="8" idx="0"/>
            </p:cNvCxnSpPr>
            <p:nvPr/>
          </p:nvCxnSpPr>
          <p:spPr>
            <a:xfrm rot="16200000" flipH="1" flipV="1">
              <a:off x="3145713" y="199145"/>
              <a:ext cx="9529" cy="4576930"/>
            </a:xfrm>
            <a:prstGeom prst="bentConnector3">
              <a:avLst>
                <a:gd name="adj1" fmla="val -2398993"/>
              </a:avLst>
            </a:prstGeom>
            <a:ln w="15875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Соединительная линия уступом 14"/>
            <p:cNvCxnSpPr>
              <a:stCxn id="12" idx="0"/>
              <a:endCxn id="8" idx="0"/>
            </p:cNvCxnSpPr>
            <p:nvPr/>
          </p:nvCxnSpPr>
          <p:spPr>
            <a:xfrm rot="16200000" flipH="1" flipV="1">
              <a:off x="3830135" y="-482099"/>
              <a:ext cx="6351" cy="5942595"/>
            </a:xfrm>
            <a:prstGeom prst="bentConnector3">
              <a:avLst>
                <a:gd name="adj1" fmla="val -3599433"/>
              </a:avLst>
            </a:prstGeom>
            <a:ln w="15875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Скругленный прямоугольник 15"/>
            <p:cNvSpPr/>
            <p:nvPr/>
          </p:nvSpPr>
          <p:spPr>
            <a:xfrm>
              <a:off x="7524328" y="2501899"/>
              <a:ext cx="1168400" cy="1812925"/>
            </a:xfrm>
            <a:prstGeom prst="roundRect">
              <a:avLst>
                <a:gd name="adj" fmla="val 9250"/>
              </a:avLst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Документация и анализ результатов работы</a:t>
              </a:r>
            </a:p>
          </p:txBody>
        </p:sp>
        <p:cxnSp>
          <p:nvCxnSpPr>
            <p:cNvPr id="17" name="Соединительная линия уступом 16"/>
            <p:cNvCxnSpPr>
              <a:stCxn id="16" idx="0"/>
              <a:endCxn id="8" idx="0"/>
            </p:cNvCxnSpPr>
            <p:nvPr/>
          </p:nvCxnSpPr>
          <p:spPr>
            <a:xfrm rot="16200000" flipV="1">
              <a:off x="4480509" y="-1126121"/>
              <a:ext cx="9524" cy="7246515"/>
            </a:xfrm>
            <a:prstGeom prst="bentConnector3">
              <a:avLst>
                <a:gd name="adj1" fmla="val 2500252"/>
              </a:avLst>
            </a:prstGeom>
            <a:ln w="15875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Соединительная линия уступом 17"/>
            <p:cNvCxnSpPr>
              <a:stCxn id="10" idx="0"/>
              <a:endCxn id="8" idx="0"/>
            </p:cNvCxnSpPr>
            <p:nvPr/>
          </p:nvCxnSpPr>
          <p:spPr>
            <a:xfrm rot="16200000" flipV="1">
              <a:off x="2330174" y="1024214"/>
              <a:ext cx="12700" cy="2936321"/>
            </a:xfrm>
            <a:prstGeom prst="bentConnector3">
              <a:avLst>
                <a:gd name="adj1" fmla="val 1800000"/>
              </a:avLst>
            </a:prstGeom>
            <a:ln w="15875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>
              <a:stCxn id="9" idx="3"/>
              <a:endCxn id="10" idx="1"/>
            </p:cNvCxnSpPr>
            <p:nvPr/>
          </p:nvCxnSpPr>
          <p:spPr>
            <a:xfrm>
              <a:off x="2771775" y="3398838"/>
              <a:ext cx="21590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stCxn id="10" idx="3"/>
              <a:endCxn id="11" idx="1"/>
            </p:cNvCxnSpPr>
            <p:nvPr/>
          </p:nvCxnSpPr>
          <p:spPr>
            <a:xfrm flipV="1">
              <a:off x="4608993" y="3389309"/>
              <a:ext cx="181456" cy="952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>
              <a:stCxn id="11" idx="3"/>
              <a:endCxn id="12" idx="1"/>
            </p:cNvCxnSpPr>
            <p:nvPr/>
          </p:nvCxnSpPr>
          <p:spPr>
            <a:xfrm>
              <a:off x="6087436" y="3389309"/>
              <a:ext cx="141703" cy="31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>
              <a:stCxn id="12" idx="3"/>
              <a:endCxn id="16" idx="1"/>
            </p:cNvCxnSpPr>
            <p:nvPr/>
          </p:nvCxnSpPr>
          <p:spPr>
            <a:xfrm>
              <a:off x="7380076" y="3392487"/>
              <a:ext cx="144252" cy="1587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Прямая со стрелкой 22"/>
          <p:cNvCxnSpPr/>
          <p:nvPr/>
        </p:nvCxnSpPr>
        <p:spPr>
          <a:xfrm>
            <a:off x="4067175" y="5023773"/>
            <a:ext cx="182563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09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16632"/>
            <a:ext cx="6192688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Теория и темы </a:t>
            </a:r>
            <a:r>
              <a:rPr lang="ru-RU" sz="3200" dirty="0"/>
              <a:t>по ЛР №1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036496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 smtClean="0">
                <a:solidFill>
                  <a:srgbClr val="FF0000"/>
                </a:solidFill>
              </a:rPr>
              <a:t>Вычисления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1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400" b="1" dirty="0">
                <a:hlinkClick r:id="rId2" action="ppaction://hlinkfile"/>
              </a:rPr>
              <a:t>МУ</a:t>
            </a:r>
            <a:r>
              <a:rPr lang="en-US" sz="2400" b="1" dirty="0" smtClean="0">
                <a:solidFill>
                  <a:schemeClr val="tx1"/>
                </a:solidFill>
              </a:rPr>
              <a:t>,</a:t>
            </a:r>
            <a:r>
              <a:rPr lang="en-US" sz="2400" b="1" dirty="0" smtClean="0"/>
              <a:t> </a:t>
            </a:r>
            <a:r>
              <a:rPr lang="en-US" sz="2400" b="1" dirty="0">
                <a:hlinkClick r:id="rId3" action="ppaction://hlinkfile"/>
              </a:rPr>
              <a:t>DOC</a:t>
            </a:r>
            <a:r>
              <a:rPr lang="en-US" sz="2100" b="1" dirty="0" smtClean="0">
                <a:solidFill>
                  <a:schemeClr val="tx1"/>
                </a:solidFill>
              </a:rPr>
              <a:t>)</a:t>
            </a:r>
            <a:r>
              <a:rPr lang="ru-RU" sz="21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100" b="1" dirty="0" smtClean="0">
                <a:solidFill>
                  <a:schemeClr val="tx1"/>
                </a:solidFill>
                <a:hlinkClick r:id="rId4" action="ppaction://program"/>
              </a:rPr>
              <a:t>через </a:t>
            </a:r>
            <a:r>
              <a:rPr lang="en-US" altLang="ru-RU" sz="2100" b="1" dirty="0">
                <a:solidFill>
                  <a:schemeClr val="tx1"/>
                </a:solidFill>
              </a:rPr>
              <a:t>(</a:t>
            </a:r>
            <a:r>
              <a:rPr lang="en-US" altLang="ru-RU" sz="21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2100" b="1" dirty="0">
                <a:solidFill>
                  <a:schemeClr val="tx1"/>
                </a:solidFill>
              </a:rPr>
              <a:t> –</a:t>
            </a:r>
            <a:r>
              <a:rPr lang="ru-RU" altLang="ru-RU" sz="2100" b="1" dirty="0">
                <a:solidFill>
                  <a:schemeClr val="tx1"/>
                </a:solidFill>
              </a:rPr>
              <a:t>ЛР №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1</a:t>
            </a:r>
            <a:r>
              <a:rPr lang="en-US" altLang="ru-RU" sz="21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100" b="1" dirty="0" smtClean="0">
                <a:solidFill>
                  <a:schemeClr val="tx1"/>
                </a:solidFill>
              </a:rPr>
              <a:t>Проекты (консольные) (</a:t>
            </a:r>
            <a:r>
              <a:rPr lang="ru-RU" altLang="ru-RU" sz="2100" b="1" dirty="0" smtClean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 и их русификация (</a:t>
            </a:r>
            <a:r>
              <a:rPr lang="ru-RU" altLang="ru-RU" sz="2100" b="1" dirty="0" smtClean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). Проект(</a:t>
            </a:r>
            <a:r>
              <a:rPr lang="en-US" altLang="ru-RU" sz="21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преимущ. </a:t>
            </a:r>
            <a:r>
              <a:rPr lang="ru-RU" altLang="ru-RU" sz="2100" b="1" dirty="0" smtClean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</a:t>
            </a:r>
            <a:endParaRPr lang="ru-RU" altLang="ru-RU" sz="21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100" b="1" dirty="0" smtClean="0">
                <a:solidFill>
                  <a:schemeClr val="tx1"/>
                </a:solidFill>
              </a:rPr>
              <a:t>Первый проект (</a:t>
            </a:r>
            <a:r>
              <a:rPr lang="ru-RU" altLang="ru-RU" sz="2100" b="1" dirty="0" smtClean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 и программа (</a:t>
            </a:r>
            <a:r>
              <a:rPr lang="ru-RU" altLang="ru-RU" sz="2100" b="1" dirty="0" smtClean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). Состав проекта (</a:t>
            </a:r>
            <a:r>
              <a:rPr lang="ru-RU" altLang="ru-RU" sz="2100" b="1" dirty="0" smtClean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100" b="1" dirty="0" smtClean="0">
                <a:solidFill>
                  <a:schemeClr val="tx1"/>
                </a:solidFill>
              </a:rPr>
              <a:t>Технология создания исполняемых программ (</a:t>
            </a:r>
            <a:r>
              <a:rPr lang="ru-RU" altLang="ru-RU" sz="2100" b="1" dirty="0" smtClean="0">
                <a:solidFill>
                  <a:schemeClr val="tx1"/>
                </a:solidFill>
                <a:hlinkClick r:id="rId11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100" b="1" dirty="0" smtClean="0">
                <a:solidFill>
                  <a:schemeClr val="tx1"/>
                </a:solidFill>
              </a:rPr>
              <a:t>Основные понятия (</a:t>
            </a:r>
            <a:r>
              <a:rPr lang="ru-RU" altLang="ru-RU" sz="2100" b="1" dirty="0" smtClean="0">
                <a:solidFill>
                  <a:schemeClr val="tx1"/>
                </a:solidFill>
                <a:hlinkClick r:id="rId12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). Переменные, константы, выражения, типы.</a:t>
            </a:r>
            <a:endParaRPr lang="en-US" altLang="ru-RU" sz="21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100" b="1" dirty="0" smtClean="0">
                <a:solidFill>
                  <a:schemeClr val="tx1"/>
                </a:solidFill>
              </a:rPr>
              <a:t>Оператор присваивания (</a:t>
            </a:r>
            <a:r>
              <a:rPr lang="ru-RU" altLang="ru-RU" sz="2100" b="1" dirty="0" smtClean="0">
                <a:solidFill>
                  <a:schemeClr val="tx1"/>
                </a:solidFill>
                <a:hlinkClick r:id="rId13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100" b="1" dirty="0">
                <a:solidFill>
                  <a:schemeClr val="tx1"/>
                </a:solidFill>
              </a:rPr>
              <a:t>Справка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и помощь (</a:t>
            </a:r>
            <a:r>
              <a:rPr lang="ru-RU" altLang="ru-RU" sz="2100" b="1" dirty="0" smtClean="0">
                <a:solidFill>
                  <a:schemeClr val="tx1"/>
                </a:solidFill>
                <a:hlinkClick r:id="rId14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). Литература по ОП (</a:t>
            </a:r>
            <a:r>
              <a:rPr lang="ru-RU" altLang="ru-RU" sz="2100" b="1" dirty="0" smtClean="0">
                <a:solidFill>
                  <a:schemeClr val="tx1"/>
                </a:solidFill>
                <a:hlinkClick r:id="rId15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100" b="1" dirty="0">
                <a:solidFill>
                  <a:schemeClr val="tx1"/>
                </a:solidFill>
              </a:rPr>
              <a:t>Отладка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программ (</a:t>
            </a:r>
            <a:r>
              <a:rPr lang="ru-RU" altLang="ru-RU" sz="2100" b="1" dirty="0" smtClean="0">
                <a:solidFill>
                  <a:schemeClr val="tx1"/>
                </a:solidFill>
                <a:hlinkClick r:id="rId16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). </a:t>
            </a:r>
            <a:endParaRPr lang="en-US" altLang="ru-RU" sz="21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100" b="1" dirty="0" smtClean="0">
                <a:solidFill>
                  <a:schemeClr val="tx1"/>
                </a:solidFill>
              </a:rPr>
              <a:t>Форматированный ввод/вывод в СИ (</a:t>
            </a:r>
            <a:r>
              <a:rPr lang="ru-RU" altLang="ru-RU" sz="2100" b="1" dirty="0" smtClean="0">
                <a:solidFill>
                  <a:schemeClr val="tx1"/>
                </a:solidFill>
                <a:hlinkClick r:id="rId17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</a:t>
            </a:r>
            <a:endParaRPr lang="ru-RU" altLang="ru-RU" sz="21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100" b="1" dirty="0" smtClean="0">
                <a:solidFill>
                  <a:schemeClr val="tx1"/>
                </a:solidFill>
              </a:rPr>
              <a:t>Блок-схемы программ (</a:t>
            </a:r>
            <a:r>
              <a:rPr lang="ru-RU" altLang="ru-RU" sz="2100" b="1" dirty="0" smtClean="0">
                <a:solidFill>
                  <a:schemeClr val="tx1"/>
                </a:solidFill>
                <a:hlinkClick r:id="rId18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100" b="1" dirty="0">
                <a:solidFill>
                  <a:schemeClr val="tx1"/>
                </a:solidFill>
              </a:rPr>
              <a:t>Библиотеки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и заголовки (</a:t>
            </a:r>
            <a:r>
              <a:rPr lang="ru-RU" altLang="ru-RU" sz="2100" b="1" dirty="0" smtClean="0">
                <a:solidFill>
                  <a:schemeClr val="tx1"/>
                </a:solidFill>
                <a:hlinkClick r:id="rId19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100" b="1" dirty="0" smtClean="0">
                <a:solidFill>
                  <a:schemeClr val="tx1"/>
                </a:solidFill>
              </a:rPr>
              <a:t>Математическая библиотека (</a:t>
            </a:r>
            <a:r>
              <a:rPr lang="ru-RU" altLang="ru-RU" sz="2100" b="1" dirty="0" smtClean="0">
                <a:solidFill>
                  <a:schemeClr val="tx1"/>
                </a:solidFill>
                <a:hlinkClick r:id="rId20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100" b="1" dirty="0" smtClean="0">
                <a:solidFill>
                  <a:schemeClr val="tx1"/>
                </a:solidFill>
              </a:rPr>
              <a:t>Библиотека преобразования типов (</a:t>
            </a:r>
            <a:r>
              <a:rPr lang="ru-RU" altLang="ru-RU" sz="2100" b="1" dirty="0" smtClean="0">
                <a:solidFill>
                  <a:schemeClr val="tx1"/>
                </a:solidFill>
                <a:hlinkClick r:id="rId21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).</a:t>
            </a:r>
            <a:r>
              <a:rPr lang="en-US" altLang="ru-RU" sz="2100" b="1" dirty="0" smtClean="0">
                <a:solidFill>
                  <a:schemeClr val="tx1"/>
                </a:solidFill>
              </a:rPr>
              <a:t>Cast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–преобразования (</a:t>
            </a:r>
            <a:r>
              <a:rPr lang="ru-RU" altLang="ru-RU" sz="2100" b="1" dirty="0" smtClean="0">
                <a:solidFill>
                  <a:schemeClr val="tx1"/>
                </a:solidFill>
                <a:hlinkClick r:id="rId22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100" b="1" dirty="0" smtClean="0">
                <a:solidFill>
                  <a:schemeClr val="tx1"/>
                </a:solidFill>
              </a:rPr>
              <a:t>Циклы (</a:t>
            </a:r>
            <a:r>
              <a:rPr lang="ru-RU" altLang="ru-RU" sz="2100" b="1" dirty="0" smtClean="0">
                <a:solidFill>
                  <a:schemeClr val="tx1"/>
                </a:solidFill>
                <a:hlinkClick r:id="rId23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 Операторы цикла (</a:t>
            </a:r>
            <a:r>
              <a:rPr lang="ru-RU" altLang="ru-RU" sz="2100" b="1" dirty="0" smtClean="0">
                <a:solidFill>
                  <a:schemeClr val="tx1"/>
                </a:solidFill>
                <a:hlinkClick r:id="rId24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2100" b="1" dirty="0" smtClean="0">
                <a:solidFill>
                  <a:schemeClr val="tx1"/>
                </a:solidFill>
              </a:rPr>
              <a:t>Контрольные Задания ЛР №1 (</a:t>
            </a:r>
            <a:r>
              <a:rPr lang="ru-RU" altLang="ru-RU" sz="2100" b="1" dirty="0" smtClean="0">
                <a:solidFill>
                  <a:schemeClr val="tx1"/>
                </a:solidFill>
                <a:hlinkClick r:id="rId25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 </a:t>
            </a:r>
          </a:p>
          <a:p>
            <a:pPr algn="l"/>
            <a:endParaRPr lang="ru-RU" altLang="ru-RU" sz="2100" b="1" dirty="0">
              <a:solidFill>
                <a:schemeClr val="tx1"/>
              </a:solidFill>
            </a:endParaRPr>
          </a:p>
          <a:p>
            <a:pPr algn="l"/>
            <a:endParaRPr lang="ru-RU" altLang="ru-RU" sz="21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100" b="1" dirty="0" smtClean="0">
              <a:solidFill>
                <a:schemeClr val="tx1"/>
              </a:solidFill>
            </a:endParaRPr>
          </a:p>
          <a:p>
            <a:endParaRPr lang="ru-RU" altLang="ru-RU" sz="21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85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63408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Проекты и их преимущества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чем </a:t>
            </a:r>
            <a:r>
              <a:rPr lang="ru-RU" sz="2800" u="sng" dirty="0" smtClean="0"/>
              <a:t>преимущества</a:t>
            </a:r>
            <a:r>
              <a:rPr lang="ru-RU" sz="2800" dirty="0" smtClean="0"/>
              <a:t> проектов (</a:t>
            </a:r>
            <a:r>
              <a:rPr lang="ru-RU" sz="2800" dirty="0" smtClean="0">
                <a:hlinkClick r:id="rId2" action="ppaction://hlinkfile"/>
              </a:rPr>
              <a:t>МУ</a:t>
            </a:r>
            <a:r>
              <a:rPr lang="ru-RU" sz="2800" dirty="0" smtClean="0"/>
              <a:t>)</a:t>
            </a:r>
            <a:r>
              <a:rPr lang="en-US" sz="2800" dirty="0" smtClean="0"/>
              <a:t>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/>
              <a:t>Много модулей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/>
              <a:t>Компиляция при необходимости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/>
              <a:t>Общие параметры и их запоминание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/>
              <a:t>Мобильность проектов (снизу вверх)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/>
              <a:t>Ведение версий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/>
              <a:t>Разновидности проектов с предустановленными параметрами (Консольные, Интернет, </a:t>
            </a:r>
            <a:r>
              <a:rPr lang="en-US" sz="2800" dirty="0" smtClean="0"/>
              <a:t>Forms </a:t>
            </a:r>
            <a:r>
              <a:rPr lang="ru-RU" sz="2800" dirty="0" smtClean="0"/>
              <a:t>и др.)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/>
              <a:t>Оптимизация программ в проектах (время и оперативная память)</a:t>
            </a:r>
            <a:endParaRPr lang="en-US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9534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5979101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Задание ЛР № 1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036496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>
                <a:solidFill>
                  <a:srgbClr val="FF0000"/>
                </a:solidFill>
              </a:rPr>
              <a:t>Изучение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, теоретической части </a:t>
            </a:r>
            <a:r>
              <a:rPr lang="ru-RU" altLang="ru-RU" sz="2100" b="1" dirty="0">
                <a:solidFill>
                  <a:schemeClr val="tx1"/>
                </a:solidFill>
              </a:rPr>
              <a:t>ЛР</a:t>
            </a:r>
            <a:r>
              <a:rPr lang="en-US" altLang="ru-RU" sz="21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100" b="1" dirty="0" smtClean="0"/>
              <a:t>(</a:t>
            </a:r>
            <a:r>
              <a:rPr lang="ru-RU" altLang="ru-RU" sz="2100" b="1" dirty="0" smtClean="0">
                <a:hlinkClick r:id="rId2" action="ppaction://hlinksldjump"/>
              </a:rPr>
              <a:t>теория</a:t>
            </a:r>
            <a:r>
              <a:rPr lang="ru-RU" altLang="ru-RU" sz="2100" b="1" dirty="0" smtClean="0"/>
              <a:t>, </a:t>
            </a:r>
            <a:r>
              <a:rPr lang="ru-RU" altLang="ru-RU" sz="2100" b="1" dirty="0">
                <a:hlinkClick r:id="rId3" action="ppaction://hlinkfile"/>
              </a:rPr>
              <a:t>МУ</a:t>
            </a:r>
            <a:r>
              <a:rPr lang="ru-RU" altLang="ru-RU" sz="2100" b="1" u="sng" dirty="0">
                <a:hlinkClick r:id="rId3" action="ppaction://hlinkfile"/>
              </a:rPr>
              <a:t> </a:t>
            </a:r>
            <a:r>
              <a:rPr lang="en-US" altLang="ru-RU" sz="2100" b="1" dirty="0" smtClean="0">
                <a:hlinkClick r:id="rId4" action="ppaction://hlinkfile"/>
              </a:rPr>
              <a:t>DOC</a:t>
            </a:r>
            <a:r>
              <a:rPr lang="en-US" altLang="ru-RU" sz="2100" b="1" dirty="0" smtClean="0"/>
              <a:t>)</a:t>
            </a:r>
            <a:r>
              <a:rPr lang="ru-RU" altLang="ru-RU" sz="2100" b="1" dirty="0" smtClean="0"/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– 3-й Раздел</a:t>
            </a:r>
            <a:r>
              <a:rPr lang="ru-RU" altLang="ru-RU" sz="2100" b="1" dirty="0" smtClean="0"/>
              <a:t>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>
                <a:solidFill>
                  <a:srgbClr val="FF0000"/>
                </a:solidFill>
              </a:rPr>
              <a:t>Создать</a:t>
            </a:r>
            <a:r>
              <a:rPr lang="ru-RU" altLang="ru-RU" sz="2100" b="1" dirty="0" smtClean="0"/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первый Проект </a:t>
            </a:r>
            <a:r>
              <a:rPr lang="ru-RU" altLang="ru-RU" sz="2100" b="1" dirty="0" smtClean="0"/>
              <a:t>(</a:t>
            </a:r>
            <a:r>
              <a:rPr lang="ru-RU" altLang="ru-RU" sz="2100" b="1" dirty="0" smtClean="0">
                <a:hlinkClick r:id="rId5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), русифицировать его</a:t>
            </a:r>
            <a:r>
              <a:rPr lang="ru-RU" altLang="ru-RU" sz="2100" b="1" dirty="0" smtClean="0"/>
              <a:t> (</a:t>
            </a:r>
            <a:r>
              <a:rPr lang="ru-RU" altLang="ru-RU" sz="2100" b="1" dirty="0" smtClean="0">
                <a:hlinkClick r:id="rId6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).</a:t>
            </a:r>
            <a:r>
              <a:rPr lang="ru-RU" altLang="ru-RU" sz="2100" b="1" dirty="0" smtClean="0"/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>
                <a:solidFill>
                  <a:srgbClr val="FF0000"/>
                </a:solidFill>
              </a:rPr>
              <a:t>Выполнить</a:t>
            </a:r>
            <a:r>
              <a:rPr lang="ru-RU" altLang="ru-RU" sz="2100" b="1" dirty="0" smtClean="0"/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Первый простой пример </a:t>
            </a:r>
            <a:r>
              <a:rPr lang="en-US" altLang="ru-RU" sz="2100" b="1" dirty="0" smtClean="0">
                <a:solidFill>
                  <a:srgbClr val="FF0000"/>
                </a:solidFill>
              </a:rPr>
              <a:t>F5</a:t>
            </a:r>
            <a:r>
              <a:rPr lang="en-US" altLang="ru-RU" sz="2100" b="1" dirty="0" smtClean="0"/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(см. МУ).</a:t>
            </a:r>
            <a:r>
              <a:rPr lang="en-US" altLang="ru-RU" sz="2100" b="1" dirty="0" smtClean="0"/>
              <a:t>(</a:t>
            </a:r>
            <a:r>
              <a:rPr lang="ru-RU" altLang="ru-RU" sz="2100" b="1" dirty="0" smtClean="0">
                <a:hlinkClick r:id="rId7" action="ppaction://hlinksldjump"/>
              </a:rPr>
              <a:t>СМ</a:t>
            </a:r>
            <a:r>
              <a:rPr lang="en-US" altLang="ru-RU" sz="2100" b="1" dirty="0" smtClean="0">
                <a:solidFill>
                  <a:schemeClr val="tx1"/>
                </a:solidFill>
              </a:rPr>
              <a:t>)</a:t>
            </a:r>
            <a:endParaRPr lang="ru-RU" altLang="ru-RU" sz="21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rgbClr val="FF0000"/>
                </a:solidFill>
              </a:rPr>
              <a:t>Подключить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математическую библиотеку, пример (см</a:t>
            </a:r>
            <a:r>
              <a:rPr lang="ru-RU" altLang="ru-RU" sz="2100" b="1" dirty="0">
                <a:solidFill>
                  <a:schemeClr val="tx1"/>
                </a:solidFill>
              </a:rPr>
              <a:t>. </a:t>
            </a:r>
            <a:r>
              <a:rPr lang="ru-RU" altLang="ru-RU" sz="21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</a:t>
            </a:r>
            <a:r>
              <a:rPr lang="en-US" altLang="ru-RU" sz="21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100" b="1" dirty="0" smtClean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</a:t>
            </a:r>
            <a:r>
              <a:rPr lang="en-US" altLang="ru-RU" sz="2100" b="1" dirty="0" smtClean="0">
                <a:solidFill>
                  <a:schemeClr val="tx1"/>
                </a:solidFill>
              </a:rPr>
              <a:t>. sin (!)</a:t>
            </a:r>
            <a:endParaRPr lang="ru-RU" altLang="ru-RU" sz="21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>
                <a:solidFill>
                  <a:srgbClr val="FF0000"/>
                </a:solidFill>
              </a:rPr>
              <a:t>Изучить</a:t>
            </a:r>
            <a:r>
              <a:rPr lang="ru-RU" altLang="ru-RU" sz="2100" b="1" dirty="0" smtClean="0"/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и </a:t>
            </a:r>
            <a:r>
              <a:rPr lang="ru-RU" altLang="ru-RU" sz="2100" b="1" dirty="0">
                <a:solidFill>
                  <a:schemeClr val="tx1"/>
                </a:solidFill>
              </a:rPr>
              <a:t>о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пробовать </a:t>
            </a:r>
            <a:r>
              <a:rPr lang="ru-RU" altLang="ru-RU" sz="2100" b="1" dirty="0">
                <a:solidFill>
                  <a:srgbClr val="FF0000"/>
                </a:solidFill>
              </a:rPr>
              <a:t>функции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ввода/вывода</a:t>
            </a:r>
            <a:r>
              <a:rPr lang="ru-RU" altLang="ru-RU" sz="2100" b="1" dirty="0" smtClean="0"/>
              <a:t>(</a:t>
            </a:r>
            <a:r>
              <a:rPr lang="ru-RU" altLang="ru-RU" sz="2100" b="1" dirty="0">
                <a:hlinkClick r:id="rId3" action="ppaction://hlinkfile"/>
              </a:rPr>
              <a:t>МУ</a:t>
            </a:r>
            <a:r>
              <a:rPr lang="ru-RU" altLang="ru-RU" sz="2100" b="1" dirty="0" smtClean="0"/>
              <a:t>) (</a:t>
            </a:r>
            <a:r>
              <a:rPr lang="ru-RU" altLang="ru-RU" sz="2100" b="1" dirty="0" smtClean="0">
                <a:hlinkClick r:id="rId9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 ( </a:t>
            </a:r>
            <a:r>
              <a:rPr lang="en-US" altLang="ru-RU" sz="2100" b="1" dirty="0" err="1" smtClean="0">
                <a:solidFill>
                  <a:schemeClr val="tx1"/>
                </a:solidFill>
                <a:hlinkClick r:id="rId10" action="ppaction://hlinksldjump"/>
              </a:rPr>
              <a:t>printf</a:t>
            </a:r>
            <a:r>
              <a:rPr lang="ru-RU" altLang="ru-RU" sz="2100" b="1" dirty="0" smtClean="0">
                <a:solidFill>
                  <a:schemeClr val="tx1"/>
                </a:solidFill>
                <a:hlinkClick r:id="rId10" action="ppaction://hlinksldjump"/>
              </a:rPr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и </a:t>
            </a:r>
            <a:r>
              <a:rPr lang="en-US" altLang="ru-RU" sz="2100" b="1" dirty="0" err="1" smtClean="0">
                <a:solidFill>
                  <a:schemeClr val="tx1"/>
                </a:solidFill>
                <a:hlinkClick r:id="rId11" action="ppaction://hlinksldjump"/>
              </a:rPr>
              <a:t>scanf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>
                <a:solidFill>
                  <a:srgbClr val="FF0000"/>
                </a:solidFill>
              </a:rPr>
              <a:t>Сделать</a:t>
            </a:r>
            <a:r>
              <a:rPr lang="ru-RU" altLang="ru-RU" sz="2100" b="1" dirty="0" smtClean="0"/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все</a:t>
            </a:r>
            <a:r>
              <a:rPr lang="en-US" altLang="ru-RU" sz="2100" b="1" dirty="0" smtClean="0">
                <a:solidFill>
                  <a:schemeClr val="tx1"/>
                </a:solidFill>
              </a:rPr>
              <a:t> (!)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примеры</a:t>
            </a:r>
            <a:r>
              <a:rPr lang="ru-RU" altLang="ru-RU" sz="2100" b="1" dirty="0" smtClean="0"/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из МУ </a:t>
            </a:r>
            <a:r>
              <a:rPr lang="ru-RU" altLang="ru-RU" sz="2100" b="1" dirty="0" smtClean="0"/>
              <a:t>(</a:t>
            </a:r>
            <a:r>
              <a:rPr lang="ru-RU" altLang="ru-RU" sz="2100" b="1" dirty="0">
                <a:hlinkClick r:id="rId3" action="ppaction://hlinkfile"/>
              </a:rPr>
              <a:t>МУ</a:t>
            </a:r>
            <a:r>
              <a:rPr lang="ru-RU" altLang="ru-RU" sz="2100" b="1" dirty="0" smtClean="0"/>
              <a:t>)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в созданном проекте (3.10-3.15).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Выполнить простую программу с 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вводом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, вычислением и 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выводом</a:t>
            </a:r>
            <a:r>
              <a:rPr lang="ru-RU" altLang="ru-RU" sz="2100" b="1" dirty="0" smtClean="0"/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результата</a:t>
            </a:r>
            <a:r>
              <a:rPr lang="ru-RU" altLang="ru-RU" sz="2100" b="1" dirty="0" smtClean="0"/>
              <a:t> (</a:t>
            </a:r>
            <a:r>
              <a:rPr lang="ru-RU" altLang="ru-RU" sz="2100" b="1" dirty="0">
                <a:hlinkClick r:id="rId3" action="ppaction://hlinkfile"/>
              </a:rPr>
              <a:t>МУ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– п.3.12.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Выполнить программу по своему 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варианту (4.6)</a:t>
            </a:r>
            <a:r>
              <a:rPr lang="en-US" altLang="ru-RU" sz="21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с вводом/выводом.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>
                <a:solidFill>
                  <a:schemeClr val="tx1"/>
                </a:solidFill>
              </a:rPr>
              <a:t>Разработать</a:t>
            </a:r>
            <a:r>
              <a:rPr lang="ru-RU" altLang="ru-RU" sz="2100" b="1" dirty="0" smtClean="0"/>
              <a:t> 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Блок-схему</a:t>
            </a:r>
            <a:r>
              <a:rPr lang="ru-RU" altLang="ru-RU" sz="2100" b="1" dirty="0" smtClean="0"/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своей программы</a:t>
            </a:r>
            <a:r>
              <a:rPr lang="en-US" altLang="ru-RU" sz="2100" b="1" dirty="0" smtClean="0">
                <a:solidFill>
                  <a:schemeClr val="tx1"/>
                </a:solidFill>
              </a:rPr>
              <a:t>,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вставив ее в отчет ЛР </a:t>
            </a:r>
            <a:r>
              <a:rPr lang="ru-RU" altLang="ru-RU" sz="2100" b="1" dirty="0" smtClean="0"/>
              <a:t>(</a:t>
            </a:r>
            <a:r>
              <a:rPr lang="ru-RU" altLang="ru-RU" sz="2100" b="1" dirty="0" smtClean="0">
                <a:hlinkClick r:id="rId12" action="ppaction://hlinksldjump"/>
              </a:rPr>
              <a:t>СМ</a:t>
            </a:r>
            <a:r>
              <a:rPr lang="ru-RU" altLang="ru-RU" sz="2100" b="1" dirty="0" smtClean="0"/>
              <a:t>).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chemeClr val="tx1"/>
                </a:solidFill>
              </a:rPr>
              <a:t>Подготовить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solidFill>
                  <a:srgbClr val="FF0000"/>
                </a:solidFill>
              </a:rPr>
              <a:t>ответы</a:t>
            </a:r>
            <a:r>
              <a:rPr lang="ru-RU" altLang="ru-RU" sz="2100" b="1" dirty="0"/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на все контрольные вопросы (раздел 8 МУ).</a:t>
            </a:r>
            <a:r>
              <a:rPr lang="ru-RU" altLang="ru-RU" sz="2100" b="1" dirty="0" smtClean="0"/>
              <a:t> (</a:t>
            </a:r>
            <a:r>
              <a:rPr lang="ru-RU" altLang="ru-RU" sz="2100" b="1" dirty="0">
                <a:hlinkClick r:id="rId3" action="ppaction://hlinkfile"/>
              </a:rPr>
              <a:t>МУ</a:t>
            </a:r>
            <a:r>
              <a:rPr lang="ru-RU" altLang="ru-RU" sz="2100" b="1" dirty="0" smtClean="0"/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Подготовить</a:t>
            </a:r>
            <a:r>
              <a:rPr lang="ru-RU" altLang="ru-RU" sz="2100" b="1" dirty="0" smtClean="0"/>
              <a:t> 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отчет</a:t>
            </a:r>
            <a:r>
              <a:rPr lang="en-US" altLang="ru-RU" sz="2100" b="1" dirty="0" smtClean="0">
                <a:solidFill>
                  <a:srgbClr val="FF0000"/>
                </a:solidFill>
              </a:rPr>
              <a:t> 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по </a:t>
            </a:r>
            <a:r>
              <a:rPr lang="ru-RU" altLang="ru-RU" sz="2100" b="1" dirty="0">
                <a:solidFill>
                  <a:srgbClr val="FF0000"/>
                </a:solidFill>
              </a:rPr>
              <a:t>шаблону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100" b="1" dirty="0"/>
              <a:t>(</a:t>
            </a:r>
            <a:r>
              <a:rPr lang="ru-RU" altLang="ru-RU" sz="2100" b="1" dirty="0">
                <a:solidFill>
                  <a:srgbClr val="FF0000"/>
                </a:solidFill>
                <a:hlinkClick r:id="rId13" action="ppaction://hlinkfile"/>
              </a:rPr>
              <a:t>СМ</a:t>
            </a:r>
            <a:r>
              <a:rPr lang="ru-RU" altLang="ru-RU" sz="2100" b="1" dirty="0"/>
              <a:t>)</a:t>
            </a:r>
            <a:r>
              <a:rPr lang="ru-RU" altLang="ru-RU" sz="2100" b="1" dirty="0" smtClean="0"/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и </a:t>
            </a:r>
            <a:r>
              <a:rPr lang="ru-RU" altLang="ru-RU" sz="2100" b="1" dirty="0">
                <a:solidFill>
                  <a:srgbClr val="FF0000"/>
                </a:solidFill>
              </a:rPr>
              <a:t>примеру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100" b="1" dirty="0" smtClean="0"/>
              <a:t>(</a:t>
            </a:r>
            <a:r>
              <a:rPr lang="ru-RU" altLang="ru-RU" sz="2100" b="1" dirty="0" smtClean="0">
                <a:solidFill>
                  <a:srgbClr val="FF0000"/>
                </a:solidFill>
                <a:hlinkClick r:id="rId14" action="ppaction://hlinkfile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 и Требований </a:t>
            </a:r>
            <a:r>
              <a:rPr lang="ru-RU" altLang="ru-RU" sz="2100" b="1" dirty="0" smtClean="0"/>
              <a:t>(</a:t>
            </a:r>
            <a:r>
              <a:rPr lang="ru-RU" altLang="ru-RU" sz="2100" b="1" dirty="0" smtClean="0">
                <a:solidFill>
                  <a:srgbClr val="FF0000"/>
                </a:solidFill>
                <a:hlinkClick r:id="rId15" action="ppaction://hlinkfile"/>
              </a:rPr>
              <a:t>СМ</a:t>
            </a:r>
            <a:r>
              <a:rPr lang="ru-RU" altLang="ru-RU" sz="2100" b="1" dirty="0" smtClean="0"/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>
                <a:solidFill>
                  <a:srgbClr val="FF0000"/>
                </a:solidFill>
              </a:rPr>
              <a:t>Продемонстрировать программу ЛР и Защитить</a:t>
            </a:r>
            <a:r>
              <a:rPr lang="ru-RU" altLang="ru-RU" sz="2100" b="1" dirty="0" smtClean="0"/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ЛР по отчету (разд. 7).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chemeClr val="tx1"/>
                </a:solidFill>
              </a:rPr>
              <a:t>Выполнить программу с </a:t>
            </a:r>
            <a:r>
              <a:rPr lang="ru-RU" altLang="ru-RU" sz="2100" b="1" dirty="0">
                <a:solidFill>
                  <a:srgbClr val="FF0000"/>
                </a:solidFill>
              </a:rPr>
              <a:t>дополнительными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solidFill>
                  <a:schemeClr val="tx1"/>
                </a:solidFill>
              </a:rPr>
              <a:t>требованиями (изменение переменной, цикл вывода данных в таблице). (раздел 6 </a:t>
            </a:r>
            <a:r>
              <a:rPr lang="ru-RU" altLang="ru-RU" sz="2100" b="1" dirty="0">
                <a:hlinkClick r:id="rId3" action="ppaction://hlinkfile"/>
              </a:rPr>
              <a:t>МУ</a:t>
            </a:r>
            <a:r>
              <a:rPr lang="ru-RU" altLang="ru-RU" sz="2100" b="1" dirty="0" smtClean="0"/>
              <a:t>)</a:t>
            </a:r>
            <a:endParaRPr lang="ru-RU" altLang="ru-RU" sz="2100" b="1" dirty="0"/>
          </a:p>
          <a:p>
            <a:pPr marL="457200" indent="-457200" algn="l">
              <a:buFont typeface="+mj-lt"/>
              <a:buAutoNum type="arabicPeriod"/>
            </a:pPr>
            <a:endParaRPr lang="ru-RU" altLang="ru-RU" sz="2100" b="1" dirty="0" smtClean="0"/>
          </a:p>
          <a:p>
            <a:pPr marL="457200" indent="-457200" algn="l">
              <a:buFont typeface="+mj-lt"/>
              <a:buAutoNum type="arabicPeriod"/>
            </a:pPr>
            <a:endParaRPr lang="ru-RU" altLang="ru-RU" sz="2100" b="1" dirty="0" smtClean="0"/>
          </a:p>
          <a:p>
            <a:pPr marL="457200" indent="-457200" algn="l">
              <a:buFont typeface="+mj-lt"/>
              <a:buAutoNum type="arabicPeriod"/>
            </a:pPr>
            <a:endParaRPr lang="ru-RU" altLang="ru-RU" sz="2100" b="1" dirty="0" smtClean="0"/>
          </a:p>
          <a:p>
            <a:pPr algn="l"/>
            <a:endParaRPr lang="ru-RU" altLang="ru-RU" sz="2100" b="1" dirty="0"/>
          </a:p>
          <a:p>
            <a:pPr algn="l"/>
            <a:endParaRPr lang="ru-RU" altLang="ru-RU" sz="2100" b="1" dirty="0" smtClean="0"/>
          </a:p>
          <a:p>
            <a:pPr algn="l"/>
            <a:endParaRPr lang="ru-RU" altLang="ru-RU" sz="2100" b="1" dirty="0" smtClean="0"/>
          </a:p>
          <a:p>
            <a:endParaRPr lang="ru-RU" altLang="ru-RU" sz="21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42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5979101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Контроль ЛР № 1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036496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eriod"/>
            </a:pPr>
            <a:r>
              <a:rPr lang="ru-RU" altLang="ru-RU" sz="2100" b="1" u="sng" dirty="0" smtClean="0">
                <a:solidFill>
                  <a:srgbClr val="FF0000"/>
                </a:solidFill>
              </a:rPr>
              <a:t>Создание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 и русификация проекта. -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100" b="1" dirty="0" err="1">
                <a:solidFill>
                  <a:schemeClr val="tx1"/>
                </a:solidFill>
              </a:rPr>
              <a:t>п.п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 smtClean="0">
                <a:solidFill>
                  <a:srgbClr val="0000FF"/>
                </a:solidFill>
              </a:rPr>
              <a:t>4.2/3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. МУ.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100" b="1" dirty="0" smtClean="0"/>
              <a:t>(</a:t>
            </a:r>
            <a:r>
              <a:rPr lang="ru-RU" altLang="ru-RU" sz="2100" b="1" dirty="0" smtClean="0">
                <a:hlinkClick r:id="rId2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), </a:t>
            </a:r>
            <a:r>
              <a:rPr lang="ru-RU" altLang="ru-RU" sz="2100" b="1" dirty="0" smtClean="0"/>
              <a:t>(</a:t>
            </a:r>
            <a:r>
              <a:rPr lang="ru-RU" altLang="ru-RU" sz="2100" b="1" dirty="0" smtClean="0">
                <a:hlinkClick r:id="rId3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).</a:t>
            </a:r>
            <a:r>
              <a:rPr lang="ru-RU" altLang="ru-RU" sz="2100" b="1" dirty="0" smtClean="0"/>
              <a:t> </a:t>
            </a:r>
            <a:r>
              <a:rPr lang="en-US" altLang="ru-RU" sz="2100" b="1" dirty="0"/>
              <a:t>(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hlinkClick r:id="rId4" action="ppaction://hlinkfile"/>
              </a:rPr>
              <a:t>МУ</a:t>
            </a:r>
            <a:r>
              <a:rPr lang="ru-RU" altLang="ru-RU" sz="2100" b="1" u="sng" dirty="0">
                <a:hlinkClick r:id="rId4" action="ppaction://hlinkfile"/>
              </a:rPr>
              <a:t> </a:t>
            </a:r>
            <a:r>
              <a:rPr lang="en-US" altLang="ru-RU" sz="2100" b="1" dirty="0">
                <a:hlinkClick r:id="rId5" action="ppaction://hlinkfile"/>
              </a:rPr>
              <a:t>DOC</a:t>
            </a:r>
            <a:r>
              <a:rPr lang="en-US" altLang="ru-RU" sz="2100" b="1" dirty="0"/>
              <a:t>)</a:t>
            </a:r>
            <a:endParaRPr lang="ru-RU" altLang="ru-RU" sz="2100" b="1" dirty="0" smtClean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u="sng" dirty="0" smtClean="0">
                <a:solidFill>
                  <a:srgbClr val="FF0000"/>
                </a:solidFill>
              </a:rPr>
              <a:t>Выполнение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 простого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примера</a:t>
            </a:r>
            <a:r>
              <a:rPr lang="ru-RU" altLang="ru-RU" sz="2100" b="1" dirty="0">
                <a:solidFill>
                  <a:schemeClr val="tx1"/>
                </a:solidFill>
              </a:rPr>
              <a:t>.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- </a:t>
            </a:r>
            <a:r>
              <a:rPr lang="ru-RU" altLang="ru-RU" sz="2100" b="1" dirty="0" err="1" smtClean="0">
                <a:solidFill>
                  <a:schemeClr val="tx1"/>
                </a:solidFill>
              </a:rPr>
              <a:t>п.п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100" b="1" dirty="0" smtClean="0">
                <a:solidFill>
                  <a:srgbClr val="0000FF"/>
                </a:solidFill>
              </a:rPr>
              <a:t>4.4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100" b="1" dirty="0" smtClean="0"/>
              <a:t>(</a:t>
            </a:r>
            <a:r>
              <a:rPr lang="ru-RU" altLang="ru-RU" sz="2100" b="1" dirty="0" smtClean="0">
                <a:hlinkClick r:id="rId6" action="ppaction://hlinksldjump"/>
              </a:rPr>
              <a:t>СМ</a:t>
            </a:r>
            <a:r>
              <a:rPr lang="en-US" altLang="ru-RU" sz="2100" b="1" dirty="0" smtClean="0">
                <a:solidFill>
                  <a:schemeClr val="tx1"/>
                </a:solidFill>
              </a:rPr>
              <a:t>)</a:t>
            </a:r>
            <a:endParaRPr lang="ru-RU" altLang="ru-RU" sz="21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u="sng" dirty="0">
                <a:solidFill>
                  <a:srgbClr val="FF0000"/>
                </a:solidFill>
              </a:rPr>
              <a:t>Подключить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математическую библиотеку функций и констант, - </a:t>
            </a:r>
            <a:r>
              <a:rPr lang="ru-RU" altLang="ru-RU" sz="2100" b="1" dirty="0" err="1" smtClean="0">
                <a:solidFill>
                  <a:schemeClr val="tx1"/>
                </a:solidFill>
              </a:rPr>
              <a:t>п.п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100" b="1" dirty="0" smtClean="0">
                <a:solidFill>
                  <a:srgbClr val="0000FF"/>
                </a:solidFill>
              </a:rPr>
              <a:t>4.5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>
                <a:solidFill>
                  <a:srgbClr val="FF0000"/>
                </a:solidFill>
              </a:rPr>
              <a:t>Изучить</a:t>
            </a:r>
            <a:r>
              <a:rPr lang="ru-RU" altLang="ru-RU" sz="2100" b="1" dirty="0" smtClean="0"/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и </a:t>
            </a:r>
            <a:r>
              <a:rPr lang="ru-RU" altLang="ru-RU" sz="2100" b="1" dirty="0">
                <a:solidFill>
                  <a:schemeClr val="tx1"/>
                </a:solidFill>
              </a:rPr>
              <a:t>о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пробовать 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функции библиотеки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ввода/вывода -</a:t>
            </a:r>
            <a:r>
              <a:rPr lang="ru-RU" altLang="ru-RU" sz="2100" b="1" dirty="0" smtClean="0"/>
              <a:t> </a:t>
            </a:r>
            <a:r>
              <a:rPr lang="ru-RU" altLang="ru-RU" sz="2100" b="1" dirty="0" err="1">
                <a:solidFill>
                  <a:schemeClr val="tx1"/>
                </a:solidFill>
              </a:rPr>
              <a:t>п.п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 smtClean="0">
                <a:solidFill>
                  <a:srgbClr val="0000FF"/>
                </a:solidFill>
              </a:rPr>
              <a:t>4.6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</a:t>
            </a:r>
            <a:endParaRPr lang="ru-RU" altLang="ru-RU" sz="2100" b="1" dirty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u="sng" dirty="0">
                <a:solidFill>
                  <a:srgbClr val="FF0000"/>
                </a:solidFill>
              </a:rPr>
              <a:t>Выполнить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простую программу с 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вводом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, вычислением и 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выводом</a:t>
            </a:r>
            <a:r>
              <a:rPr lang="ru-RU" altLang="ru-RU" sz="2100" b="1" dirty="0" smtClean="0"/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результата</a:t>
            </a:r>
            <a:r>
              <a:rPr lang="ru-RU" altLang="ru-RU" sz="2100" b="1" dirty="0" smtClean="0"/>
              <a:t> - </a:t>
            </a:r>
            <a:r>
              <a:rPr lang="ru-RU" altLang="ru-RU" sz="2100" b="1" dirty="0" err="1" smtClean="0">
                <a:solidFill>
                  <a:schemeClr val="tx1"/>
                </a:solidFill>
              </a:rPr>
              <a:t>п.п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100" b="1" dirty="0" smtClean="0">
                <a:solidFill>
                  <a:srgbClr val="0000FF"/>
                </a:solidFill>
              </a:rPr>
              <a:t>4.7</a:t>
            </a:r>
            <a:r>
              <a:rPr lang="ru-RU" altLang="ru-RU" sz="2100" b="1" dirty="0" smtClean="0"/>
              <a:t>.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Выполнить программу по своему варианту </a:t>
            </a:r>
            <a:r>
              <a:rPr lang="ru-RU" altLang="ru-RU" sz="2100" b="1" dirty="0" err="1">
                <a:solidFill>
                  <a:schemeClr val="tx1"/>
                </a:solidFill>
              </a:rPr>
              <a:t>п.п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 smtClean="0">
                <a:solidFill>
                  <a:srgbClr val="0000FF"/>
                </a:solidFill>
              </a:rPr>
              <a:t>4.8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(см. таблицу) в том числе и в пошаговом режиме и просмотром переменных.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u="sng" dirty="0">
                <a:solidFill>
                  <a:srgbClr val="FF0000"/>
                </a:solidFill>
              </a:rPr>
              <a:t>Продемонстрировать</a:t>
            </a:r>
            <a:r>
              <a:rPr lang="ru-RU" altLang="ru-RU" sz="2100" b="1" dirty="0">
                <a:solidFill>
                  <a:srgbClr val="FF0000"/>
                </a:solidFill>
              </a:rPr>
              <a:t> 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работающую программу ЛР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- </a:t>
            </a:r>
            <a:r>
              <a:rPr lang="ru-RU" altLang="ru-RU" sz="2100" b="1" dirty="0" err="1" smtClean="0">
                <a:solidFill>
                  <a:schemeClr val="tx1"/>
                </a:solidFill>
              </a:rPr>
              <a:t>п.п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100" b="1" dirty="0">
                <a:solidFill>
                  <a:srgbClr val="0000FF"/>
                </a:solidFill>
              </a:rPr>
              <a:t>4.8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endParaRPr lang="ru-RU" altLang="ru-RU" sz="21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Подготовить</a:t>
            </a:r>
            <a:r>
              <a:rPr lang="ru-RU" altLang="ru-RU" sz="2100" b="1" dirty="0" smtClean="0"/>
              <a:t> </a:t>
            </a:r>
            <a:r>
              <a:rPr lang="ru-RU" altLang="ru-RU" sz="2100" b="1" dirty="0">
                <a:solidFill>
                  <a:srgbClr val="FF0000"/>
                </a:solidFill>
              </a:rPr>
              <a:t>отчет</a:t>
            </a:r>
            <a:r>
              <a:rPr lang="en-US" altLang="ru-RU" sz="2100" b="1" dirty="0">
                <a:solidFill>
                  <a:srgbClr val="FF0000"/>
                </a:solidFill>
              </a:rPr>
              <a:t>  </a:t>
            </a:r>
            <a:r>
              <a:rPr lang="ru-RU" altLang="ru-RU" sz="2100" b="1" dirty="0">
                <a:solidFill>
                  <a:schemeClr val="tx1"/>
                </a:solidFill>
              </a:rPr>
              <a:t>по </a:t>
            </a:r>
            <a:r>
              <a:rPr lang="ru-RU" altLang="ru-RU" sz="2100" b="1" dirty="0">
                <a:solidFill>
                  <a:srgbClr val="FF0000"/>
                </a:solidFill>
              </a:rPr>
              <a:t>шаблону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/>
              <a:t>(</a:t>
            </a:r>
            <a:r>
              <a:rPr lang="ru-RU" altLang="ru-RU" sz="2100" b="1" dirty="0">
                <a:solidFill>
                  <a:srgbClr val="FF0000"/>
                </a:solidFill>
                <a:hlinkClick r:id="rId7" action="ppaction://hlinkfile"/>
              </a:rPr>
              <a:t>СМ</a:t>
            </a:r>
            <a:r>
              <a:rPr lang="ru-RU" altLang="ru-RU" sz="2100" b="1" dirty="0"/>
              <a:t>) </a:t>
            </a:r>
            <a:r>
              <a:rPr lang="ru-RU" altLang="ru-RU" sz="2100" b="1" dirty="0">
                <a:solidFill>
                  <a:schemeClr val="tx1"/>
                </a:solidFill>
              </a:rPr>
              <a:t>и </a:t>
            </a:r>
            <a:r>
              <a:rPr lang="ru-RU" altLang="ru-RU" sz="2100" b="1" dirty="0">
                <a:solidFill>
                  <a:srgbClr val="FF0000"/>
                </a:solidFill>
              </a:rPr>
              <a:t>примеру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/>
              <a:t>(</a:t>
            </a:r>
            <a:r>
              <a:rPr lang="ru-RU" altLang="ru-RU" sz="2100" b="1" dirty="0">
                <a:solidFill>
                  <a:srgbClr val="FF0000"/>
                </a:solidFill>
                <a:hlinkClick r:id="rId8" action="ppaction://hlinkfile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 и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с учетом Требований </a:t>
            </a:r>
            <a:r>
              <a:rPr lang="ru-RU" altLang="ru-RU" sz="2100" b="1" dirty="0"/>
              <a:t>(</a:t>
            </a:r>
            <a:r>
              <a:rPr lang="ru-RU" altLang="ru-RU" sz="2100" b="1" dirty="0">
                <a:solidFill>
                  <a:srgbClr val="FF0000"/>
                </a:solidFill>
                <a:hlinkClick r:id="rId9" action="ppaction://hlinkfile"/>
              </a:rPr>
              <a:t>СМ</a:t>
            </a:r>
            <a:r>
              <a:rPr lang="ru-RU" altLang="ru-RU" sz="2100" b="1" dirty="0" smtClean="0"/>
              <a:t>).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обязательной блок-схемой.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 err="1" smtClean="0">
                <a:solidFill>
                  <a:schemeClr val="tx1"/>
                </a:solidFill>
              </a:rPr>
              <a:t>п.п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- </a:t>
            </a:r>
            <a:r>
              <a:rPr lang="ru-RU" altLang="ru-RU" sz="2100" b="1" dirty="0">
                <a:solidFill>
                  <a:srgbClr val="0000FF"/>
                </a:solidFill>
              </a:rPr>
              <a:t>4.10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u="sng" dirty="0">
                <a:solidFill>
                  <a:srgbClr val="FF0000"/>
                </a:solidFill>
              </a:rPr>
              <a:t>Разработать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программу </a:t>
            </a:r>
            <a:r>
              <a:rPr lang="ru-RU" altLang="ru-RU" sz="2100" b="1" dirty="0">
                <a:solidFill>
                  <a:schemeClr val="tx1"/>
                </a:solidFill>
              </a:rPr>
              <a:t>с </a:t>
            </a:r>
            <a:r>
              <a:rPr lang="ru-RU" altLang="ru-RU" sz="2100" b="1" u="sng" dirty="0">
                <a:solidFill>
                  <a:srgbClr val="FF0000"/>
                </a:solidFill>
              </a:rPr>
              <a:t>дополнительными</a:t>
            </a:r>
            <a:r>
              <a:rPr lang="ru-RU" altLang="ru-RU" sz="2100" b="1" dirty="0"/>
              <a:t> </a:t>
            </a:r>
            <a:r>
              <a:rPr lang="ru-RU" altLang="ru-RU" sz="2100" b="1" dirty="0">
                <a:solidFill>
                  <a:schemeClr val="tx1"/>
                </a:solidFill>
              </a:rPr>
              <a:t>требованиями (изменение переменной, цикл вывода данных в таблице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). - </a:t>
            </a:r>
            <a:r>
              <a:rPr lang="ru-RU" altLang="ru-RU" sz="2100" b="1" dirty="0" err="1">
                <a:solidFill>
                  <a:schemeClr val="tx1"/>
                </a:solidFill>
              </a:rPr>
              <a:t>п.п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 smtClean="0">
                <a:solidFill>
                  <a:srgbClr val="0000FF"/>
                </a:solidFill>
              </a:rPr>
              <a:t>4.9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</a:t>
            </a:r>
            <a:endParaRPr lang="ru-RU" altLang="ru-RU" sz="21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Подготовить</a:t>
            </a:r>
            <a:r>
              <a:rPr lang="ru-RU" altLang="ru-RU" sz="2100" b="1" dirty="0" smtClean="0"/>
              <a:t> </a:t>
            </a:r>
            <a:r>
              <a:rPr lang="ru-RU" altLang="ru-RU" sz="2100" b="1" u="sng" dirty="0">
                <a:solidFill>
                  <a:srgbClr val="FF0000"/>
                </a:solidFill>
              </a:rPr>
              <a:t>ответы</a:t>
            </a:r>
            <a:r>
              <a:rPr lang="ru-RU" altLang="ru-RU" sz="2100" b="1" dirty="0"/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на все контрольные вопросы.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>
                <a:solidFill>
                  <a:schemeClr val="tx1"/>
                </a:solidFill>
              </a:rPr>
              <a:t>Умение выполнять все примеры из теоретической </a:t>
            </a:r>
            <a:r>
              <a:rPr lang="ru-RU" altLang="ru-RU" sz="2100" b="1" dirty="0">
                <a:solidFill>
                  <a:schemeClr val="tx1"/>
                </a:solidFill>
              </a:rPr>
              <a:t>части ЛР</a:t>
            </a:r>
            <a:r>
              <a:rPr lang="en-US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 err="1" smtClean="0">
                <a:solidFill>
                  <a:schemeClr val="tx1"/>
                </a:solidFill>
              </a:rPr>
              <a:t>п.п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100" b="1" dirty="0" smtClean="0">
                <a:solidFill>
                  <a:srgbClr val="0000FF"/>
                </a:solidFill>
              </a:rPr>
              <a:t>4.1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. МУ.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>
                <a:solidFill>
                  <a:schemeClr val="tx1"/>
                </a:solidFill>
              </a:rPr>
              <a:t>(выборочно!)</a:t>
            </a:r>
            <a:endParaRPr lang="ru-RU" altLang="ru-RU" sz="2100" b="1" dirty="0"/>
          </a:p>
          <a:p>
            <a:pPr marL="457200" indent="-457200" algn="l">
              <a:buFont typeface="+mj-lt"/>
              <a:buAutoNum type="arabicPeriod"/>
            </a:pPr>
            <a:endParaRPr lang="ru-RU" altLang="ru-RU" sz="2100" b="1" dirty="0" smtClean="0"/>
          </a:p>
          <a:p>
            <a:pPr marL="457200" indent="-457200" algn="l">
              <a:buFont typeface="+mj-lt"/>
              <a:buAutoNum type="arabicPeriod"/>
            </a:pPr>
            <a:endParaRPr lang="ru-RU" altLang="ru-RU" sz="2100" b="1" dirty="0" smtClean="0"/>
          </a:p>
          <a:p>
            <a:pPr marL="457200" indent="-457200" algn="l">
              <a:buFont typeface="+mj-lt"/>
              <a:buAutoNum type="arabicPeriod"/>
            </a:pPr>
            <a:endParaRPr lang="ru-RU" altLang="ru-RU" sz="2100" b="1" dirty="0" smtClean="0"/>
          </a:p>
          <a:p>
            <a:pPr algn="l"/>
            <a:endParaRPr lang="ru-RU" altLang="ru-RU" sz="2100" b="1" dirty="0"/>
          </a:p>
          <a:p>
            <a:pPr algn="l"/>
            <a:endParaRPr lang="ru-RU" altLang="ru-RU" sz="2100" b="1" dirty="0" smtClean="0"/>
          </a:p>
          <a:p>
            <a:pPr algn="l"/>
            <a:endParaRPr lang="ru-RU" altLang="ru-RU" sz="2100" b="1" dirty="0" smtClean="0"/>
          </a:p>
          <a:p>
            <a:endParaRPr lang="ru-RU" altLang="ru-RU" sz="21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8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 </a:t>
            </a:r>
            <a:r>
              <a:rPr lang="en-US" sz="3200" dirty="0" smtClean="0"/>
              <a:t>1 </a:t>
            </a:r>
            <a:r>
              <a:rPr lang="ru-RU" sz="3200" dirty="0" smtClean="0"/>
              <a:t>Подключение математики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2565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300" b="1" dirty="0">
                <a:solidFill>
                  <a:schemeClr val="tx1"/>
                </a:solidFill>
              </a:rPr>
              <a:t>Для использования математической библиотеки </a:t>
            </a:r>
            <a:r>
              <a:rPr lang="ru-RU" sz="2400" dirty="0" smtClean="0">
                <a:solidFill>
                  <a:schemeClr val="tx1"/>
                </a:solidFill>
              </a:rPr>
              <a:t>(</a:t>
            </a:r>
            <a:r>
              <a:rPr lang="ru-RU" sz="2400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sz="2400" dirty="0" smtClean="0">
                <a:solidFill>
                  <a:schemeClr val="tx1"/>
                </a:solidFill>
              </a:rPr>
              <a:t>) </a:t>
            </a:r>
            <a:r>
              <a:rPr lang="ru-RU" sz="2300" b="1" dirty="0">
                <a:solidFill>
                  <a:schemeClr val="tx1"/>
                </a:solidFill>
              </a:rPr>
              <a:t>нужно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300" b="1" dirty="0">
                <a:solidFill>
                  <a:schemeClr val="tx1"/>
                </a:solidFill>
              </a:rPr>
              <a:t>подключить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300" b="1" dirty="0">
                <a:solidFill>
                  <a:schemeClr val="tx1"/>
                </a:solidFill>
              </a:rPr>
              <a:t>следующий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300" b="1" dirty="0">
                <a:solidFill>
                  <a:schemeClr val="tx1"/>
                </a:solidFill>
              </a:rPr>
              <a:t>заголовочный </a:t>
            </a:r>
            <a:r>
              <a:rPr lang="ru-RU" sz="2300" b="1" dirty="0" smtClean="0">
                <a:solidFill>
                  <a:schemeClr val="tx1"/>
                </a:solidFill>
              </a:rPr>
              <a:t>файл:</a:t>
            </a:r>
            <a:endParaRPr 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#</a:t>
            </a:r>
            <a:r>
              <a:rPr lang="ru-RU" sz="2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include</a:t>
            </a:r>
            <a:r>
              <a:rPr lang="ru-RU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&lt;</a:t>
            </a:r>
            <a:r>
              <a:rPr lang="ru-RU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math.h</a:t>
            </a:r>
            <a:r>
              <a:rPr lang="ru-RU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&gt;</a:t>
            </a:r>
            <a:endParaRPr lang="ru-RU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300" b="1" dirty="0">
                <a:solidFill>
                  <a:schemeClr val="tx1"/>
                </a:solidFill>
              </a:rPr>
              <a:t>Для </a:t>
            </a:r>
            <a:r>
              <a:rPr lang="ru-RU" sz="2300" b="1" dirty="0" smtClean="0">
                <a:solidFill>
                  <a:schemeClr val="tx1"/>
                </a:solidFill>
              </a:rPr>
              <a:t>использования стандартных </a:t>
            </a:r>
            <a:r>
              <a:rPr lang="ru-RU" sz="2300" b="1" u="sng" dirty="0" smtClean="0">
                <a:solidFill>
                  <a:schemeClr val="tx1"/>
                </a:solidFill>
              </a:rPr>
              <a:t>констант</a:t>
            </a:r>
            <a:r>
              <a:rPr lang="ru-RU" sz="2300" b="1" dirty="0" smtClean="0">
                <a:solidFill>
                  <a:schemeClr val="tx1"/>
                </a:solidFill>
              </a:rPr>
              <a:t> (</a:t>
            </a:r>
            <a:r>
              <a:rPr lang="en-US" sz="2300" b="1" dirty="0" smtClean="0">
                <a:solidFill>
                  <a:schemeClr val="tx1"/>
                </a:solidFill>
              </a:rPr>
              <a:t>e, </a:t>
            </a:r>
            <a:r>
              <a:rPr lang="el-GR" sz="2300" b="1" dirty="0" smtClean="0">
                <a:solidFill>
                  <a:schemeClr val="tx1"/>
                </a:solidFill>
              </a:rPr>
              <a:t>π</a:t>
            </a:r>
            <a:r>
              <a:rPr lang="en-US" sz="2300" b="1" dirty="0" smtClean="0">
                <a:solidFill>
                  <a:schemeClr val="tx1"/>
                </a:solidFill>
              </a:rPr>
              <a:t> </a:t>
            </a:r>
            <a:r>
              <a:rPr lang="ru-RU" sz="2300" b="1" dirty="0" smtClean="0">
                <a:solidFill>
                  <a:schemeClr val="tx1"/>
                </a:solidFill>
              </a:rPr>
              <a:t>и др.) нужно перед этим установить специальный режим их использования:</a:t>
            </a:r>
          </a:p>
          <a:p>
            <a:pPr algn="l"/>
            <a:r>
              <a:rPr lang="ru-RU" sz="24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define</a:t>
            </a:r>
            <a:r>
              <a:rPr lang="ru-RU" sz="2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4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  <a:ea typeface="Calibri"/>
              </a:rPr>
              <a:t>_USE_MATH_DEFINES</a:t>
            </a:r>
            <a:endParaRPr lang="ru-RU" sz="2400" dirty="0">
              <a:latin typeface="Times New Roman"/>
              <a:ea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300" b="1" dirty="0" smtClean="0">
                <a:solidFill>
                  <a:schemeClr val="tx1"/>
                </a:solidFill>
              </a:rPr>
              <a:t>Тогда в программе можно вычислять функции: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 = 2*sin(X + </a:t>
            </a:r>
            <a:r>
              <a:rPr lang="en-US" sz="24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  <a:ea typeface="Calibri"/>
              </a:rPr>
              <a:t>M_PI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/2 );   </a:t>
            </a:r>
            <a:r>
              <a:rPr lang="en-US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F = </a:t>
            </a:r>
            <a:r>
              <a:rPr lang="en-US" sz="24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sin (X + </a:t>
            </a:r>
            <a:r>
              <a:rPr lang="el-GR" sz="2400" b="1" dirty="0" smtClean="0">
                <a:solidFill>
                  <a:schemeClr val="tx1"/>
                </a:solidFill>
              </a:rPr>
              <a:t>π</a:t>
            </a:r>
            <a:r>
              <a:rPr lang="en-US" sz="2400" b="1" dirty="0" smtClean="0">
                <a:solidFill>
                  <a:schemeClr val="tx1"/>
                </a:solidFill>
              </a:rPr>
              <a:t>/2</a:t>
            </a:r>
            <a:r>
              <a:rPr lang="en-US" sz="24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4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2000" dirty="0">
              <a:latin typeface="Times New Roman"/>
              <a:ea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300" b="1" dirty="0" smtClean="0">
                <a:solidFill>
                  <a:schemeClr val="tx1"/>
                </a:solidFill>
              </a:rPr>
              <a:t>Объявление библиотеки и установка режима должны быть выполнены в начале исходного модуля главной программы проекта (до </a:t>
            </a:r>
            <a:r>
              <a:rPr lang="en-US" sz="2300" b="1" dirty="0" smtClean="0">
                <a:solidFill>
                  <a:schemeClr val="tx1"/>
                </a:solidFill>
              </a:rPr>
              <a:t>main</a:t>
            </a:r>
            <a:r>
              <a:rPr lang="ru-RU" sz="2300" b="1" dirty="0" smtClean="0">
                <a:solidFill>
                  <a:schemeClr val="tx1"/>
                </a:solidFill>
              </a:rPr>
              <a:t>)</a:t>
            </a:r>
            <a:r>
              <a:rPr lang="en-US" sz="2300" b="1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300" b="1" dirty="0" smtClean="0">
                <a:solidFill>
                  <a:schemeClr val="tx1"/>
                </a:solidFill>
              </a:rPr>
              <a:t>Состав библиотеки и название констант можно посмотреть в режиме справки </a:t>
            </a:r>
            <a:r>
              <a:rPr lang="ru-RU" sz="2300" b="1" dirty="0" smtClean="0"/>
              <a:t>(</a:t>
            </a:r>
            <a:r>
              <a:rPr lang="ru-RU" sz="2300" b="1" dirty="0" smtClean="0">
                <a:hlinkClick r:id="rId3" action="ppaction://hlinksldjump"/>
              </a:rPr>
              <a:t>СМ</a:t>
            </a:r>
            <a:r>
              <a:rPr lang="ru-RU" sz="2300" b="1" dirty="0" smtClean="0"/>
              <a:t>) </a:t>
            </a:r>
            <a:r>
              <a:rPr lang="ru-RU" sz="2300" b="1" dirty="0" smtClean="0">
                <a:solidFill>
                  <a:schemeClr val="tx1"/>
                </a:solidFill>
              </a:rPr>
              <a:t>или просмотром модуля </a:t>
            </a:r>
            <a:r>
              <a:rPr lang="ru-RU" sz="2300" b="1" dirty="0" smtClean="0"/>
              <a:t>(</a:t>
            </a:r>
            <a:r>
              <a:rPr lang="en-US" sz="24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match.h</a:t>
            </a:r>
            <a:r>
              <a:rPr lang="ru-RU" sz="2300" b="1" dirty="0" smtClean="0"/>
              <a:t>)</a:t>
            </a:r>
          </a:p>
          <a:p>
            <a:pPr algn="l"/>
            <a:endParaRPr 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46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6632"/>
            <a:ext cx="705678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Темы по дисциплине (ОП)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5496" y="692696"/>
            <a:ext cx="8819579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Вводная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ЛР по ОП (</a:t>
            </a:r>
            <a:r>
              <a:rPr lang="ru-RU" altLang="ru-RU" sz="17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Проекты и отладка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Основные понятия </a:t>
            </a:r>
            <a:r>
              <a:rPr lang="ru-RU" altLang="ru-RU" sz="1700" b="1" dirty="0">
                <a:solidFill>
                  <a:schemeClr val="tx1"/>
                </a:solidFill>
              </a:rPr>
              <a:t>(</a:t>
            </a:r>
            <a:r>
              <a:rPr lang="ru-RU" altLang="ru-RU" sz="17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 Выражения и операторы языка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Модели программиста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Вычисления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Циклы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Массивы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1700" b="1" baseline="-25000" dirty="0" smtClean="0">
                <a:solidFill>
                  <a:srgbClr val="FF0000"/>
                </a:solidFill>
                <a:hlinkClick r:id="rId11" action="ppaction://hlinksldjump"/>
              </a:rPr>
              <a:t>2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Указатели и ссылки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Строки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Функции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Структуры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Файлы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6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Списки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7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Библиотеки работы с файлами и их использование(</a:t>
            </a:r>
            <a:r>
              <a:rPr lang="ru-RU" altLang="ru-RU" sz="1700" b="1" dirty="0" smtClean="0">
                <a:solidFill>
                  <a:schemeClr val="tx1"/>
                </a:solidFill>
                <a:hlinkClick r:id="rId18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 smtClean="0">
                <a:solidFill>
                  <a:schemeClr val="tx1"/>
                </a:solidFill>
                <a:hlinkClick r:id="rId19" action="ppaction://hlinksldjump"/>
              </a:rPr>
              <a:t>СМ</a:t>
            </a:r>
            <a:r>
              <a:rPr lang="ru-RU" altLang="ru-RU" sz="1700" b="1" baseline="-25000" dirty="0" smtClean="0">
                <a:solidFill>
                  <a:schemeClr val="tx1"/>
                </a:solidFill>
                <a:hlinkClick r:id="rId19" action="ppaction://hlinksldjump"/>
              </a:rPr>
              <a:t>2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Работа с</a:t>
            </a:r>
            <a:r>
              <a:rPr lang="ru-RU" altLang="ru-RU" sz="1700" b="1" dirty="0">
                <a:solidFill>
                  <a:schemeClr val="tx1"/>
                </a:solidFill>
              </a:rPr>
              <a:t>о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>
                <a:solidFill>
                  <a:schemeClr val="tx1"/>
                </a:solidFill>
              </a:rPr>
              <a:t>структурами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700" b="1" dirty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 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ДЗ по ОП и документация. Разработки ТЗ на ДЗ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20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). </a:t>
            </a:r>
          </a:p>
          <a:p>
            <a:pPr marL="514350" indent="-514350" algn="l">
              <a:buFont typeface="+mj-lt"/>
              <a:buAutoNum type="arabicPeriod"/>
            </a:pP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altLang="ru-RU" sz="17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700" b="1" dirty="0">
              <a:solidFill>
                <a:schemeClr val="tx1"/>
              </a:solidFill>
            </a:endParaRPr>
          </a:p>
          <a:p>
            <a:pPr algn="l"/>
            <a:endParaRPr lang="ru-RU" altLang="ru-RU" sz="17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700" b="1" dirty="0" smtClean="0">
              <a:solidFill>
                <a:schemeClr val="tx1"/>
              </a:solidFill>
            </a:endParaRPr>
          </a:p>
          <a:p>
            <a:endParaRPr lang="ru-RU" altLang="ru-RU" sz="17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01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7254043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№1 Форматированный ввод/вывод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764704"/>
            <a:ext cx="9108504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Форматированный Ввод/вывод в СИ выполняется специальными функциями: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ru-RU" sz="2300" b="1" dirty="0" err="1" smtClean="0">
                <a:solidFill>
                  <a:schemeClr val="tx1"/>
                </a:solidFill>
              </a:rPr>
              <a:t>printf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–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вывод данных в окно консоли (</a:t>
            </a:r>
            <a:r>
              <a:rPr lang="ru-RU" altLang="ru-RU" sz="23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и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ru-RU" sz="2300" b="1" dirty="0" err="1">
                <a:solidFill>
                  <a:schemeClr val="tx1"/>
                </a:solidFill>
              </a:rPr>
              <a:t>scanf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–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ввод данных с клавиатуры (</a:t>
            </a:r>
            <a:r>
              <a:rPr lang="ru-RU" altLang="ru-RU" sz="23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Каждая из этих функций имеет форматную строку и список переменных для ввода/вывода.</a:t>
            </a:r>
          </a:p>
          <a:p>
            <a:pPr algn="l"/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формат вывода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список ввода/вывода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endParaRPr lang="ru-RU" altLang="ru-RU" sz="2300" b="1" dirty="0" smtClean="0">
              <a:solidFill>
                <a:srgbClr val="008000"/>
              </a:solidFill>
            </a:endParaRPr>
          </a:p>
          <a:p>
            <a:pPr algn="l"/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формат вывода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chemeClr val="tx1"/>
                </a:solidFill>
              </a:rPr>
              <a:t>- константная строка в которой заданы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условия ввода/вывода переменных (Например: </a:t>
            </a:r>
            <a:r>
              <a:rPr lang="en-US" altLang="ru-RU" sz="2300" b="1" dirty="0" smtClean="0">
                <a:solidFill>
                  <a:srgbClr val="A31515"/>
                </a:solidFill>
              </a:rPr>
              <a:t>"X=%</a:t>
            </a:r>
            <a:r>
              <a:rPr lang="en-US" altLang="ru-RU" sz="2300" b="1" dirty="0">
                <a:solidFill>
                  <a:srgbClr val="FF0000"/>
                </a:solidFill>
              </a:rPr>
              <a:t>d</a:t>
            </a:r>
            <a:r>
              <a:rPr lang="en-US" altLang="ru-RU" sz="2300" b="1" dirty="0" smtClean="0">
                <a:solidFill>
                  <a:srgbClr val="A31515"/>
                </a:solidFill>
              </a:rPr>
              <a:t>"</a:t>
            </a:r>
            <a:r>
              <a:rPr lang="ru-RU" altLang="ru-RU" sz="2300" b="1" dirty="0" smtClean="0"/>
              <a:t>).</a:t>
            </a:r>
          </a:p>
          <a:p>
            <a:pPr algn="l"/>
            <a:r>
              <a:rPr lang="ru-RU" altLang="ru-RU" sz="2300" b="1" dirty="0" smtClean="0"/>
              <a:t>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список ввода/вывода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 </a:t>
            </a:r>
            <a:r>
              <a:rPr lang="ru-RU" altLang="ru-RU" sz="2300" b="1" dirty="0">
                <a:solidFill>
                  <a:schemeClr val="tx1"/>
                </a:solidFill>
              </a:rPr>
              <a:t>-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перечень переменных для операций ввода/вывода, причем при вводе данных необходимо задавать указатели (адреса переменных).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Для разных типов </a:t>
            </a:r>
            <a:r>
              <a:rPr lang="ru-RU" altLang="ru-RU" sz="2300" b="1" dirty="0">
                <a:solidFill>
                  <a:schemeClr val="tx1"/>
                </a:solidFill>
              </a:rPr>
              <a:t>п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еременных указываются свои форматы </a:t>
            </a:r>
            <a:r>
              <a:rPr lang="ru-RU" altLang="ru-RU" sz="2300" b="1" dirty="0" smtClean="0"/>
              <a:t>(</a:t>
            </a:r>
            <a:r>
              <a:rPr lang="en-US" altLang="ru-RU" sz="2300" b="1" dirty="0" err="1" smtClean="0">
                <a:solidFill>
                  <a:srgbClr val="FF0000"/>
                </a:solidFill>
              </a:rPr>
              <a:t>d,f</a:t>
            </a:r>
            <a:r>
              <a:rPr lang="ru-RU" altLang="ru-RU" sz="2300" b="1" dirty="0" smtClean="0"/>
              <a:t>) (</a:t>
            </a:r>
            <a:r>
              <a:rPr lang="ru-RU" altLang="ru-RU" sz="23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2300" b="1" dirty="0" smtClean="0"/>
              <a:t>)</a:t>
            </a:r>
            <a:endParaRPr lang="ru-RU" altLang="ru-RU" sz="2300" b="1" dirty="0"/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Ввод вывод в С++ (</a:t>
            </a:r>
            <a:r>
              <a:rPr lang="ru-RU" altLang="ru-RU" sz="23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). Операции "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&lt;&lt;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" и "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&lt;&lt;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"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70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4489"/>
            <a:ext cx="6840760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Функция вывода - </a:t>
            </a:r>
            <a:r>
              <a:rPr lang="en-US" sz="3200" dirty="0" err="1" smtClean="0"/>
              <a:t>printf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5382" y="548680"/>
            <a:ext cx="9108504" cy="2392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Функция </a:t>
            </a:r>
            <a:r>
              <a:rPr lang="en-US" altLang="ru-RU" sz="2300" b="1" dirty="0" err="1">
                <a:solidFill>
                  <a:srgbClr val="FF0000"/>
                </a:solidFill>
              </a:rPr>
              <a:t>printf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–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Используется для вывода данных в окно консоли (КС) и ее вызов имеет вид </a:t>
            </a:r>
            <a:r>
              <a:rPr lang="ru-RU" altLang="ru-RU" sz="2300" b="1" dirty="0" smtClean="0"/>
              <a:t>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):</a:t>
            </a:r>
          </a:p>
          <a:p>
            <a:pPr algn="l"/>
            <a:r>
              <a:rPr lang="en-US" altLang="ru-RU" sz="2300" b="1" dirty="0" err="1" smtClean="0">
                <a:solidFill>
                  <a:schemeClr val="tx1"/>
                </a:solidFill>
              </a:rPr>
              <a:t>printf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/>
              <a:t>(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формат вывода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008000"/>
                </a:solidFill>
              </a:rPr>
              <a:t>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список ввода/вывода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)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;</a:t>
            </a:r>
            <a:endParaRPr lang="ru-RU" altLang="ru-RU" sz="2300" b="1" dirty="0">
              <a:solidFill>
                <a:srgbClr val="008000"/>
              </a:solidFill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Формат, задается в виде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константной строки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("…")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и определяет тип преобразования данных при выводе переменных из списка (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Vi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), для каждой переменной должен быть задан свой формат (Ф</a:t>
            </a:r>
            <a:r>
              <a:rPr lang="en-US" altLang="ru-RU" sz="2300" b="1" dirty="0" err="1" smtClean="0">
                <a:solidFill>
                  <a:schemeClr val="tx1"/>
                </a:solidFill>
              </a:rPr>
              <a:t>i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–</a:t>
            </a:r>
            <a:r>
              <a:rPr lang="ru-RU" altLang="ru-RU" sz="2300" b="1" dirty="0" smtClean="0"/>
              <a:t>(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):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Список переменных не ограничивается (функция с переменным </a:t>
            </a:r>
            <a:r>
              <a:rPr lang="ru-RU" altLang="ru-RU" sz="2300" b="1" dirty="0">
                <a:solidFill>
                  <a:schemeClr val="tx1"/>
                </a:solidFill>
              </a:rPr>
              <a:t>ч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ислом аргументов). Пример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применения (вывод 3-х переменных):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symb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'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Ж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'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en-US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numb = 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33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[25] =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Стр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ока текста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10.3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 %c %2d"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symb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numb);</a:t>
            </a:r>
          </a:p>
          <a:p>
            <a:pPr algn="l"/>
            <a:r>
              <a:rPr lang="ru-RU" altLang="ru-RU" sz="2000" b="1" dirty="0" smtClean="0"/>
              <a:t>                                                                                        </a:t>
            </a:r>
          </a:p>
          <a:p>
            <a:pPr algn="l">
              <a:spcBef>
                <a:spcPts val="1200"/>
              </a:spcBef>
            </a:pPr>
            <a:r>
              <a:rPr lang="ru-RU" altLang="ru-RU" sz="2000" b="1" dirty="0" smtClean="0"/>
              <a:t>Получим</a:t>
            </a:r>
            <a:r>
              <a:rPr lang="ru-RU" altLang="ru-RU" sz="1600" b="1" dirty="0" smtClean="0">
                <a:solidFill>
                  <a:srgbClr val="0000FF"/>
                </a:solidFill>
              </a:rPr>
              <a:t>: </a:t>
            </a:r>
            <a:r>
              <a:rPr lang="ru-RU" sz="16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˽˽˽˽˽˽˽</a:t>
            </a:r>
            <a:r>
              <a:rPr lang="ru-RU" sz="2000" b="1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Стр</a:t>
            </a:r>
            <a:r>
              <a:rPr lang="ru-RU" sz="20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Ж </a:t>
            </a:r>
            <a:r>
              <a:rPr lang="ru-RU" sz="20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33</a:t>
            </a: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7 пробелов и напечатаны первые 3 символа( спецификация -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%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10.3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 </a:t>
            </a:r>
            <a:r>
              <a:rPr lang="ru-RU" altLang="ru-RU" sz="2000" b="1" dirty="0" smtClean="0"/>
              <a:t> ).</a:t>
            </a:r>
            <a:endParaRPr lang="ru-RU" altLang="ru-RU" sz="2000" b="1" dirty="0"/>
          </a:p>
          <a:p>
            <a:pPr algn="l">
              <a:spcBef>
                <a:spcPts val="0"/>
              </a:spcBef>
            </a:pPr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71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032643"/>
              </p:ext>
            </p:extLst>
          </p:nvPr>
        </p:nvGraphicFramePr>
        <p:xfrm>
          <a:off x="899592" y="3212976"/>
          <a:ext cx="6096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22847">
                <a:tc>
                  <a:txBody>
                    <a:bodyPr/>
                    <a:lstStyle/>
                    <a:p>
                      <a:r>
                        <a:rPr lang="ru-RU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Ф1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Ф2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Ф</a:t>
                      </a:r>
                      <a:r>
                        <a:rPr lang="en-US" b="0" dirty="0" err="1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i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…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…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V1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V2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Vi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…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Vk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Выгнутая вниз стрелка 7"/>
          <p:cNvSpPr/>
          <p:nvPr/>
        </p:nvSpPr>
        <p:spPr>
          <a:xfrm flipH="1">
            <a:off x="2123728" y="3573016"/>
            <a:ext cx="3384500" cy="4933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899592" y="3573016"/>
            <a:ext cx="5976788" cy="508477"/>
            <a:chOff x="899592" y="3717032"/>
            <a:chExt cx="5976788" cy="753941"/>
          </a:xfrm>
        </p:grpSpPr>
        <p:sp>
          <p:nvSpPr>
            <p:cNvPr id="6" name="Выгнутая вниз стрелка 5"/>
            <p:cNvSpPr/>
            <p:nvPr/>
          </p:nvSpPr>
          <p:spPr>
            <a:xfrm flipH="1">
              <a:off x="899592" y="3717032"/>
              <a:ext cx="3384500" cy="731520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" name="Выгнутая вниз стрелка 6"/>
            <p:cNvSpPr/>
            <p:nvPr/>
          </p:nvSpPr>
          <p:spPr>
            <a:xfrm flipH="1">
              <a:off x="1475656" y="3739453"/>
              <a:ext cx="3384500" cy="731520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" name="Выгнутая вниз стрелка 8"/>
            <p:cNvSpPr/>
            <p:nvPr/>
          </p:nvSpPr>
          <p:spPr>
            <a:xfrm flipH="1">
              <a:off x="2996293" y="3739453"/>
              <a:ext cx="3880087" cy="731520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1" name="Выгнутая вниз стрелка 10"/>
          <p:cNvSpPr/>
          <p:nvPr/>
        </p:nvSpPr>
        <p:spPr>
          <a:xfrm flipH="1">
            <a:off x="1547664" y="5301208"/>
            <a:ext cx="2268314" cy="4933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низ стрелка 11"/>
          <p:cNvSpPr/>
          <p:nvPr/>
        </p:nvSpPr>
        <p:spPr>
          <a:xfrm flipH="1">
            <a:off x="2195736" y="5311908"/>
            <a:ext cx="2117920" cy="4933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низ стрелка 12"/>
          <p:cNvSpPr/>
          <p:nvPr/>
        </p:nvSpPr>
        <p:spPr>
          <a:xfrm flipH="1">
            <a:off x="2591842" y="5301208"/>
            <a:ext cx="2510693" cy="4933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22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16632"/>
            <a:ext cx="6552728" cy="792088"/>
          </a:xfrm>
        </p:spPr>
        <p:txBody>
          <a:bodyPr>
            <a:noAutofit/>
          </a:bodyPr>
          <a:lstStyle/>
          <a:p>
            <a:r>
              <a:rPr lang="ru-RU" sz="2800" dirty="0" smtClean="0"/>
              <a:t>Функция ввода данных - </a:t>
            </a:r>
            <a:r>
              <a:rPr lang="en-US" sz="2800" b="1" dirty="0" err="1" smtClean="0"/>
              <a:t>scanf</a:t>
            </a:r>
            <a:endParaRPr lang="ru-RU" sz="2800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764704"/>
            <a:ext cx="9144000" cy="2016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Функция </a:t>
            </a:r>
            <a:r>
              <a:rPr lang="en-US" altLang="ru-RU" sz="2300" b="1" dirty="0" err="1" smtClean="0">
                <a:solidFill>
                  <a:srgbClr val="FF0000"/>
                </a:solidFill>
              </a:rPr>
              <a:t>scanf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выполняет ввод данных с клавиатуры в режиме работы консольного окна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3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. Для корректного вода русского текста должна быть обеспечена русификация (</a:t>
            </a:r>
            <a:r>
              <a:rPr lang="ru-RU" altLang="ru-RU" sz="23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). Функция имеет вид:</a:t>
            </a:r>
          </a:p>
          <a:p>
            <a:pPr algn="l"/>
            <a:r>
              <a:rPr lang="en-US" altLang="ru-RU" sz="2300" b="1" dirty="0" err="1" smtClean="0">
                <a:solidFill>
                  <a:schemeClr val="tx1"/>
                </a:solidFill>
              </a:rPr>
              <a:t>scanf</a:t>
            </a:r>
            <a:r>
              <a:rPr lang="ru-RU" altLang="ru-RU" sz="2300" b="1" dirty="0" smtClean="0"/>
              <a:t>(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формат 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ввода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список ввода/вывода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008000"/>
                </a:solidFill>
              </a:rPr>
              <a:t>)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;</a:t>
            </a:r>
            <a:endParaRPr lang="ru-RU" altLang="ru-RU" sz="2300" b="1" dirty="0" smtClean="0">
              <a:solidFill>
                <a:srgbClr val="008000"/>
              </a:solidFill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В отличие от вывода в списке вывода записываются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указатели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300" b="1" dirty="0" smtClean="0"/>
              <a:t>(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&amp;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V</a:t>
            </a:r>
            <a:r>
              <a:rPr lang="en-US" altLang="ru-RU" sz="2300" b="1" dirty="0">
                <a:solidFill>
                  <a:schemeClr val="tx1"/>
                </a:solidFill>
              </a:rPr>
              <a:t>i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: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800" b="1" dirty="0" smtClean="0"/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Пример ввода данных (переменные аналогичные </a:t>
            </a:r>
            <a:r>
              <a:rPr lang="ru-RU" altLang="ru-RU" sz="2300" b="1" dirty="0" smtClean="0">
                <a:hlinkClick r:id="rId4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Введите:"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"%s %c %d"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&amp;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symb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&amp;numb); 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"%10.5s %c %2d"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symb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numb);</a:t>
            </a:r>
            <a:endParaRPr lang="ru-RU" sz="1800" dirty="0" smtClean="0"/>
          </a:p>
          <a:p>
            <a:pPr algn="l">
              <a:spcBef>
                <a:spcPts val="0"/>
              </a:spcBef>
            </a:pPr>
            <a:r>
              <a:rPr lang="ru-RU" altLang="ru-RU" sz="2300" b="1" dirty="0">
                <a:solidFill>
                  <a:schemeClr val="tx1"/>
                </a:solidFill>
              </a:rPr>
              <a:t>Получим после ввода и вывода:</a:t>
            </a:r>
          </a:p>
          <a:p>
            <a:pPr algn="l"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</a:rPr>
              <a:t>Введите</a:t>
            </a:r>
            <a:r>
              <a:rPr lang="ru-RU" sz="2400" b="1" dirty="0" smtClean="0">
                <a:solidFill>
                  <a:schemeClr val="tx1"/>
                </a:solidFill>
              </a:rPr>
              <a:t>: </a:t>
            </a:r>
            <a:r>
              <a:rPr lang="ru-RU" sz="2400" b="1" dirty="0" smtClean="0">
                <a:solidFill>
                  <a:srgbClr val="FF0000"/>
                </a:solidFill>
              </a:rPr>
              <a:t>Пример</a:t>
            </a:r>
            <a:r>
              <a:rPr lang="ru-RU" sz="2400" b="1" dirty="0">
                <a:solidFill>
                  <a:srgbClr val="0000FF"/>
                </a:solidFill>
              </a:rPr>
              <a:t>˽5˽77</a:t>
            </a:r>
            <a:r>
              <a:rPr lang="ru-RU" sz="2400" b="1" dirty="0" smtClean="0">
                <a:solidFill>
                  <a:srgbClr val="0000FF"/>
                </a:solidFill>
              </a:rPr>
              <a:t>˽</a:t>
            </a:r>
          </a:p>
          <a:p>
            <a:pPr algn="l">
              <a:spcBef>
                <a:spcPts val="0"/>
              </a:spcBef>
            </a:pPr>
            <a:r>
              <a:rPr lang="ru-RU" sz="2400" b="1" dirty="0">
                <a:solidFill>
                  <a:srgbClr val="FF0000"/>
                </a:solidFill>
              </a:rPr>
              <a:t>Приме</a:t>
            </a:r>
            <a:r>
              <a:rPr lang="ru-RU" sz="2400" b="1" dirty="0">
                <a:solidFill>
                  <a:srgbClr val="0000FF"/>
                </a:solidFill>
              </a:rPr>
              <a:t>˽5˽77</a:t>
            </a:r>
            <a:endParaRPr lang="ru-RU" sz="2400" dirty="0">
              <a:solidFill>
                <a:srgbClr val="0000FF"/>
              </a:solidFill>
            </a:endParaRPr>
          </a:p>
          <a:p>
            <a:pPr algn="l"/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72</a:t>
            </a:fld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858507"/>
              </p:ext>
            </p:extLst>
          </p:nvPr>
        </p:nvGraphicFramePr>
        <p:xfrm>
          <a:off x="1331640" y="2792033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&amp;V1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&amp;V2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&amp;Vi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1619671" y="3140968"/>
            <a:ext cx="5503136" cy="493356"/>
            <a:chOff x="1619671" y="3140968"/>
            <a:chExt cx="5503136" cy="493356"/>
          </a:xfrm>
        </p:grpSpPr>
        <p:sp>
          <p:nvSpPr>
            <p:cNvPr id="10" name="Выгнутая вниз стрелка 9"/>
            <p:cNvSpPr/>
            <p:nvPr/>
          </p:nvSpPr>
          <p:spPr>
            <a:xfrm flipH="1">
              <a:off x="1619671" y="3140968"/>
              <a:ext cx="3168352" cy="493356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Выгнутая вниз стрелка 10"/>
            <p:cNvSpPr/>
            <p:nvPr/>
          </p:nvSpPr>
          <p:spPr>
            <a:xfrm flipH="1">
              <a:off x="2339752" y="3140968"/>
              <a:ext cx="3168352" cy="493356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" name="Выгнутая вниз стрелка 11"/>
            <p:cNvSpPr/>
            <p:nvPr/>
          </p:nvSpPr>
          <p:spPr>
            <a:xfrm flipH="1">
              <a:off x="2987824" y="3140968"/>
              <a:ext cx="4134983" cy="493356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922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16632"/>
            <a:ext cx="6552728" cy="792088"/>
          </a:xfrm>
        </p:spPr>
        <p:txBody>
          <a:bodyPr>
            <a:noAutofit/>
          </a:bodyPr>
          <a:lstStyle/>
          <a:p>
            <a:r>
              <a:rPr lang="ru-RU" sz="2800" dirty="0" smtClean="0"/>
              <a:t>Форматы ввода/вывода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Предусмотрены следующие возможности для вывода типов:</a:t>
            </a:r>
          </a:p>
          <a:p>
            <a:pPr algn="l"/>
            <a:r>
              <a:rPr lang="ru-RU" sz="2000" b="1" dirty="0" smtClean="0">
                <a:solidFill>
                  <a:srgbClr val="008000"/>
                </a:solidFill>
              </a:rPr>
              <a:t>[&lt;</a:t>
            </a:r>
            <a:r>
              <a:rPr lang="ru-RU" sz="2000" b="1" dirty="0">
                <a:solidFill>
                  <a:srgbClr val="008000"/>
                </a:solidFill>
              </a:rPr>
              <a:t>общий </a:t>
            </a:r>
            <a:r>
              <a:rPr lang="ru-RU" sz="2000" b="1" dirty="0" smtClean="0">
                <a:solidFill>
                  <a:srgbClr val="008000"/>
                </a:solidFill>
              </a:rPr>
              <a:t>размер вывода&gt;] </a:t>
            </a:r>
            <a:r>
              <a:rPr lang="ru-RU" sz="2000" b="1" dirty="0">
                <a:solidFill>
                  <a:srgbClr val="008000"/>
                </a:solidFill>
              </a:rPr>
              <a:t>[.&lt;точность&gt;]% </a:t>
            </a:r>
            <a:r>
              <a:rPr lang="ru-RU" sz="2000" b="1" dirty="0" smtClean="0">
                <a:solidFill>
                  <a:srgbClr val="008000"/>
                </a:solidFill>
              </a:rPr>
              <a:t>[.&lt;Спецификатор вывода</a:t>
            </a:r>
            <a:r>
              <a:rPr lang="ru-RU" sz="2000" b="1" dirty="0">
                <a:solidFill>
                  <a:srgbClr val="008000"/>
                </a:solidFill>
              </a:rPr>
              <a:t>&gt;] </a:t>
            </a:r>
            <a:r>
              <a:rPr lang="ru-RU" sz="2000" b="1" dirty="0" smtClean="0">
                <a:solidFill>
                  <a:srgbClr val="008000"/>
                </a:solidFill>
              </a:rPr>
              <a:t>&lt;</a:t>
            </a:r>
            <a:r>
              <a:rPr lang="ru-RU" sz="2000" b="1" dirty="0">
                <a:solidFill>
                  <a:srgbClr val="008000"/>
                </a:solidFill>
              </a:rPr>
              <a:t>тип вывода</a:t>
            </a:r>
            <a:r>
              <a:rPr lang="ru-RU" sz="2000" b="1" dirty="0" smtClean="0">
                <a:solidFill>
                  <a:srgbClr val="008000"/>
                </a:solidFill>
              </a:rPr>
              <a:t>&gt;</a:t>
            </a:r>
          </a:p>
          <a:p>
            <a:pPr algn="l"/>
            <a:r>
              <a:rPr lang="ru-RU" sz="2000" b="1" dirty="0" smtClean="0"/>
              <a:t>Где: </a:t>
            </a:r>
            <a:r>
              <a:rPr lang="ru-RU" sz="2000" b="1" dirty="0">
                <a:solidFill>
                  <a:srgbClr val="008000"/>
                </a:solidFill>
              </a:rPr>
              <a:t>[.&lt;точность</a:t>
            </a:r>
            <a:r>
              <a:rPr lang="ru-RU" sz="2000" b="1" dirty="0" smtClean="0">
                <a:solidFill>
                  <a:srgbClr val="008000"/>
                </a:solidFill>
              </a:rPr>
              <a:t>&gt; </a:t>
            </a:r>
            <a:r>
              <a:rPr lang="ru-RU" sz="2000" b="1" dirty="0">
                <a:solidFill>
                  <a:schemeClr val="tx1"/>
                </a:solidFill>
              </a:rPr>
              <a:t>- размер </a:t>
            </a:r>
            <a:r>
              <a:rPr lang="ru-RU" sz="2000" b="1" dirty="0" smtClean="0">
                <a:solidFill>
                  <a:schemeClr val="tx1"/>
                </a:solidFill>
              </a:rPr>
              <a:t>дробной части или части строки</a:t>
            </a:r>
          </a:p>
          <a:p>
            <a:pPr algn="l"/>
            <a:r>
              <a:rPr lang="ru-RU" sz="2000" b="1" dirty="0">
                <a:solidFill>
                  <a:srgbClr val="008000"/>
                </a:solidFill>
              </a:rPr>
              <a:t>&lt;Спецификатор вывода</a:t>
            </a:r>
            <a:r>
              <a:rPr lang="ru-RU" sz="2000" b="1" dirty="0" smtClean="0">
                <a:solidFill>
                  <a:srgbClr val="008000"/>
                </a:solidFill>
              </a:rPr>
              <a:t>&gt; - </a:t>
            </a:r>
            <a:r>
              <a:rPr lang="en-US" sz="2000" b="1" dirty="0" smtClean="0">
                <a:solidFill>
                  <a:srgbClr val="008000"/>
                </a:solidFill>
              </a:rPr>
              <a:t>{l, h, …} – </a:t>
            </a:r>
            <a:r>
              <a:rPr lang="ru-RU" sz="2000" b="1" dirty="0" smtClean="0">
                <a:solidFill>
                  <a:srgbClr val="008000"/>
                </a:solidFill>
              </a:rPr>
              <a:t>задает размер данных </a:t>
            </a:r>
            <a:r>
              <a:rPr lang="ru-RU" sz="2000" b="1" dirty="0" smtClean="0"/>
              <a:t>(</a:t>
            </a:r>
            <a:r>
              <a:rPr lang="en-US" sz="2000" b="1" dirty="0"/>
              <a:t>l</a:t>
            </a:r>
            <a:r>
              <a:rPr lang="en-US" sz="2000" b="1" dirty="0" smtClean="0"/>
              <a:t> - float, double</a:t>
            </a:r>
            <a:r>
              <a:rPr lang="ru-RU" sz="2000" b="1" dirty="0" smtClean="0"/>
              <a:t>)</a:t>
            </a:r>
            <a:r>
              <a:rPr lang="en-US" sz="2000" b="1" dirty="0"/>
              <a:t>.</a:t>
            </a:r>
            <a:endParaRPr lang="ru-RU" sz="2000" b="1" dirty="0"/>
          </a:p>
          <a:p>
            <a:pPr algn="l"/>
            <a:r>
              <a:rPr lang="ru-RU" sz="2000" b="1" dirty="0" smtClean="0">
                <a:solidFill>
                  <a:srgbClr val="008000"/>
                </a:solidFill>
              </a:rPr>
              <a:t>&lt;</a:t>
            </a:r>
            <a:r>
              <a:rPr lang="ru-RU" sz="2000" b="1" dirty="0">
                <a:solidFill>
                  <a:srgbClr val="008000"/>
                </a:solidFill>
              </a:rPr>
              <a:t>общий размер вывода</a:t>
            </a:r>
            <a:r>
              <a:rPr lang="ru-RU" sz="2000" b="1" dirty="0" smtClean="0">
                <a:solidFill>
                  <a:srgbClr val="008000"/>
                </a:solidFill>
              </a:rPr>
              <a:t>&gt; - поле, отводимое для печати данных</a:t>
            </a:r>
            <a:endParaRPr lang="ru-RU" sz="2000" b="1" dirty="0" smtClean="0"/>
          </a:p>
          <a:p>
            <a:pPr algn="l"/>
            <a:r>
              <a:rPr lang="ru-RU" sz="2000" b="1" dirty="0">
                <a:solidFill>
                  <a:srgbClr val="008000"/>
                </a:solidFill>
              </a:rPr>
              <a:t>&lt;тип вывода</a:t>
            </a:r>
            <a:r>
              <a:rPr lang="ru-RU" sz="2000" b="1" dirty="0" smtClean="0">
                <a:solidFill>
                  <a:srgbClr val="008000"/>
                </a:solidFill>
              </a:rPr>
              <a:t>&gt; </a:t>
            </a:r>
            <a:r>
              <a:rPr lang="ru-RU" sz="2000" b="1" dirty="0" smtClean="0"/>
              <a:t>- </a:t>
            </a:r>
            <a:r>
              <a:rPr lang="ru-RU" sz="2000" b="1" dirty="0" smtClean="0">
                <a:solidFill>
                  <a:schemeClr val="tx1"/>
                </a:solidFill>
              </a:rPr>
              <a:t>формат ввода/вывода Основные:</a:t>
            </a:r>
          </a:p>
          <a:p>
            <a:pPr algn="l"/>
            <a:r>
              <a:rPr lang="en-US" sz="2000" b="1" dirty="0">
                <a:solidFill>
                  <a:srgbClr val="FF0000"/>
                </a:solidFill>
              </a:rPr>
              <a:t>d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-преобразование в </a:t>
            </a:r>
            <a:r>
              <a:rPr lang="ru-RU" sz="2000" u="sng" dirty="0">
                <a:solidFill>
                  <a:schemeClr val="tx1"/>
                </a:solidFill>
              </a:rPr>
              <a:t>десятичный</a:t>
            </a:r>
            <a:r>
              <a:rPr lang="ru-RU" sz="2000" dirty="0">
                <a:solidFill>
                  <a:schemeClr val="tx1"/>
                </a:solidFill>
              </a:rPr>
              <a:t> формат;</a:t>
            </a:r>
          </a:p>
          <a:p>
            <a:pPr algn="l"/>
            <a:r>
              <a:rPr lang="ru-RU" sz="2000" b="1" dirty="0">
                <a:solidFill>
                  <a:srgbClr val="FF0000"/>
                </a:solidFill>
              </a:rPr>
              <a:t>о</a:t>
            </a:r>
            <a:r>
              <a:rPr lang="ru-RU" sz="2000" dirty="0">
                <a:solidFill>
                  <a:schemeClr val="tx1"/>
                </a:solidFill>
              </a:rPr>
              <a:t> -преобразование в </a:t>
            </a:r>
            <a:r>
              <a:rPr lang="ru-RU" sz="2000" u="sng" dirty="0">
                <a:solidFill>
                  <a:schemeClr val="tx1"/>
                </a:solidFill>
              </a:rPr>
              <a:t>восьмеричный</a:t>
            </a:r>
            <a:r>
              <a:rPr lang="ru-RU" sz="2000" dirty="0">
                <a:solidFill>
                  <a:schemeClr val="tx1"/>
                </a:solidFill>
              </a:rPr>
              <a:t> формат;</a:t>
            </a:r>
          </a:p>
          <a:p>
            <a:pPr algn="l"/>
            <a:r>
              <a:rPr lang="ru-RU" sz="2000" b="1" dirty="0">
                <a:solidFill>
                  <a:srgbClr val="FF0000"/>
                </a:solidFill>
              </a:rPr>
              <a:t>x</a:t>
            </a:r>
            <a:r>
              <a:rPr lang="ru-RU" sz="2000" dirty="0">
                <a:solidFill>
                  <a:schemeClr val="tx1"/>
                </a:solidFill>
              </a:rPr>
              <a:t>-преобразование в </a:t>
            </a:r>
            <a:r>
              <a:rPr lang="ru-RU" sz="2000" u="sng" dirty="0">
                <a:solidFill>
                  <a:schemeClr val="tx1"/>
                </a:solidFill>
              </a:rPr>
              <a:t>шестнадцатеричный</a:t>
            </a:r>
            <a:r>
              <a:rPr lang="ru-RU" sz="2000" dirty="0">
                <a:solidFill>
                  <a:schemeClr val="tx1"/>
                </a:solidFill>
              </a:rPr>
              <a:t> формат;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n-используется для запоминания текущей позиции в строке вывода;</a:t>
            </a:r>
          </a:p>
          <a:p>
            <a:pPr algn="l"/>
            <a:r>
              <a:rPr lang="en-US" sz="2000" b="1" dirty="0">
                <a:solidFill>
                  <a:srgbClr val="FF0000"/>
                </a:solidFill>
              </a:rPr>
              <a:t>f</a:t>
            </a:r>
            <a:r>
              <a:rPr lang="ru-RU" sz="2000" b="1" dirty="0">
                <a:solidFill>
                  <a:srgbClr val="FF0000"/>
                </a:solidFill>
              </a:rPr>
              <a:t>,</a:t>
            </a:r>
            <a:r>
              <a:rPr lang="en-US" sz="2000" b="1" dirty="0">
                <a:solidFill>
                  <a:srgbClr val="FF0000"/>
                </a:solidFill>
              </a:rPr>
              <a:t>g</a:t>
            </a:r>
            <a:r>
              <a:rPr lang="ru-RU" sz="2000" b="1" dirty="0">
                <a:solidFill>
                  <a:srgbClr val="FF0000"/>
                </a:solidFill>
              </a:rPr>
              <a:t>,е </a:t>
            </a:r>
            <a:r>
              <a:rPr lang="ru-RU" sz="2000" dirty="0">
                <a:solidFill>
                  <a:schemeClr val="tx1"/>
                </a:solidFill>
              </a:rPr>
              <a:t>– печать действительных типов с порядком (</a:t>
            </a:r>
            <a:r>
              <a:rPr lang="en-US" sz="2000" dirty="0">
                <a:solidFill>
                  <a:schemeClr val="tx1"/>
                </a:solidFill>
              </a:rPr>
              <a:t>e</a:t>
            </a:r>
            <a:r>
              <a:rPr lang="ru-RU" sz="2000" dirty="0">
                <a:solidFill>
                  <a:schemeClr val="tx1"/>
                </a:solidFill>
              </a:rPr>
              <a:t>) и </a:t>
            </a:r>
            <a:r>
              <a:rPr lang="ru-RU" sz="2000" dirty="0" smtClean="0">
                <a:solidFill>
                  <a:schemeClr val="tx1"/>
                </a:solidFill>
              </a:rPr>
              <a:t>без</a:t>
            </a:r>
            <a:r>
              <a:rPr lang="en-US" sz="2000" dirty="0" smtClean="0">
                <a:solidFill>
                  <a:schemeClr val="tx1"/>
                </a:solidFill>
              </a:rPr>
              <a:t> (</a:t>
            </a:r>
            <a:r>
              <a:rPr lang="en-US" sz="2000" dirty="0" err="1" smtClean="0">
                <a:solidFill>
                  <a:schemeClr val="tx1"/>
                </a:solidFill>
              </a:rPr>
              <a:t>f,g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r>
              <a:rPr lang="ru-RU" sz="2000" dirty="0">
                <a:solidFill>
                  <a:schemeClr val="tx1"/>
                </a:solidFill>
              </a:rPr>
              <a:t>	</a:t>
            </a:r>
          </a:p>
          <a:p>
            <a:pPr algn="l"/>
            <a:r>
              <a:rPr lang="en-US" sz="2000" b="1" dirty="0">
                <a:solidFill>
                  <a:srgbClr val="FF0000"/>
                </a:solidFill>
              </a:rPr>
              <a:t>p</a:t>
            </a:r>
            <a:r>
              <a:rPr lang="ru-RU" sz="2000" dirty="0">
                <a:solidFill>
                  <a:schemeClr val="tx1"/>
                </a:solidFill>
              </a:rPr>
              <a:t> – выводится в формате адреса (указатель)</a:t>
            </a:r>
          </a:p>
          <a:p>
            <a:pPr algn="l"/>
            <a:r>
              <a:rPr lang="ru-RU" sz="2000" b="1" dirty="0">
                <a:solidFill>
                  <a:srgbClr val="FF0000"/>
                </a:solidFill>
              </a:rPr>
              <a:t>s</a:t>
            </a:r>
            <a:r>
              <a:rPr lang="ru-RU" sz="2000" dirty="0">
                <a:solidFill>
                  <a:schemeClr val="tx1"/>
                </a:solidFill>
              </a:rPr>
              <a:t>-печать в формате </a:t>
            </a:r>
            <a:r>
              <a:rPr lang="ru-RU" sz="2000" u="sng" dirty="0">
                <a:solidFill>
                  <a:schemeClr val="tx1"/>
                </a:solidFill>
              </a:rPr>
              <a:t>строки</a:t>
            </a:r>
            <a:r>
              <a:rPr lang="ru-RU" sz="2000" dirty="0">
                <a:solidFill>
                  <a:schemeClr val="tx1"/>
                </a:solidFill>
              </a:rPr>
              <a:t> (передается указатель);</a:t>
            </a:r>
          </a:p>
          <a:p>
            <a:pPr algn="l"/>
            <a:r>
              <a:rPr lang="ru-RU" sz="2000" b="1" dirty="0">
                <a:solidFill>
                  <a:srgbClr val="FF0000"/>
                </a:solidFill>
              </a:rPr>
              <a:t>с-печать</a:t>
            </a:r>
            <a:r>
              <a:rPr lang="ru-RU" sz="2000" dirty="0">
                <a:solidFill>
                  <a:schemeClr val="tx1"/>
                </a:solidFill>
              </a:rPr>
              <a:t> одного </a:t>
            </a:r>
            <a:r>
              <a:rPr lang="ru-RU" sz="2000" u="sng" dirty="0">
                <a:solidFill>
                  <a:schemeClr val="tx1"/>
                </a:solidFill>
              </a:rPr>
              <a:t>символа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sz="2000" b="1" dirty="0"/>
          </a:p>
          <a:p>
            <a:pPr algn="l"/>
            <a:endParaRPr lang="ru-RU" sz="2000" b="1" dirty="0"/>
          </a:p>
          <a:p>
            <a:pPr algn="l"/>
            <a:endParaRPr lang="en-US" altLang="ru-RU" sz="2000" b="1" dirty="0" smtClean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  <a:p>
            <a:endParaRPr lang="ru-RU" altLang="ru-RU" sz="20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22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</a:t>
            </a:r>
            <a:r>
              <a:rPr lang="en-US" sz="3200" dirty="0" smtClean="0"/>
              <a:t>1</a:t>
            </a:r>
            <a:r>
              <a:rPr lang="ru-RU" sz="3200" dirty="0" smtClean="0"/>
              <a:t> Ввод/вывод в С++</a:t>
            </a:r>
            <a:r>
              <a:rPr lang="en-US" sz="3200" dirty="0" smtClean="0"/>
              <a:t> (</a:t>
            </a:r>
            <a:r>
              <a:rPr lang="ru-RU" sz="3200" dirty="0" smtClean="0"/>
              <a:t>Пример</a:t>
            </a:r>
            <a:r>
              <a:rPr lang="en-US" sz="3200" dirty="0" smtClean="0"/>
              <a:t>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44000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Пример Ввода вывода в С++ с помощью </a:t>
            </a:r>
            <a:r>
              <a:rPr lang="ru-RU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классов</a:t>
            </a:r>
            <a:r>
              <a:rPr lang="ru-RU" sz="20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 потоков (</a:t>
            </a:r>
            <a:r>
              <a:rPr lang="en-US" sz="20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cin</a:t>
            </a:r>
            <a:r>
              <a:rPr lang="en-US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и</a:t>
            </a:r>
            <a:r>
              <a:rPr lang="en-US" sz="20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cout</a:t>
            </a:r>
            <a:r>
              <a:rPr lang="ru-RU" sz="20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stdio.h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- 1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process.h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iostream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sz="2000" dirty="0" smtClean="0">
              <a:solidFill>
                <a:srgbClr val="0000FF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using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namespace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;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main(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- 2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Вывод текста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pl-PL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system(</a:t>
            </a:r>
            <a:r>
              <a:rPr lang="pl-PL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 chcp 1251 &gt; nul"</a:t>
            </a:r>
            <a:r>
              <a:rPr lang="pl-PL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pl-PL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!!! 2</a:t>
            </a:r>
            <a:endParaRPr lang="pl-PL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getchar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();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- 4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cout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&lt;&lt;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endl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&lt;&lt;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Введите 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= :"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=0;</a:t>
            </a:r>
          </a:p>
          <a:p>
            <a:pPr algn="l"/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cin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&gt;&gt;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;</a:t>
            </a:r>
          </a:p>
          <a:p>
            <a:pPr algn="l"/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cout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&lt;&lt;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endl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&lt;&lt;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Вы ввели: 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= :"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&lt;&lt;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&lt;&lt;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endl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system(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 PAUSE"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3// !!! 3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};</a:t>
            </a:r>
            <a:endParaRPr lang="ru-RU" altLang="ru-RU" sz="2000" b="1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56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8819" y="0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Справка и помощь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931" y="620688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При программировании в СП важную роль играет возможность оперативного получения справочной информации (по ЯП, по СП, по компонентам оболочки и т.д.). В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VS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предусмотрено два варианта подключения справочной системы: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Подключение к справочной системе онлайн (через Интернет)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Установка на компьютер справочной системы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MSDN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(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M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icro</a:t>
            </a:r>
            <a:r>
              <a:rPr lang="en-US" altLang="ru-RU" sz="2300" b="1" dirty="0">
                <a:solidFill>
                  <a:srgbClr val="FF0000"/>
                </a:solidFill>
              </a:rPr>
              <a:t>s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oft </a:t>
            </a:r>
            <a:r>
              <a:rPr lang="en-US" altLang="ru-RU" sz="2300" b="1" dirty="0">
                <a:solidFill>
                  <a:srgbClr val="FF0000"/>
                </a:solidFill>
              </a:rPr>
              <a:t>D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eveloper </a:t>
            </a:r>
            <a:r>
              <a:rPr lang="en-US" altLang="ru-RU" sz="2300" b="1" dirty="0">
                <a:solidFill>
                  <a:srgbClr val="FF0000"/>
                </a:solidFill>
              </a:rPr>
              <a:t>N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etwork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altLang="ru-RU" sz="2300" b="1" dirty="0" smtClean="0"/>
              <a:t>Если такие возможности обеспечены, то </a:t>
            </a: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получение справки выполняется оперативно таким образом: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Выделяется нужный фрагмент текста для справки (Например имя функции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sin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и нажимается клавиша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F1</a:t>
            </a:r>
            <a:r>
              <a:rPr lang="en-US" altLang="ru-RU" sz="2300" b="1" dirty="0" smtClean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Кроме того, доступ к справочной системе возможен через пункт главного меню </a:t>
            </a:r>
            <a:r>
              <a:rPr lang="ru-RU" altLang="ru-RU" sz="2300" b="1" dirty="0" smtClean="0"/>
              <a:t>"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Справка</a:t>
            </a:r>
            <a:r>
              <a:rPr lang="ru-RU" altLang="ru-RU" sz="2300" b="1" dirty="0" smtClean="0"/>
              <a:t>".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Помимо этого справочная информация доступна в литературе, документации и специальных сайтах программистов.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0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Библиотеки и заголовочные файлы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7" y="836712"/>
            <a:ext cx="8675687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Реализация проектов по разработке программ невозможна без использования стандартных библиотек. Библиотеки могут: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Подключаться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в программу из СП (</a:t>
            </a:r>
            <a:r>
              <a:rPr lang="ru-RU" altLang="ru-RU" sz="23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Подключаться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в программу из ОС (Языки нижнего уровня)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Приобретаться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как отдельные программные продукты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Разрабатываться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пользователем самостоятельно.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Для подключения библиотек в С/С++ нужно: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Описать и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подключить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заголовочный файл с описанием библиотеки (директива препроцессора </a:t>
            </a:r>
            <a:r>
              <a:rPr lang="en-US" altLang="ru-RU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en-US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altLang="ru-RU" sz="2300" b="1" dirty="0" smtClean="0"/>
              <a:t>):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4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ru-RU" sz="24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имя библиотеки</a:t>
            </a:r>
            <a:r>
              <a:rPr lang="en-US" sz="24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sz="2400" dirty="0" smtClean="0">
              <a:solidFill>
                <a:srgbClr val="A31515"/>
              </a:solidFill>
              <a:highlight>
                <a:srgbClr val="FFFFFF"/>
              </a:highlight>
              <a:latin typeface="Consolas"/>
            </a:endParaRPr>
          </a:p>
          <a:p>
            <a:pPr marL="342900" lvl="3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Например подключение библиотеки ввода вывода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stdio.h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altLang="ru-RU" sz="2300" b="1" dirty="0" smtClean="0"/>
          </a:p>
          <a:p>
            <a:pPr marL="457200" indent="-457200" algn="l">
              <a:buFont typeface="+mj-lt"/>
              <a:buAutoNum type="arabicPeriod" startAt="2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При создании проекта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подключить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библиотеки (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ATL, MFC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21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0"/>
            <a:ext cx="6480720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Теория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764704"/>
            <a:ext cx="9108504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rgbClr val="FF0000"/>
                </a:solidFill>
              </a:rPr>
              <a:t>Ветвления и циклы </a:t>
            </a:r>
            <a:r>
              <a:rPr lang="ru-RU" sz="2400" b="1" dirty="0" smtClean="0">
                <a:solidFill>
                  <a:schemeClr val="tx1"/>
                </a:solidFill>
              </a:rPr>
              <a:t>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</a:t>
            </a:r>
            <a:r>
              <a:rPr lang="ru-RU" sz="2400" b="1" dirty="0"/>
              <a:t> </a:t>
            </a:r>
            <a:r>
              <a:rPr lang="en-US" sz="2400" b="1" dirty="0">
                <a:hlinkClick r:id="rId3" action="ppaction://hlinkfile"/>
              </a:rPr>
              <a:t>DOC</a:t>
            </a:r>
            <a:r>
              <a:rPr lang="en-US" sz="2400" b="1" dirty="0" smtClean="0">
                <a:solidFill>
                  <a:schemeClr val="tx1"/>
                </a:solidFill>
              </a:rPr>
              <a:t>)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hlinkClick r:id="rId4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1</a:t>
            </a:r>
            <a:r>
              <a:rPr lang="en-US" altLang="ru-RU" sz="2400" b="1" dirty="0" smtClean="0">
                <a:solidFill>
                  <a:schemeClr val="tx1"/>
                </a:solidFill>
              </a:rPr>
              <a:t>)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Ветвления и циклы, причины, назначение и преимущества ( </a:t>
            </a:r>
            <a:r>
              <a:rPr lang="ru-RU" altLang="ru-RU" sz="2300" b="1" dirty="0" smtClean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Операторы перехода (</a:t>
            </a:r>
            <a:r>
              <a:rPr lang="ru-RU" altLang="ru-RU" sz="2300" b="1" dirty="0" smtClean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и метки в программе (</a:t>
            </a:r>
            <a:r>
              <a:rPr lang="ru-RU" altLang="ru-RU" sz="2300" b="1" dirty="0" smtClean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– Модель программы) , операторы </a:t>
            </a:r>
            <a:r>
              <a:rPr lang="ru-RU" altLang="ru-RU" sz="2300" b="1" dirty="0">
                <a:solidFill>
                  <a:schemeClr val="tx1"/>
                </a:solidFill>
              </a:rPr>
              <a:t>управления (</a:t>
            </a:r>
            <a:r>
              <a:rPr lang="ru-RU" altLang="ru-RU" sz="2300" b="1" dirty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Условия и операторы ветвления (</a:t>
            </a:r>
            <a:r>
              <a:rPr lang="ru-RU" altLang="ru-RU" sz="2300" b="1" dirty="0" smtClean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и уловные выражения (</a:t>
            </a:r>
            <a:r>
              <a:rPr lang="ru-RU" altLang="ru-RU" sz="2300" b="1" dirty="0" smtClean="0">
                <a:solidFill>
                  <a:schemeClr val="tx1"/>
                </a:solidFill>
                <a:hlinkClick r:id="rId11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Циклы (</a:t>
            </a:r>
            <a:r>
              <a:rPr lang="ru-RU" altLang="ru-RU" sz="2300" b="1" dirty="0" smtClean="0">
                <a:solidFill>
                  <a:schemeClr val="tx1"/>
                </a:solidFill>
                <a:hlinkClick r:id="rId12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). Операторы построения циклов (</a:t>
            </a:r>
            <a:r>
              <a:rPr lang="ru-RU" altLang="ru-RU" sz="2300" b="1" dirty="0" smtClean="0">
                <a:solidFill>
                  <a:schemeClr val="tx1"/>
                </a:solidFill>
                <a:hlinkClick r:id="rId13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Оператор переключатель (</a:t>
            </a:r>
            <a:r>
              <a:rPr lang="ru-RU" altLang="ru-RU" sz="2300" b="1" dirty="0" smtClean="0">
                <a:solidFill>
                  <a:schemeClr val="tx1"/>
                </a:solidFill>
                <a:hlinkClick r:id="rId14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Операторы управления циклами (</a:t>
            </a:r>
            <a:r>
              <a:rPr lang="ru-RU" altLang="ru-RU" sz="2300" b="1" dirty="0" smtClean="0">
                <a:solidFill>
                  <a:schemeClr val="tx1"/>
                </a:solidFill>
                <a:hlinkClick r:id="rId13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Понятие процедуры (</a:t>
            </a:r>
            <a:r>
              <a:rPr lang="ru-RU" altLang="ru-RU" sz="2300" b="1" dirty="0" smtClean="0">
                <a:solidFill>
                  <a:schemeClr val="tx1"/>
                </a:solidFill>
                <a:hlinkClick r:id="rId15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), как элемента ветвления в программе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Понятия о модулях (</a:t>
            </a:r>
            <a:r>
              <a:rPr lang="ru-RU" altLang="ru-RU" sz="2300" b="1" dirty="0" smtClean="0">
                <a:solidFill>
                  <a:schemeClr val="tx1"/>
                </a:solidFill>
                <a:hlinkClick r:id="rId16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и модульном программировании (</a:t>
            </a:r>
            <a:r>
              <a:rPr lang="ru-RU" altLang="ru-RU" sz="2300" b="1" dirty="0" smtClean="0">
                <a:solidFill>
                  <a:schemeClr val="tx1"/>
                </a:solidFill>
                <a:hlinkClick r:id="rId17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Примеры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программ с ветвлениями и циклами (</a:t>
            </a:r>
            <a:r>
              <a:rPr lang="ru-RU" altLang="ru-RU" sz="2300" b="1" dirty="0" smtClean="0">
                <a:solidFill>
                  <a:schemeClr val="tx1"/>
                </a:solidFill>
                <a:hlinkClick r:id="rId18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),(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Контрольные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задания ЛР №2 (</a:t>
            </a:r>
            <a:r>
              <a:rPr lang="ru-RU" altLang="ru-RU" sz="2300" b="1" dirty="0" smtClean="0">
                <a:solidFill>
                  <a:schemeClr val="tx1"/>
                </a:solidFill>
                <a:hlinkClick r:id="rId19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(</a:t>
            </a:r>
            <a:r>
              <a:rPr lang="ru-RU" sz="2400" b="1" dirty="0">
                <a:hlinkClick r:id="rId2" action="ppaction://hlinkfile"/>
              </a:rPr>
              <a:t>МУ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39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128792" cy="792088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№2</a:t>
            </a:r>
            <a:r>
              <a:rPr lang="en-US" sz="2800" dirty="0" smtClean="0"/>
              <a:t> </a:t>
            </a:r>
            <a:r>
              <a:rPr lang="ru-RU" sz="2800" dirty="0" smtClean="0"/>
              <a:t>Зачем нужны ветвления и переходы</a:t>
            </a:r>
            <a:r>
              <a:rPr lang="en-US" sz="2800" dirty="0" smtClean="0"/>
              <a:t>?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300" b="1" dirty="0" smtClean="0">
                <a:solidFill>
                  <a:schemeClr val="tx1"/>
                </a:solidFill>
              </a:rPr>
              <a:t>Для </a:t>
            </a:r>
            <a:r>
              <a:rPr lang="ru-RU" sz="2300" b="1" u="sng" dirty="0" smtClean="0">
                <a:solidFill>
                  <a:schemeClr val="tx1"/>
                </a:solidFill>
              </a:rPr>
              <a:t>изменения</a:t>
            </a:r>
            <a:r>
              <a:rPr lang="ru-RU" sz="2300" b="1" dirty="0" smtClean="0">
                <a:solidFill>
                  <a:schemeClr val="tx1"/>
                </a:solidFill>
              </a:rPr>
              <a:t> </a:t>
            </a:r>
            <a:r>
              <a:rPr lang="en-US" sz="2300" b="1" dirty="0" smtClean="0">
                <a:solidFill>
                  <a:schemeClr val="tx1"/>
                </a:solidFill>
              </a:rPr>
              <a:t>-</a:t>
            </a:r>
            <a:r>
              <a:rPr lang="ru-RU" sz="2300" b="1" dirty="0" smtClean="0">
                <a:solidFill>
                  <a:schemeClr val="tx1"/>
                </a:solidFill>
              </a:rPr>
              <a:t>(</a:t>
            </a:r>
            <a:r>
              <a:rPr lang="ru-RU" sz="2300" b="1" dirty="0" smtClean="0">
                <a:solidFill>
                  <a:schemeClr val="tx1"/>
                </a:solidFill>
                <a:hlinkClick r:id="rId2" action="ppaction://hlinksldjump"/>
              </a:rPr>
              <a:t>МТ</a:t>
            </a:r>
            <a:r>
              <a:rPr lang="ru-RU" sz="2300" b="1" dirty="0" smtClean="0">
                <a:solidFill>
                  <a:schemeClr val="tx1"/>
                </a:solidFill>
              </a:rPr>
              <a:t>) последовательности выполнения (</a:t>
            </a:r>
            <a:r>
              <a:rPr lang="ru-RU" sz="23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sz="2300" b="1" dirty="0" smtClean="0">
                <a:solidFill>
                  <a:schemeClr val="tx1"/>
                </a:solidFill>
              </a:rPr>
              <a:t>): </a:t>
            </a:r>
          </a:p>
          <a:p>
            <a:pPr lvl="0" algn="l"/>
            <a:r>
              <a:rPr lang="ru-RU" sz="2300" b="1" dirty="0" smtClean="0">
                <a:solidFill>
                  <a:schemeClr val="tx1"/>
                </a:solidFill>
              </a:rPr>
              <a:t>Необходимостью </a:t>
            </a:r>
            <a:r>
              <a:rPr lang="ru-RU" sz="2300" b="1" u="sng" dirty="0">
                <a:solidFill>
                  <a:schemeClr val="tx1"/>
                </a:solidFill>
              </a:rPr>
              <a:t>безусловного</a:t>
            </a:r>
            <a:r>
              <a:rPr lang="ru-RU" sz="2300" b="1" dirty="0">
                <a:solidFill>
                  <a:schemeClr val="tx1"/>
                </a:solidFill>
              </a:rPr>
              <a:t> перехода (</a:t>
            </a:r>
            <a:r>
              <a:rPr lang="en-US" sz="2300" b="1" dirty="0" err="1" smtClean="0">
                <a:solidFill>
                  <a:srgbClr val="0000FF"/>
                </a:solidFill>
              </a:rPr>
              <a:t>goto</a:t>
            </a:r>
            <a:r>
              <a:rPr lang="ru-RU" sz="2300" b="1" dirty="0" smtClean="0"/>
              <a:t>- </a:t>
            </a:r>
            <a:r>
              <a:rPr lang="ru-RU" sz="2300" b="1" dirty="0" smtClean="0">
                <a:hlinkClick r:id="rId4" action="ppaction://hlinksldjump"/>
              </a:rPr>
              <a:t>СМ</a:t>
            </a:r>
            <a:r>
              <a:rPr lang="ru-RU" sz="2300" b="1" dirty="0" smtClean="0"/>
              <a:t>) </a:t>
            </a:r>
            <a:r>
              <a:rPr lang="ru-RU" sz="2300" b="1" dirty="0">
                <a:solidFill>
                  <a:schemeClr val="tx1"/>
                </a:solidFill>
              </a:rPr>
              <a:t>к выполнению другого </a:t>
            </a:r>
            <a:r>
              <a:rPr lang="ru-RU" sz="2300" b="1" dirty="0" smtClean="0">
                <a:solidFill>
                  <a:schemeClr val="tx1"/>
                </a:solidFill>
              </a:rPr>
              <a:t>оператора программы, </a:t>
            </a:r>
            <a:r>
              <a:rPr lang="ru-RU" sz="2300" b="1" dirty="0">
                <a:solidFill>
                  <a:schemeClr val="tx1"/>
                </a:solidFill>
              </a:rPr>
              <a:t>например завершающего </a:t>
            </a:r>
            <a:r>
              <a:rPr lang="ru-RU" sz="2300" b="1" dirty="0" smtClean="0">
                <a:solidFill>
                  <a:schemeClr val="tx1"/>
                </a:solidFill>
              </a:rPr>
              <a:t>программу или блок </a:t>
            </a:r>
            <a:r>
              <a:rPr lang="ru-RU" sz="2300" b="1" dirty="0">
                <a:solidFill>
                  <a:schemeClr val="tx1"/>
                </a:solidFill>
              </a:rPr>
              <a:t>(безусловный переход на метку).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300" b="1" dirty="0">
                <a:solidFill>
                  <a:schemeClr val="tx1"/>
                </a:solidFill>
              </a:rPr>
              <a:t>Необходимость выбора </a:t>
            </a:r>
            <a:r>
              <a:rPr lang="ru-RU" sz="2300" b="1" u="sng" dirty="0">
                <a:solidFill>
                  <a:schemeClr val="tx1"/>
                </a:solidFill>
              </a:rPr>
              <a:t>альтернативных</a:t>
            </a:r>
            <a:r>
              <a:rPr lang="ru-RU" sz="2300" b="1" dirty="0">
                <a:solidFill>
                  <a:schemeClr val="tx1"/>
                </a:solidFill>
              </a:rPr>
              <a:t> путей выполнения </a:t>
            </a:r>
            <a:r>
              <a:rPr lang="ru-RU" sz="2300" b="1" dirty="0" smtClean="0">
                <a:solidFill>
                  <a:schemeClr val="tx1"/>
                </a:solidFill>
              </a:rPr>
              <a:t>в программе </a:t>
            </a:r>
            <a:r>
              <a:rPr lang="ru-RU" sz="2300" b="1" dirty="0">
                <a:solidFill>
                  <a:schemeClr val="tx1"/>
                </a:solidFill>
              </a:rPr>
              <a:t>(условный </a:t>
            </a:r>
            <a:r>
              <a:rPr lang="ru-RU" sz="2300" b="1" dirty="0" smtClean="0">
                <a:solidFill>
                  <a:schemeClr val="tx1"/>
                </a:solidFill>
              </a:rPr>
              <a:t>оператор </a:t>
            </a:r>
            <a:r>
              <a:rPr lang="ru-RU" sz="2300" b="1" dirty="0" smtClean="0"/>
              <a:t>(</a:t>
            </a:r>
            <a:r>
              <a:rPr lang="en-US" sz="2300" b="1" dirty="0" smtClean="0">
                <a:solidFill>
                  <a:srgbClr val="0000FF"/>
                </a:solidFill>
              </a:rPr>
              <a:t>if</a:t>
            </a:r>
            <a:r>
              <a:rPr lang="ru-RU" sz="2300" b="1" dirty="0"/>
              <a:t> </a:t>
            </a:r>
            <a:r>
              <a:rPr lang="ru-RU" sz="2300" b="1" dirty="0" smtClean="0"/>
              <a:t>- </a:t>
            </a:r>
            <a:r>
              <a:rPr lang="ru-RU" sz="2300" b="1" dirty="0" smtClean="0">
                <a:hlinkClick r:id="rId5" action="ppaction://hlinksldjump"/>
              </a:rPr>
              <a:t>СМ</a:t>
            </a:r>
            <a:r>
              <a:rPr lang="ru-RU" sz="2300" b="1" dirty="0" smtClean="0">
                <a:solidFill>
                  <a:schemeClr val="tx1"/>
                </a:solidFill>
              </a:rPr>
              <a:t>) </a:t>
            </a:r>
            <a:r>
              <a:rPr lang="ru-RU" sz="2300" b="1" dirty="0">
                <a:solidFill>
                  <a:schemeClr val="tx1"/>
                </a:solidFill>
              </a:rPr>
              <a:t>и оператор переключатель выполнения групп </a:t>
            </a:r>
            <a:r>
              <a:rPr lang="ru-RU" sz="2300" b="1" dirty="0" smtClean="0">
                <a:solidFill>
                  <a:schemeClr val="tx1"/>
                </a:solidFill>
              </a:rPr>
              <a:t>операторов</a:t>
            </a:r>
            <a:r>
              <a:rPr lang="en-US" sz="2300" b="1" dirty="0" smtClean="0">
                <a:solidFill>
                  <a:schemeClr val="tx1"/>
                </a:solidFill>
              </a:rPr>
              <a:t> (</a:t>
            </a:r>
            <a:r>
              <a:rPr lang="en-US" sz="2300" b="1" dirty="0">
                <a:solidFill>
                  <a:srgbClr val="0000FF"/>
                </a:solidFill>
              </a:rPr>
              <a:t>switch</a:t>
            </a:r>
            <a:r>
              <a:rPr lang="en-US" sz="2300" b="1" dirty="0" smtClean="0"/>
              <a:t>)</a:t>
            </a:r>
            <a:r>
              <a:rPr lang="ru-RU" sz="2300" b="1" dirty="0" smtClean="0"/>
              <a:t> - </a:t>
            </a:r>
            <a:r>
              <a:rPr lang="ru-RU" sz="2300" b="1" dirty="0" smtClean="0">
                <a:hlinkClick r:id="rId6" action="ppaction://hlinksldjump"/>
              </a:rPr>
              <a:t>СМ</a:t>
            </a:r>
            <a:r>
              <a:rPr lang="ru-RU" sz="2300" b="1" dirty="0" smtClean="0"/>
              <a:t>).</a:t>
            </a:r>
            <a:endParaRPr lang="ru-RU" sz="2300" b="1" dirty="0"/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300" b="1" dirty="0">
                <a:solidFill>
                  <a:schemeClr val="tx1"/>
                </a:solidFill>
              </a:rPr>
              <a:t>Необходимость многократного </a:t>
            </a:r>
            <a:r>
              <a:rPr lang="ru-RU" sz="2300" b="1" u="sng" dirty="0">
                <a:solidFill>
                  <a:schemeClr val="tx1"/>
                </a:solidFill>
              </a:rPr>
              <a:t>повторения</a:t>
            </a:r>
            <a:r>
              <a:rPr lang="ru-RU" sz="2300" b="1" dirty="0">
                <a:solidFill>
                  <a:schemeClr val="tx1"/>
                </a:solidFill>
              </a:rPr>
              <a:t> последовательности операторов ( операторы </a:t>
            </a:r>
            <a:r>
              <a:rPr lang="ru-RU" sz="2300" b="1" u="sng" dirty="0">
                <a:solidFill>
                  <a:schemeClr val="tx1"/>
                </a:solidFill>
              </a:rPr>
              <a:t>циклического</a:t>
            </a:r>
            <a:r>
              <a:rPr lang="ru-RU" sz="2300" b="1" dirty="0">
                <a:solidFill>
                  <a:schemeClr val="tx1"/>
                </a:solidFill>
              </a:rPr>
              <a:t> </a:t>
            </a:r>
            <a:r>
              <a:rPr lang="ru-RU" sz="2300" b="1" dirty="0" smtClean="0">
                <a:solidFill>
                  <a:schemeClr val="tx1"/>
                </a:solidFill>
              </a:rPr>
              <a:t>повторения</a:t>
            </a:r>
            <a:r>
              <a:rPr lang="en-US" sz="2300" b="1" dirty="0" smtClean="0">
                <a:solidFill>
                  <a:schemeClr val="tx1"/>
                </a:solidFill>
              </a:rPr>
              <a:t> – </a:t>
            </a:r>
            <a:r>
              <a:rPr lang="en-US" sz="2300" b="1" dirty="0" smtClean="0">
                <a:solidFill>
                  <a:srgbClr val="0000FF"/>
                </a:solidFill>
              </a:rPr>
              <a:t>for</a:t>
            </a:r>
            <a:r>
              <a:rPr lang="ru-RU" sz="2300" b="1" dirty="0" smtClean="0">
                <a:solidFill>
                  <a:srgbClr val="0000FF"/>
                </a:solidFill>
              </a:rPr>
              <a:t> </a:t>
            </a:r>
            <a:r>
              <a:rPr lang="ru-RU" sz="2300" b="1" dirty="0" smtClean="0"/>
              <a:t>(</a:t>
            </a:r>
            <a:r>
              <a:rPr lang="ru-RU" sz="23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sz="2300" b="1" dirty="0" smtClean="0"/>
              <a:t>)</a:t>
            </a:r>
            <a:r>
              <a:rPr lang="en-US" sz="2300" b="1" dirty="0" smtClean="0"/>
              <a:t>, </a:t>
            </a:r>
            <a:r>
              <a:rPr lang="en-US" sz="2300" b="1" dirty="0" smtClean="0">
                <a:solidFill>
                  <a:srgbClr val="0000FF"/>
                </a:solidFill>
              </a:rPr>
              <a:t>while</a:t>
            </a:r>
            <a:r>
              <a:rPr lang="ru-RU" sz="2300" b="1" dirty="0" smtClean="0">
                <a:solidFill>
                  <a:srgbClr val="0000FF"/>
                </a:solidFill>
              </a:rPr>
              <a:t> </a:t>
            </a:r>
            <a:r>
              <a:rPr lang="ru-RU" sz="2300" b="1" dirty="0"/>
              <a:t>(</a:t>
            </a:r>
            <a:r>
              <a:rPr lang="ru-RU" sz="2300" b="1" dirty="0">
                <a:hlinkClick r:id="rId8" action="ppaction://hlinksldjump"/>
              </a:rPr>
              <a:t>СМ</a:t>
            </a:r>
            <a:r>
              <a:rPr lang="ru-RU" sz="2300" b="1" dirty="0"/>
              <a:t>)</a:t>
            </a:r>
            <a:r>
              <a:rPr lang="en-US" sz="2300" b="1" dirty="0" smtClean="0"/>
              <a:t>, </a:t>
            </a:r>
            <a:r>
              <a:rPr lang="en-US" sz="2300" b="1" dirty="0" smtClean="0">
                <a:solidFill>
                  <a:srgbClr val="0000FF"/>
                </a:solidFill>
              </a:rPr>
              <a:t>do </a:t>
            </a:r>
            <a:r>
              <a:rPr lang="ru-RU" sz="2300" b="1" dirty="0"/>
              <a:t>(</a:t>
            </a:r>
            <a:r>
              <a:rPr lang="ru-RU" sz="2300" b="1" dirty="0">
                <a:hlinkClick r:id="rId9" action="ppaction://hlinksldjump"/>
              </a:rPr>
              <a:t>СМ</a:t>
            </a:r>
            <a:r>
              <a:rPr lang="ru-RU" sz="2300" b="1" dirty="0">
                <a:solidFill>
                  <a:schemeClr val="tx1"/>
                </a:solidFill>
              </a:rPr>
              <a:t>)</a:t>
            </a:r>
            <a:r>
              <a:rPr lang="ru-RU" sz="2300" b="1" dirty="0" smtClean="0">
                <a:solidFill>
                  <a:schemeClr val="tx1"/>
                </a:solidFill>
              </a:rPr>
              <a:t>) – (</a:t>
            </a:r>
            <a:r>
              <a:rPr lang="ru-RU" sz="2300" b="1" dirty="0" smtClean="0">
                <a:hlinkClick r:id="rId10" action="ppaction://hlinksldjump"/>
              </a:rPr>
              <a:t>СМ</a:t>
            </a:r>
            <a:r>
              <a:rPr lang="ru-RU" sz="2300" b="1" dirty="0" smtClean="0">
                <a:solidFill>
                  <a:schemeClr val="tx1"/>
                </a:solidFill>
              </a:rPr>
              <a:t>)</a:t>
            </a:r>
            <a:r>
              <a:rPr lang="en-US" sz="2300" b="1" dirty="0" smtClean="0">
                <a:solidFill>
                  <a:schemeClr val="tx1"/>
                </a:solidFill>
              </a:rPr>
              <a:t> </a:t>
            </a:r>
            <a:r>
              <a:rPr lang="ru-RU" sz="2300" b="1" dirty="0" smtClean="0">
                <a:solidFill>
                  <a:schemeClr val="tx1"/>
                </a:solidFill>
              </a:rPr>
              <a:t>или построения циклов</a:t>
            </a:r>
            <a:r>
              <a:rPr lang="en-US" sz="2300" b="1" dirty="0" smtClean="0">
                <a:solidFill>
                  <a:schemeClr val="tx1"/>
                </a:solidFill>
              </a:rPr>
              <a:t> (</a:t>
            </a:r>
            <a:r>
              <a:rPr lang="ru-RU" sz="2300" b="1" dirty="0" smtClean="0">
                <a:hlinkClick r:id="rId11" action="ppaction://hlinksldjump"/>
              </a:rPr>
              <a:t>СМ</a:t>
            </a:r>
            <a:r>
              <a:rPr lang="en-US" sz="2300" b="1" dirty="0" smtClean="0"/>
              <a:t>)</a:t>
            </a:r>
            <a:r>
              <a:rPr lang="ru-RU" sz="2300" b="1" dirty="0" smtClean="0"/>
              <a:t>.</a:t>
            </a:r>
            <a:endParaRPr lang="ru-RU" sz="2300" b="1" dirty="0"/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300" b="1" dirty="0">
                <a:solidFill>
                  <a:schemeClr val="tx1"/>
                </a:solidFill>
              </a:rPr>
              <a:t>Вызов повторяющейся последовательности операторов, настраиваемых на заранее выделенные </a:t>
            </a:r>
            <a:r>
              <a:rPr lang="ru-RU" sz="2300" b="1" u="sng" dirty="0">
                <a:solidFill>
                  <a:schemeClr val="tx1"/>
                </a:solidFill>
              </a:rPr>
              <a:t>параметры</a:t>
            </a:r>
            <a:r>
              <a:rPr lang="ru-RU" sz="2300" b="1" dirty="0">
                <a:solidFill>
                  <a:schemeClr val="tx1"/>
                </a:solidFill>
              </a:rPr>
              <a:t> (вызов процедур и </a:t>
            </a:r>
            <a:r>
              <a:rPr lang="ru-RU" sz="2300" b="1" u="sng" dirty="0">
                <a:solidFill>
                  <a:srgbClr val="0000FF"/>
                </a:solidFill>
              </a:rPr>
              <a:t>функций</a:t>
            </a:r>
            <a:r>
              <a:rPr lang="ru-RU" sz="2300" b="1" dirty="0" smtClean="0"/>
              <a:t>) (</a:t>
            </a:r>
            <a:r>
              <a:rPr lang="ru-RU" sz="2300" b="1" dirty="0" smtClean="0">
                <a:hlinkClick r:id="rId12" action="ppaction://hlinksldjump"/>
              </a:rPr>
              <a:t>СМ</a:t>
            </a:r>
            <a:r>
              <a:rPr lang="ru-RU" sz="2300" b="1" dirty="0" smtClean="0"/>
              <a:t>).</a:t>
            </a:r>
            <a:endParaRPr lang="ru-RU" sz="2300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/>
              <a:t>Пр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ервать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весь цикл (</a:t>
            </a:r>
            <a:r>
              <a:rPr lang="en-US" altLang="ru-RU" sz="2300" b="1" dirty="0">
                <a:solidFill>
                  <a:srgbClr val="0000FF"/>
                </a:solidFill>
              </a:rPr>
              <a:t>break</a:t>
            </a:r>
            <a:r>
              <a:rPr lang="en-US" altLang="ru-RU" sz="2300" b="1" dirty="0" smtClean="0"/>
              <a:t> - </a:t>
            </a:r>
            <a:r>
              <a:rPr lang="ru-RU" altLang="ru-RU" sz="2300" b="1" dirty="0" smtClean="0">
                <a:hlinkClick r:id="rId13" action="ppaction://hlinksldjump"/>
              </a:rPr>
              <a:t>СМ</a:t>
            </a:r>
            <a:r>
              <a:rPr lang="ru-RU" altLang="ru-RU" sz="2300" b="1" dirty="0" smtClean="0"/>
              <a:t>)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или выполнить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через шаг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цикла </a:t>
            </a:r>
            <a:r>
              <a:rPr lang="ru-RU" altLang="ru-RU" sz="2300" b="1" dirty="0" smtClean="0"/>
              <a:t>(</a:t>
            </a:r>
            <a:r>
              <a:rPr lang="en-US" altLang="ru-RU" sz="2300" b="1" dirty="0">
                <a:solidFill>
                  <a:srgbClr val="0000FF"/>
                </a:solidFill>
              </a:rPr>
              <a:t>continue</a:t>
            </a:r>
            <a:r>
              <a:rPr lang="en-US" altLang="ru-RU" sz="2300" b="1" dirty="0" smtClean="0"/>
              <a:t> - </a:t>
            </a:r>
            <a:r>
              <a:rPr lang="ru-RU" altLang="ru-RU" sz="2300" b="1" dirty="0" smtClean="0">
                <a:hlinkClick r:id="rId14" action="ppaction://hlinksldjump"/>
              </a:rPr>
              <a:t>СМ</a:t>
            </a:r>
            <a:r>
              <a:rPr lang="ru-RU" altLang="ru-RU" sz="2300" b="1" dirty="0" smtClean="0"/>
              <a:t>)</a:t>
            </a:r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65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70609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Оператор </a:t>
            </a:r>
            <a:r>
              <a:rPr lang="en-US" sz="3200" dirty="0" err="1" smtClean="0">
                <a:solidFill>
                  <a:srgbClr val="0000FF"/>
                </a:solidFill>
              </a:rPr>
              <a:t>goto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u="sng" dirty="0" smtClean="0"/>
              <a:t>Оператор</a:t>
            </a:r>
            <a:r>
              <a:rPr lang="ru-RU" sz="18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n-US" sz="1800" b="1" dirty="0" err="1" smtClean="0">
                <a:solidFill>
                  <a:srgbClr val="0000FF"/>
                </a:solidFill>
              </a:rPr>
              <a:t>goto</a:t>
            </a:r>
            <a:r>
              <a:rPr lang="en-US" sz="18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ru-RU" sz="1800" b="1" dirty="0" smtClean="0"/>
              <a:t>безусловно передает управление на указанную метку: Метка должна быть доступна при использовании(видна). </a:t>
            </a:r>
            <a:r>
              <a:rPr lang="ru-RU" sz="1800" b="1" u="sng" dirty="0" smtClean="0"/>
              <a:t>Формально</a:t>
            </a:r>
            <a:r>
              <a:rPr lang="ru-RU" sz="1800" b="1" dirty="0" smtClean="0"/>
              <a:t> так:</a:t>
            </a:r>
            <a:endParaRPr lang="ru-RU" sz="1800" b="1" dirty="0"/>
          </a:p>
          <a:p>
            <a:pPr marL="0" indent="0">
              <a:lnSpc>
                <a:spcPct val="125000"/>
              </a:lnSpc>
              <a:buNone/>
            </a:pPr>
            <a:r>
              <a:rPr lang="ru-RU" sz="1800" b="1" dirty="0" err="1">
                <a:solidFill>
                  <a:srgbClr val="003300"/>
                </a:solidFill>
              </a:rPr>
              <a:t>goto</a:t>
            </a:r>
            <a:r>
              <a:rPr lang="ru-RU" sz="1800" b="1" dirty="0">
                <a:solidFill>
                  <a:srgbClr val="003300"/>
                </a:solidFill>
              </a:rPr>
              <a:t> &lt;метка&gt;;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ru-RU" sz="1800" b="1" dirty="0">
                <a:solidFill>
                  <a:srgbClr val="003300"/>
                </a:solidFill>
              </a:rPr>
              <a:t>. . . . . </a:t>
            </a:r>
          </a:p>
          <a:p>
            <a:pPr marL="0" indent="0">
              <a:lnSpc>
                <a:spcPct val="125000"/>
              </a:lnSpc>
              <a:buNone/>
            </a:pPr>
            <a:r>
              <a:rPr lang="ru-RU" sz="1800" b="1" dirty="0">
                <a:solidFill>
                  <a:srgbClr val="003300"/>
                </a:solidFill>
              </a:rPr>
              <a:t>&lt;метка&gt;: &lt;оператор&gt;;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1" dirty="0"/>
              <a:t>Метка – Это любой идентификатор, с двоеточием.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1" u="sng" dirty="0"/>
              <a:t>Пример</a:t>
            </a:r>
            <a:r>
              <a:rPr lang="ru-RU" sz="1800" b="1" dirty="0"/>
              <a:t> </a:t>
            </a:r>
            <a:r>
              <a:rPr lang="ru-RU" sz="1800" b="1" dirty="0" smtClean="0"/>
              <a:t>программы с </a:t>
            </a:r>
            <a:r>
              <a:rPr lang="ru-RU" sz="1800" b="1" dirty="0"/>
              <a:t>меткой:  </a:t>
            </a:r>
          </a:p>
          <a:p>
            <a:pPr marL="0" indent="0">
              <a:buNone/>
            </a:pP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goto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Label1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marL="0" indent="0">
              <a:buNone/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"Это Никогда не печатается!!!\n"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Label1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: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Это - Метка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Переходим сюда!!\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</a:t>
            </a:r>
            <a:r>
              <a:rPr lang="en-US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marL="0" indent="0">
              <a:buNone/>
            </a:pPr>
            <a:r>
              <a:rPr lang="ru-RU" sz="1800" b="1" u="sng" dirty="0"/>
              <a:t>Пример</a:t>
            </a:r>
            <a:r>
              <a:rPr lang="ru-RU" sz="1800" b="1" dirty="0"/>
              <a:t> программы с меткой:  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Label0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</a:p>
          <a:p>
            <a:pPr marL="0" indent="0">
              <a:buNone/>
            </a:pP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"Это 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печатается</a:t>
            </a:r>
            <a:r>
              <a:rPr lang="en-US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бесконечное число раз!!!\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marL="0" indent="0">
              <a:buNone/>
            </a:pP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goto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Label0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Это - Бесконечный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цикл</a:t>
            </a:r>
            <a:endParaRPr lang="ru-RU" sz="1800" b="1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3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3499"/>
            <a:ext cx="6480720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Задачи дисциплины</a:t>
            </a:r>
            <a:r>
              <a:rPr lang="en-US" sz="3200" dirty="0" smtClean="0"/>
              <a:t> </a:t>
            </a:r>
            <a:r>
              <a:rPr lang="ru-RU" sz="3200" dirty="0" smtClean="0"/>
              <a:t>ОП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764704"/>
            <a:ext cx="9036496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100" b="1" dirty="0" smtClean="0">
                <a:solidFill>
                  <a:schemeClr val="tx1"/>
                </a:solidFill>
              </a:rPr>
              <a:t>Состав дисциплины (</a:t>
            </a:r>
            <a:r>
              <a:rPr lang="ru-RU" altLang="ru-RU" sz="21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). Сайт дисциплины (</a:t>
            </a:r>
            <a:r>
              <a:rPr lang="ru-RU" altLang="ru-RU" sz="21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100" b="1" u="sng" dirty="0" smtClean="0">
                <a:solidFill>
                  <a:schemeClr val="tx1"/>
                </a:solidFill>
              </a:rPr>
              <a:t>Задача дисциплины ОП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: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100" b="1" u="sng" dirty="0">
                <a:solidFill>
                  <a:schemeClr val="tx1"/>
                </a:solidFill>
              </a:rPr>
              <a:t>Ф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ормирование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базовых знаний и </a:t>
            </a:r>
            <a:r>
              <a:rPr lang="ru-RU" altLang="ru-RU" sz="2100" b="1" dirty="0" smtClean="0">
                <a:solidFill>
                  <a:schemeClr val="tx1"/>
                </a:solidFill>
                <a:hlinkClick r:id="rId3" action="ppaction://hlinksldjump"/>
              </a:rPr>
              <a:t>понятий 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в области программирования (</a:t>
            </a:r>
            <a:r>
              <a:rPr lang="ru-RU" altLang="ru-RU" sz="2100" b="1" dirty="0" smtClean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),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100" b="1" u="sng" dirty="0" smtClean="0">
                <a:solidFill>
                  <a:schemeClr val="tx1"/>
                </a:solidFill>
              </a:rPr>
              <a:t>Изучение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универсального 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языка</a:t>
            </a:r>
            <a:r>
              <a:rPr lang="en-US" altLang="ru-RU" sz="21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(</a:t>
            </a:r>
            <a:r>
              <a:rPr lang="ru-RU" altLang="ru-RU" sz="21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 программирования и современной системы программирования </a:t>
            </a:r>
            <a:r>
              <a:rPr lang="ru-RU" altLang="ru-RU" sz="2100" b="1" dirty="0">
                <a:solidFill>
                  <a:schemeClr val="tx1"/>
                </a:solidFill>
              </a:rPr>
              <a:t>(С и С++ - </a:t>
            </a:r>
            <a:r>
              <a:rPr lang="ru-RU" altLang="ru-RU" sz="2100" b="1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100" b="1" dirty="0">
                <a:solidFill>
                  <a:schemeClr val="tx1"/>
                </a:solidFill>
                <a:hlinkClick r:id="rId7" action="ppaction://hlinksldjump"/>
              </a:rPr>
              <a:t>Пример </a:t>
            </a:r>
            <a:endParaRPr lang="ru-RU" altLang="ru-RU" sz="21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100" b="1" u="sng" dirty="0" smtClean="0">
                <a:solidFill>
                  <a:schemeClr val="tx1"/>
                </a:solidFill>
              </a:rPr>
              <a:t>Освоение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технологии создания (</a:t>
            </a:r>
            <a:r>
              <a:rPr lang="ru-RU" altLang="ru-RU" sz="2100" b="1" dirty="0" smtClean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), разработки (</a:t>
            </a:r>
            <a:r>
              <a:rPr lang="ru-RU" altLang="ru-RU" sz="2100" b="1" dirty="0" smtClean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), программирования и отладки (</a:t>
            </a:r>
            <a:r>
              <a:rPr lang="ru-RU" altLang="ru-RU" sz="2100" b="1" dirty="0" smtClean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 программ на универсальных языках программирования (</a:t>
            </a:r>
            <a:r>
              <a:rPr lang="ru-RU" altLang="ru-RU" sz="2100" b="1" dirty="0" smtClean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Получение первоначальных навыков оформления 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документации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на ПО и отчетов по работе (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ТЗ,ДЗ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по ОП).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Получение </a:t>
            </a:r>
            <a:r>
              <a:rPr lang="ru-RU" altLang="ru-RU" sz="2100" b="1" u="sng" dirty="0">
                <a:solidFill>
                  <a:schemeClr val="tx1"/>
                </a:solidFill>
              </a:rPr>
              <a:t>навыков освоения </a:t>
            </a:r>
            <a:r>
              <a:rPr lang="ru-RU" altLang="ru-RU" sz="2100" b="1" dirty="0">
                <a:solidFill>
                  <a:schemeClr val="tx1"/>
                </a:solidFill>
              </a:rPr>
              <a:t>и изучения современных языков программирования(</a:t>
            </a:r>
            <a:r>
              <a:rPr lang="ru-RU" altLang="ru-RU" sz="21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  и систем программирования (</a:t>
            </a:r>
            <a:r>
              <a:rPr lang="ru-RU" altLang="ru-RU" sz="2100" b="1" dirty="0">
                <a:solidFill>
                  <a:schemeClr val="tx1"/>
                </a:solidFill>
                <a:hlinkClick r:id="rId11" action="ppaction://hlinksldjump"/>
              </a:rPr>
              <a:t>СМ</a:t>
            </a:r>
            <a:r>
              <a:rPr lang="ru-RU" altLang="ru-RU" sz="2100" b="1" dirty="0">
                <a:solidFill>
                  <a:schemeClr val="tx1"/>
                </a:solidFill>
              </a:rPr>
              <a:t>).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Изучение </a:t>
            </a:r>
            <a:r>
              <a:rPr lang="ru-RU" altLang="ru-RU" sz="2100" b="1" dirty="0" smtClean="0">
                <a:solidFill>
                  <a:schemeClr val="tx1"/>
                </a:solidFill>
                <a:hlinkClick r:id="rId12" action="ppaction://hlinksldjump"/>
              </a:rPr>
              <a:t>моделей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, связанных с программированием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Литература по дисциплине ОП(</a:t>
            </a:r>
            <a:r>
              <a:rPr lang="ru-RU" altLang="ru-RU" sz="2100" b="1" dirty="0" smtClean="0">
                <a:solidFill>
                  <a:schemeClr val="tx1"/>
                </a:solidFill>
                <a:hlinkClick r:id="rId13" action="ppaction://hlinksldjump"/>
              </a:rPr>
              <a:t>СМ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100" b="1" dirty="0"/>
          </a:p>
          <a:p>
            <a:pPr algn="l"/>
            <a:endParaRPr lang="ru-RU" altLang="ru-RU" sz="2100" b="1" dirty="0" smtClean="0"/>
          </a:p>
          <a:p>
            <a:pPr algn="l"/>
            <a:endParaRPr lang="ru-RU" altLang="ru-RU" sz="2100" b="1" dirty="0" smtClean="0"/>
          </a:p>
          <a:p>
            <a:endParaRPr lang="ru-RU" altLang="ru-RU" sz="21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53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85010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Оператор </a:t>
            </a:r>
            <a:r>
              <a:rPr lang="en-US" sz="3600" dirty="0" smtClean="0">
                <a:solidFill>
                  <a:srgbClr val="0000FF"/>
                </a:solidFill>
              </a:rPr>
              <a:t>if</a:t>
            </a:r>
            <a:r>
              <a:rPr lang="ru-RU" sz="3600" dirty="0" smtClean="0">
                <a:solidFill>
                  <a:srgbClr val="0000FF"/>
                </a:solidFill>
              </a:rPr>
              <a:t> – </a:t>
            </a:r>
            <a:r>
              <a:rPr lang="en-US" sz="3600" dirty="0" smtClean="0">
                <a:solidFill>
                  <a:srgbClr val="0000FF"/>
                </a:solidFill>
              </a:rPr>
              <a:t>else (1)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640960" cy="54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b="1" dirty="0" smtClean="0"/>
              <a:t>Оператор ветвления предписывает выполнение одного из двух </a:t>
            </a:r>
            <a:r>
              <a:rPr lang="ru-RU" sz="2000" b="1" u="sng" dirty="0" smtClean="0"/>
              <a:t>составных</a:t>
            </a:r>
            <a:r>
              <a:rPr lang="ru-RU" sz="2000" b="1" dirty="0" smtClean="0"/>
              <a:t> операторов  в зависимости от проверки </a:t>
            </a:r>
            <a:r>
              <a:rPr lang="ru-RU" sz="2000" b="1" u="sng" dirty="0" smtClean="0"/>
              <a:t>логического</a:t>
            </a:r>
            <a:r>
              <a:rPr lang="ru-RU" sz="2000" b="1" dirty="0" smtClean="0"/>
              <a:t> условия. Формально оператор ветвления </a:t>
            </a:r>
            <a:r>
              <a:rPr lang="en-US" sz="2000" b="1" dirty="0" smtClean="0">
                <a:solidFill>
                  <a:srgbClr val="0000FF"/>
                </a:solidFill>
              </a:rPr>
              <a:t>if</a:t>
            </a:r>
            <a:r>
              <a:rPr lang="en-US" sz="20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n-US" sz="2000" b="1" dirty="0" smtClean="0"/>
              <a:t>(</a:t>
            </a:r>
            <a:r>
              <a:rPr lang="ru-RU" sz="2000" b="1" dirty="0" smtClean="0"/>
              <a:t> если </a:t>
            </a:r>
            <a:r>
              <a:rPr lang="en-US" sz="2000" b="1" dirty="0" smtClean="0"/>
              <a:t>) </a:t>
            </a:r>
            <a:r>
              <a:rPr lang="en-US" sz="2000" b="1" dirty="0" smtClean="0">
                <a:solidFill>
                  <a:schemeClr val="tx1">
                    <a:tint val="75000"/>
                  </a:schemeClr>
                </a:solidFill>
              </a:rPr>
              <a:t>– </a:t>
            </a:r>
            <a:r>
              <a:rPr lang="en-US" sz="2000" b="1" dirty="0">
                <a:solidFill>
                  <a:srgbClr val="0000FF"/>
                </a:solidFill>
              </a:rPr>
              <a:t>else</a:t>
            </a:r>
            <a:r>
              <a:rPr lang="en-US" sz="20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n-US" sz="2000" b="1" dirty="0" smtClean="0"/>
              <a:t>(</a:t>
            </a:r>
            <a:r>
              <a:rPr lang="ru-RU" sz="2000" b="1" dirty="0" smtClean="0"/>
              <a:t> иначе</a:t>
            </a:r>
            <a:r>
              <a:rPr lang="en-US" sz="2000" b="1" dirty="0" smtClean="0"/>
              <a:t>) – </a:t>
            </a:r>
            <a:r>
              <a:rPr lang="ru-RU" sz="2000" b="1" dirty="0" smtClean="0"/>
              <a:t>имеет вид (блок схемы - </a:t>
            </a:r>
            <a:r>
              <a:rPr lang="ru-RU" sz="2000" b="1" dirty="0" smtClean="0">
                <a:solidFill>
                  <a:schemeClr val="tx1">
                    <a:tint val="75000"/>
                  </a:schemeClr>
                </a:solidFill>
                <a:hlinkClick r:id="rId2" action="ppaction://hlinksldjump"/>
              </a:rPr>
              <a:t>СМ</a:t>
            </a:r>
            <a:r>
              <a:rPr lang="ru-RU" sz="2000" b="1" dirty="0" smtClean="0">
                <a:solidFill>
                  <a:schemeClr val="tx1">
                    <a:tint val="75000"/>
                  </a:schemeClr>
                </a:solidFill>
              </a:rPr>
              <a:t>):</a:t>
            </a:r>
            <a:endParaRPr lang="ru-RU" sz="20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lnSpc>
                <a:spcPct val="125000"/>
              </a:lnSpc>
              <a:spcAft>
                <a:spcPts val="0"/>
              </a:spcAft>
              <a:buNone/>
            </a:pPr>
            <a:r>
              <a:rPr lang="en-US" sz="1800" b="1" dirty="0">
                <a:solidFill>
                  <a:srgbClr val="003300"/>
                </a:solidFill>
              </a:rPr>
              <a:t>if</a:t>
            </a:r>
            <a:r>
              <a:rPr lang="ru-RU" sz="1800" b="1" dirty="0">
                <a:solidFill>
                  <a:srgbClr val="003300"/>
                </a:solidFill>
              </a:rPr>
              <a:t> (&lt;</a:t>
            </a:r>
            <a:r>
              <a:rPr lang="ru-RU" sz="1800" b="1" u="sng" dirty="0">
                <a:solidFill>
                  <a:srgbClr val="003300"/>
                </a:solidFill>
              </a:rPr>
              <a:t>логическое</a:t>
            </a:r>
            <a:r>
              <a:rPr lang="ru-RU" sz="1800" b="1" dirty="0">
                <a:solidFill>
                  <a:srgbClr val="003300"/>
                </a:solidFill>
              </a:rPr>
              <a:t> условие&gt;)</a:t>
            </a:r>
          </a:p>
          <a:p>
            <a:pPr marL="0" indent="0">
              <a:lnSpc>
                <a:spcPct val="125000"/>
              </a:lnSpc>
              <a:spcAft>
                <a:spcPts val="0"/>
              </a:spcAft>
              <a:buNone/>
            </a:pPr>
            <a:r>
              <a:rPr lang="ru-RU" sz="1800" b="1" dirty="0">
                <a:solidFill>
                  <a:srgbClr val="003300"/>
                </a:solidFill>
              </a:rPr>
              <a:t>{ &lt;</a:t>
            </a:r>
            <a:r>
              <a:rPr lang="ru-RU" sz="1800" b="1" u="sng" dirty="0">
                <a:solidFill>
                  <a:srgbClr val="003300"/>
                </a:solidFill>
              </a:rPr>
              <a:t>составной</a:t>
            </a:r>
            <a:r>
              <a:rPr lang="ru-RU" sz="1800" b="1" dirty="0">
                <a:solidFill>
                  <a:srgbClr val="003300"/>
                </a:solidFill>
              </a:rPr>
              <a:t> </a:t>
            </a:r>
            <a:r>
              <a:rPr lang="ru-RU" sz="1800" b="1" dirty="0" smtClean="0">
                <a:solidFill>
                  <a:srgbClr val="003300"/>
                </a:solidFill>
              </a:rPr>
              <a:t>оператор 1, </a:t>
            </a:r>
            <a:r>
              <a:rPr lang="ru-RU" sz="1800" b="1" dirty="0">
                <a:solidFill>
                  <a:srgbClr val="003300"/>
                </a:solidFill>
              </a:rPr>
              <a:t>выполняемый при истинности условия&gt;}</a:t>
            </a:r>
          </a:p>
          <a:p>
            <a:pPr marL="0" indent="0">
              <a:lnSpc>
                <a:spcPct val="125000"/>
              </a:lnSpc>
              <a:spcAft>
                <a:spcPts val="0"/>
              </a:spcAft>
              <a:buNone/>
            </a:pPr>
            <a:r>
              <a:rPr lang="ru-RU" sz="1800" b="1" dirty="0">
                <a:solidFill>
                  <a:srgbClr val="003300"/>
                </a:solidFill>
              </a:rPr>
              <a:t>[ </a:t>
            </a:r>
            <a:r>
              <a:rPr lang="en-US" sz="1800" b="1" dirty="0">
                <a:solidFill>
                  <a:srgbClr val="003300"/>
                </a:solidFill>
              </a:rPr>
              <a:t>else</a:t>
            </a:r>
            <a:r>
              <a:rPr lang="ru-RU" sz="1800" b="1" dirty="0">
                <a:solidFill>
                  <a:srgbClr val="003300"/>
                </a:solidFill>
              </a:rPr>
              <a:t> [ </a:t>
            </a:r>
            <a:r>
              <a:rPr lang="en-US" sz="1800" b="1" dirty="0">
                <a:solidFill>
                  <a:srgbClr val="003300"/>
                </a:solidFill>
              </a:rPr>
              <a:t>if</a:t>
            </a:r>
            <a:r>
              <a:rPr lang="ru-RU" sz="1800" b="1" dirty="0">
                <a:solidFill>
                  <a:srgbClr val="003300"/>
                </a:solidFill>
              </a:rPr>
              <a:t> ]</a:t>
            </a:r>
          </a:p>
          <a:p>
            <a:pPr marL="0" indent="0">
              <a:lnSpc>
                <a:spcPct val="125000"/>
              </a:lnSpc>
              <a:spcAft>
                <a:spcPts val="0"/>
              </a:spcAft>
              <a:buNone/>
            </a:pPr>
            <a:r>
              <a:rPr lang="ru-RU" sz="1800" b="1" dirty="0">
                <a:solidFill>
                  <a:srgbClr val="003300"/>
                </a:solidFill>
              </a:rPr>
              <a:t>{ &lt; </a:t>
            </a:r>
            <a:r>
              <a:rPr lang="ru-RU" sz="1800" b="1" dirty="0" smtClean="0">
                <a:solidFill>
                  <a:srgbClr val="003300"/>
                </a:solidFill>
              </a:rPr>
              <a:t>составной оператор 2, </a:t>
            </a:r>
            <a:r>
              <a:rPr lang="ru-RU" sz="1800" b="1" dirty="0">
                <a:solidFill>
                  <a:srgbClr val="003300"/>
                </a:solidFill>
              </a:rPr>
              <a:t>выполняемый при ложности условия &gt;} </a:t>
            </a:r>
            <a:r>
              <a:rPr lang="ru-RU" sz="1800" b="1" dirty="0" smtClean="0">
                <a:solidFill>
                  <a:srgbClr val="003300"/>
                </a:solidFill>
              </a:rPr>
              <a:t>] ; </a:t>
            </a:r>
          </a:p>
          <a:p>
            <a:pPr marL="0" indent="0">
              <a:lnSpc>
                <a:spcPct val="125000"/>
              </a:lnSpc>
              <a:spcAft>
                <a:spcPts val="0"/>
              </a:spcAft>
              <a:buNone/>
            </a:pPr>
            <a:r>
              <a:rPr lang="ru-RU" sz="1900" b="1" dirty="0" smtClean="0"/>
              <a:t>Пример простого </a:t>
            </a:r>
            <a:r>
              <a:rPr lang="ru-RU" sz="1900" b="1" u="sng" dirty="0" smtClean="0"/>
              <a:t>условного</a:t>
            </a:r>
            <a:r>
              <a:rPr lang="ru-RU" sz="1900" b="1" dirty="0" smtClean="0"/>
              <a:t> оператора (Блок-схема - </a:t>
            </a:r>
            <a:r>
              <a:rPr lang="ru-RU" sz="1900" b="1" dirty="0" smtClean="0">
                <a:solidFill>
                  <a:schemeClr val="tx1">
                    <a:tint val="75000"/>
                  </a:schemeClr>
                </a:solidFill>
                <a:hlinkClick r:id="rId3" action="ppaction://hlinksldjump"/>
              </a:rPr>
              <a:t>СМ</a:t>
            </a:r>
            <a:r>
              <a:rPr lang="ru-RU" sz="1900" b="1" dirty="0" smtClean="0"/>
              <a:t>):</a:t>
            </a:r>
          </a:p>
          <a:p>
            <a:pPr marL="0" indent="0">
              <a:buNone/>
            </a:pPr>
            <a:r>
              <a:rPr lang="ru-RU" sz="19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условный оператор (максимум из двух переменных) - 2 варианта</a:t>
            </a:r>
            <a:endParaRPr lang="ru-RU" sz="19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19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= 5;</a:t>
            </a:r>
          </a:p>
          <a:p>
            <a:pPr marL="0" indent="0">
              <a:buNone/>
            </a:pPr>
            <a:r>
              <a:rPr lang="en-US" sz="19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 = 3;</a:t>
            </a:r>
          </a:p>
          <a:p>
            <a:pPr marL="0" indent="0">
              <a:buNone/>
            </a:pPr>
            <a:r>
              <a:rPr lang="en-US" sz="19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9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&gt;= b) </a:t>
            </a:r>
            <a:r>
              <a:rPr lang="ru-RU" sz="19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900" b="1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логическое условие </a:t>
            </a:r>
            <a:endParaRPr lang="en-US" sz="19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ru-RU" sz="19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9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9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9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а = %d a&gt;=b !\n"</a:t>
            </a:r>
            <a:r>
              <a:rPr lang="ru-RU" sz="19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marL="0" indent="0">
              <a:buNone/>
            </a:pPr>
            <a:r>
              <a:rPr lang="en-US" sz="19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19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marL="0" indent="0">
              <a:buNone/>
            </a:pPr>
            <a:r>
              <a:rPr lang="ru-RU" sz="19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9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ru-RU" sz="1900" b="1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9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9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9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ru-RU" sz="19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</a:t>
            </a:r>
            <a:r>
              <a:rPr lang="ru-RU" sz="19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en-US" sz="19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= b;};</a:t>
            </a:r>
            <a:r>
              <a:rPr lang="ru-RU" sz="19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900" b="1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//Сост. оп</a:t>
            </a:r>
            <a:endParaRPr lang="ru-RU" sz="1900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82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85010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Оператор </a:t>
            </a:r>
            <a:r>
              <a:rPr lang="en-US" sz="3600" dirty="0" smtClean="0">
                <a:solidFill>
                  <a:srgbClr val="0000FF"/>
                </a:solidFill>
              </a:rPr>
              <a:t>if</a:t>
            </a:r>
            <a:r>
              <a:rPr lang="ru-RU" sz="3600" dirty="0" smtClean="0">
                <a:solidFill>
                  <a:srgbClr val="0000FF"/>
                </a:solidFill>
              </a:rPr>
              <a:t> –</a:t>
            </a:r>
            <a:r>
              <a:rPr lang="en-US" sz="3600" dirty="0" smtClean="0">
                <a:solidFill>
                  <a:srgbClr val="0000FF"/>
                </a:solidFill>
              </a:rPr>
              <a:t>else (2)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11256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5000"/>
              </a:lnSpc>
              <a:spcAft>
                <a:spcPts val="0"/>
              </a:spcAft>
              <a:buNone/>
            </a:pPr>
            <a:r>
              <a:rPr lang="ru-RU" sz="2400" b="1" dirty="0" smtClean="0"/>
              <a:t>Пример </a:t>
            </a:r>
            <a:r>
              <a:rPr lang="ru-RU" sz="2400" b="1" u="sng" dirty="0" smtClean="0"/>
              <a:t>вложенного</a:t>
            </a:r>
            <a:r>
              <a:rPr lang="ru-RU" sz="2400" b="1" dirty="0" smtClean="0"/>
              <a:t> условного оператора</a:t>
            </a:r>
            <a:r>
              <a:rPr lang="en-US" sz="2400" b="1" dirty="0" smtClean="0"/>
              <a:t> </a:t>
            </a:r>
            <a:r>
              <a:rPr lang="ru-RU" sz="2400" b="1" dirty="0" smtClean="0"/>
              <a:t>для выбора из максимума трех переменных (</a:t>
            </a:r>
            <a:r>
              <a:rPr lang="en-US" sz="2400" b="1" dirty="0" smtClean="0"/>
              <a:t>A,B,C</a:t>
            </a:r>
            <a:r>
              <a:rPr lang="ru-RU" sz="2400" b="1" dirty="0" smtClean="0"/>
              <a:t>) </a:t>
            </a:r>
            <a:r>
              <a:rPr lang="en-US" sz="2400" b="1" dirty="0" smtClean="0"/>
              <a:t>NB – </a:t>
            </a:r>
            <a:r>
              <a:rPr lang="ru-RU" sz="2400" b="1" dirty="0" smtClean="0"/>
              <a:t>блок схема- </a:t>
            </a:r>
            <a:r>
              <a:rPr lang="ru-RU" sz="2400" b="1" dirty="0" smtClean="0">
                <a:solidFill>
                  <a:schemeClr val="tx1">
                    <a:tint val="75000"/>
                  </a:schemeClr>
                </a:solidFill>
                <a:hlinkClick r:id="rId2" action="ppaction://hlinksldjump"/>
              </a:rPr>
              <a:t>СМ</a:t>
            </a:r>
            <a:r>
              <a:rPr lang="ru-RU" sz="2400" b="1" dirty="0" smtClean="0">
                <a:solidFill>
                  <a:schemeClr val="tx1">
                    <a:tint val="75000"/>
                  </a:schemeClr>
                </a:solidFill>
              </a:rPr>
              <a:t>: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 B </a:t>
            </a:r>
            <a:r>
              <a:rPr lang="en-US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логическое </a:t>
            </a:r>
            <a:r>
              <a:rPr lang="ru-RU" sz="2000" b="1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условие 1 </a:t>
            </a:r>
            <a:endParaRPr lang="en-US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b="1" dirty="0" err="1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Соствной</a:t>
            </a:r>
            <a:r>
              <a:rPr lang="ru-RU" sz="2000" b="1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оператор</a:t>
            </a:r>
            <a:endParaRPr lang="ru-RU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 C ) </a:t>
            </a:r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логическое условие </a:t>
            </a:r>
            <a:r>
              <a:rPr lang="ru-RU" sz="2000" b="1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2 </a:t>
            </a:r>
            <a:endParaRPr lang="en-US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20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Максимально (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A) - %d\n"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</a:t>
            </a:r>
            <a:r>
              <a:rPr lang="ru-RU" sz="20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(C) - %d\n"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C); }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marL="0" indent="0">
              <a:buNone/>
            </a:pP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B &gt; C </a:t>
            </a:r>
            <a:r>
              <a:rPr lang="en-US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логическое условие </a:t>
            </a:r>
            <a:r>
              <a:rPr lang="ru-RU" sz="2000" b="1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3 </a:t>
            </a:r>
            <a:endParaRPr lang="en-US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</a:t>
            </a:r>
            <a:r>
              <a:rPr lang="ru-RU" sz="20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(B) - %d\n"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</a:t>
            </a:r>
          </a:p>
          <a:p>
            <a:pPr marL="0" indent="0">
              <a:buNone/>
            </a:pP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endParaRPr lang="en-US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ru-RU" sz="20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(C) - %d\n"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C); };</a:t>
            </a:r>
            <a:endParaRPr lang="ru-RU" sz="1900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42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2"/>
          <p:cNvSpPr txBox="1">
            <a:spLocks/>
          </p:cNvSpPr>
          <p:nvPr/>
        </p:nvSpPr>
        <p:spPr>
          <a:xfrm>
            <a:off x="7910" y="908720"/>
            <a:ext cx="9028586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Блок-схема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простого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условного оператора имеет вид (2 выбора):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>
              <a:solidFill>
                <a:srgbClr val="FF0000"/>
              </a:solidFill>
            </a:endParaRPr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85010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Оператор </a:t>
            </a:r>
            <a:r>
              <a:rPr lang="en-US" sz="3600" dirty="0" smtClean="0">
                <a:solidFill>
                  <a:srgbClr val="0000FF"/>
                </a:solidFill>
              </a:rPr>
              <a:t>if (3)</a:t>
            </a:r>
            <a:endParaRPr lang="ru-RU" sz="3600" dirty="0">
              <a:solidFill>
                <a:srgbClr val="0000FF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0250710"/>
              </p:ext>
            </p:extLst>
          </p:nvPr>
        </p:nvGraphicFramePr>
        <p:xfrm>
          <a:off x="2051720" y="1268760"/>
          <a:ext cx="4320480" cy="18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01" name="Visio" r:id="rId3" imgW="6124454" imgH="4092660" progId="Visio.Drawing.11">
                  <p:embed/>
                </p:oleObj>
              </mc:Choice>
              <mc:Fallback>
                <p:oleObj name="Visio" r:id="rId3" imgW="6124454" imgH="409266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51720" y="1268760"/>
                        <a:ext cx="4320480" cy="180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Объект 2"/>
          <p:cNvSpPr txBox="1">
            <a:spLocks/>
          </p:cNvSpPr>
          <p:nvPr/>
        </p:nvSpPr>
        <p:spPr>
          <a:xfrm>
            <a:off x="395536" y="1340769"/>
            <a:ext cx="8229600" cy="144016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12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910" y="3068960"/>
            <a:ext cx="9108504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Блок-схема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Вложенного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условного оператора имеет вид (4 выбора):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graphicFrame>
        <p:nvGraphicFramePr>
          <p:cNvPr id="8" name="Объект 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248786424"/>
              </p:ext>
            </p:extLst>
          </p:nvPr>
        </p:nvGraphicFramePr>
        <p:xfrm>
          <a:off x="2111623" y="3537418"/>
          <a:ext cx="4797425" cy="278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02" name="Visio" r:id="rId5" imgW="7222544" imgH="5442660" progId="Visio.Drawing.11">
                  <p:embed/>
                </p:oleObj>
              </mc:Choice>
              <mc:Fallback>
                <p:oleObj name="Visio" r:id="rId5" imgW="7222544" imgH="5442660" progId="Visio.Drawing.11">
                  <p:embed/>
                  <p:pic>
                    <p:nvPicPr>
                      <p:cNvPr id="0" name="Объект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1623" y="3537418"/>
                        <a:ext cx="4797425" cy="2789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8802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861"/>
            <a:ext cx="5400600" cy="85010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Оператор </a:t>
            </a:r>
            <a:r>
              <a:rPr lang="en-US" sz="2800" dirty="0" smtClean="0">
                <a:solidFill>
                  <a:srgbClr val="0000FF"/>
                </a:solidFill>
              </a:rPr>
              <a:t>switch – case</a:t>
            </a:r>
            <a:r>
              <a:rPr lang="ru-RU" sz="2800" dirty="0" smtClean="0">
                <a:solidFill>
                  <a:srgbClr val="0000FF"/>
                </a:solidFill>
              </a:rPr>
              <a:t> (1)</a:t>
            </a:r>
            <a:endParaRPr lang="ru-RU" sz="2800" dirty="0">
              <a:solidFill>
                <a:srgbClr val="0000FF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94753" y="692696"/>
            <a:ext cx="8675687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Оператор переключатель позволяет выбрать действия из множества возможных  альтернатив. Блок схема может быть представлена двумя вариантами (на базе условий и альтернатив):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8560528"/>
              </p:ext>
            </p:extLst>
          </p:nvPr>
        </p:nvGraphicFramePr>
        <p:xfrm>
          <a:off x="395536" y="1772816"/>
          <a:ext cx="4737287" cy="3096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21" name="Visio" r:id="rId3" imgW="6124454" imgH="4092660" progId="Visio.Drawing.11">
                  <p:embed/>
                </p:oleObj>
              </mc:Choice>
              <mc:Fallback>
                <p:oleObj name="Visio" r:id="rId3" imgW="6124454" imgH="409266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5536" y="1772816"/>
                        <a:ext cx="4737287" cy="30963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2756122"/>
              </p:ext>
            </p:extLst>
          </p:nvPr>
        </p:nvGraphicFramePr>
        <p:xfrm>
          <a:off x="5220072" y="2060848"/>
          <a:ext cx="3816424" cy="3968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22" name="Visio" r:id="rId5" imgW="5874311" imgH="4025970" progId="Visio.Drawing.11">
                  <p:embed/>
                </p:oleObj>
              </mc:Choice>
              <mc:Fallback>
                <p:oleObj name="Visio" r:id="rId5" imgW="5874311" imgH="402597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20072" y="2060848"/>
                        <a:ext cx="3816424" cy="39683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0" y="4365104"/>
            <a:ext cx="514806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 smtClean="0">
                <a:latin typeface="Tahoma"/>
                <a:ea typeface="Calibri"/>
              </a:rPr>
              <a:t>Формальноя</a:t>
            </a:r>
            <a:r>
              <a:rPr lang="ru-RU" sz="1600" dirty="0" smtClean="0">
                <a:latin typeface="Tahoma"/>
                <a:ea typeface="Calibri"/>
              </a:rPr>
              <a:t> описание переключателя:</a:t>
            </a:r>
            <a:endParaRPr lang="en-US" sz="1600" dirty="0" smtClean="0">
              <a:latin typeface="Tahoma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600" dirty="0" smtClean="0">
                <a:solidFill>
                  <a:srgbClr val="0000FF"/>
                </a:solidFill>
                <a:latin typeface="Tahoma"/>
                <a:ea typeface="Calibri"/>
              </a:rPr>
              <a:t>switch</a:t>
            </a:r>
            <a:r>
              <a:rPr lang="ru-RU" sz="1400" dirty="0" smtClean="0">
                <a:solidFill>
                  <a:srgbClr val="003300"/>
                </a:solidFill>
                <a:latin typeface="Courier New"/>
                <a:ea typeface="Calibri"/>
              </a:rPr>
              <a:t> </a:t>
            </a:r>
            <a:r>
              <a:rPr lang="ru-RU" sz="1400" dirty="0">
                <a:solidFill>
                  <a:srgbClr val="003300"/>
                </a:solidFill>
                <a:latin typeface="Courier New"/>
                <a:ea typeface="Calibri"/>
              </a:rPr>
              <a:t>(&lt;</a:t>
            </a:r>
            <a:r>
              <a:rPr lang="ru-RU" sz="1400" dirty="0">
                <a:solidFill>
                  <a:srgbClr val="003300"/>
                </a:solidFill>
                <a:latin typeface="Courier New,Italic"/>
                <a:ea typeface="Calibri"/>
                <a:cs typeface="Courier New,Italic"/>
              </a:rPr>
              <a:t>выражение</a:t>
            </a:r>
            <a:r>
              <a:rPr lang="ru-RU" sz="1400" dirty="0">
                <a:solidFill>
                  <a:srgbClr val="003300"/>
                </a:solidFill>
                <a:ea typeface="Calibri"/>
                <a:cs typeface="Courier New,Italic"/>
              </a:rPr>
              <a:t>&gt;</a:t>
            </a:r>
            <a:r>
              <a:rPr lang="ru-RU" sz="1400" dirty="0">
                <a:solidFill>
                  <a:srgbClr val="003300"/>
                </a:solidFill>
                <a:latin typeface="Courier New"/>
                <a:ea typeface="Calibri"/>
              </a:rPr>
              <a:t>) {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Tahoma"/>
                <a:ea typeface="Calibri"/>
              </a:rPr>
              <a:t>case</a:t>
            </a:r>
            <a:r>
              <a:rPr lang="en-US" sz="1400" dirty="0">
                <a:solidFill>
                  <a:srgbClr val="003300"/>
                </a:solidFill>
                <a:latin typeface="Courier New"/>
                <a:ea typeface="Calibri"/>
              </a:rPr>
              <a:t> </a:t>
            </a:r>
            <a:r>
              <a:rPr lang="ru-RU" sz="1400" dirty="0">
                <a:solidFill>
                  <a:srgbClr val="003300"/>
                </a:solidFill>
                <a:latin typeface="Courier New"/>
                <a:ea typeface="Calibri"/>
              </a:rPr>
              <a:t>&lt;</a:t>
            </a:r>
            <a:r>
              <a:rPr lang="ru-RU" sz="1400" dirty="0" err="1">
                <a:solidFill>
                  <a:srgbClr val="003300"/>
                </a:solidFill>
                <a:latin typeface="Courier New"/>
                <a:ea typeface="Calibri"/>
              </a:rPr>
              <a:t>конст-выр</a:t>
            </a:r>
            <a:r>
              <a:rPr lang="ru-RU" sz="1400" dirty="0">
                <a:solidFill>
                  <a:srgbClr val="003300"/>
                </a:solidFill>
                <a:latin typeface="Courier New"/>
                <a:ea typeface="Calibri"/>
              </a:rPr>
              <a:t> 1&gt;: &lt;</a:t>
            </a:r>
            <a:r>
              <a:rPr lang="ru-RU" sz="1400" dirty="0">
                <a:solidFill>
                  <a:srgbClr val="003300"/>
                </a:solidFill>
                <a:ea typeface="Calibri"/>
                <a:cs typeface="Courier New,Italic"/>
              </a:rPr>
              <a:t>Составной оператор 1&gt;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Tahoma"/>
                <a:ea typeface="Calibri"/>
              </a:rPr>
              <a:t>case</a:t>
            </a:r>
            <a:r>
              <a:rPr lang="en-US" sz="1400" dirty="0">
                <a:solidFill>
                  <a:srgbClr val="003300"/>
                </a:solidFill>
                <a:latin typeface="Courier New"/>
                <a:ea typeface="Calibri"/>
              </a:rPr>
              <a:t> </a:t>
            </a:r>
            <a:r>
              <a:rPr lang="ru-RU" sz="1400" dirty="0">
                <a:solidFill>
                  <a:srgbClr val="003300"/>
                </a:solidFill>
                <a:latin typeface="Courier New"/>
                <a:ea typeface="Calibri"/>
              </a:rPr>
              <a:t>&lt;</a:t>
            </a:r>
            <a:r>
              <a:rPr lang="ru-RU" sz="1400" dirty="0" err="1">
                <a:solidFill>
                  <a:srgbClr val="003300"/>
                </a:solidFill>
                <a:latin typeface="Courier New"/>
                <a:ea typeface="Calibri"/>
              </a:rPr>
              <a:t>конст-выр</a:t>
            </a:r>
            <a:r>
              <a:rPr lang="ru-RU" sz="1400" dirty="0">
                <a:solidFill>
                  <a:srgbClr val="003300"/>
                </a:solidFill>
                <a:latin typeface="Courier New"/>
                <a:ea typeface="Calibri"/>
              </a:rPr>
              <a:t> 1&gt;: &lt;</a:t>
            </a:r>
            <a:r>
              <a:rPr lang="ru-RU" sz="1400" dirty="0">
                <a:solidFill>
                  <a:srgbClr val="003300"/>
                </a:solidFill>
                <a:ea typeface="Calibri"/>
                <a:cs typeface="Courier New,Italic"/>
              </a:rPr>
              <a:t>Составной оператор 1&gt;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Tahoma"/>
                <a:ea typeface="Calibri"/>
              </a:rPr>
              <a:t>default</a:t>
            </a:r>
            <a:r>
              <a:rPr lang="ru-RU" sz="1400" dirty="0">
                <a:solidFill>
                  <a:srgbClr val="003300"/>
                </a:solidFill>
                <a:latin typeface="Courier New"/>
                <a:ea typeface="Calibri"/>
              </a:rPr>
              <a:t>: &lt;</a:t>
            </a:r>
            <a:r>
              <a:rPr lang="ru-RU" sz="1400" dirty="0">
                <a:solidFill>
                  <a:srgbClr val="003300"/>
                </a:solidFill>
                <a:ea typeface="Calibri"/>
                <a:cs typeface="Courier New,Italic"/>
              </a:rPr>
              <a:t>Составной оператор К</a:t>
            </a:r>
            <a:r>
              <a:rPr lang="ru-RU" sz="1400" dirty="0" smtClean="0">
                <a:solidFill>
                  <a:srgbClr val="003300"/>
                </a:solidFill>
                <a:ea typeface="Calibri"/>
                <a:cs typeface="Courier New,Italic"/>
              </a:rPr>
              <a:t>&gt;</a:t>
            </a:r>
            <a:r>
              <a:rPr lang="en-US" sz="1400" dirty="0" smtClean="0">
                <a:solidFill>
                  <a:srgbClr val="003300"/>
                </a:solidFill>
                <a:ea typeface="Calibri"/>
                <a:cs typeface="Courier New,Italic"/>
              </a:rPr>
              <a:t> </a:t>
            </a:r>
            <a:r>
              <a:rPr lang="ru-RU" sz="1400" dirty="0" smtClean="0">
                <a:solidFill>
                  <a:srgbClr val="003300"/>
                </a:solidFill>
                <a:latin typeface="Courier New"/>
                <a:ea typeface="Calibri"/>
              </a:rPr>
              <a:t>}</a:t>
            </a:r>
            <a:endParaRPr lang="ru-RU" sz="1600" dirty="0">
              <a:effectLst/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021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861"/>
            <a:ext cx="5400600" cy="85010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Оператор </a:t>
            </a:r>
            <a:r>
              <a:rPr lang="en-US" sz="2800" dirty="0" smtClean="0">
                <a:solidFill>
                  <a:srgbClr val="0000FF"/>
                </a:solidFill>
              </a:rPr>
              <a:t>switch – case</a:t>
            </a:r>
            <a:r>
              <a:rPr lang="ru-RU" sz="2800" dirty="0" smtClean="0">
                <a:solidFill>
                  <a:srgbClr val="0000FF"/>
                </a:solidFill>
              </a:rPr>
              <a:t> (2)</a:t>
            </a:r>
            <a:endParaRPr lang="ru-RU" sz="2800" dirty="0">
              <a:solidFill>
                <a:srgbClr val="0000FF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79388" y="548680"/>
            <a:ext cx="867568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Оператор переключатель позволяет выбрать одну из альтернатив (</a:t>
            </a:r>
            <a:r>
              <a:rPr lang="en-US" altLang="ru-RU" sz="2000" b="1" dirty="0">
                <a:solidFill>
                  <a:srgbClr val="0000FF"/>
                </a:solidFill>
              </a:rPr>
              <a:t>case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в</a:t>
            </a:r>
            <a:r>
              <a:rPr lang="ru-RU" altLang="ru-RU" sz="2000" b="1" dirty="0" smtClean="0"/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зави</a:t>
            </a:r>
            <a:r>
              <a:rPr lang="ru-RU" altLang="ru-RU" sz="2000" b="1" dirty="0">
                <a:solidFill>
                  <a:schemeClr val="tx1"/>
                </a:solidFill>
              </a:rPr>
              <a:t>с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имости от вычисленного целочисленного выражения </a:t>
            </a:r>
            <a:r>
              <a:rPr lang="ru-RU" altLang="ru-RU" sz="2000" b="1" dirty="0" smtClean="0"/>
              <a:t>(</a:t>
            </a:r>
            <a:r>
              <a:rPr lang="en-US" altLang="ru-RU" sz="2000" b="1" dirty="0" err="1" smtClean="0">
                <a:solidFill>
                  <a:srgbClr val="FF0000"/>
                </a:solidFill>
              </a:rPr>
              <a:t>num</a:t>
            </a:r>
            <a:r>
              <a:rPr lang="ru-RU" altLang="ru-RU" sz="2000" b="1" dirty="0" smtClean="0"/>
              <a:t>)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или</a:t>
            </a:r>
            <a:r>
              <a:rPr lang="ru-RU" altLang="ru-RU" sz="2000" b="1" dirty="0" smtClean="0"/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отдельного символа.  Пример оператора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: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//Оператор ПЕРЕКЛЮЧАТЕЛЬ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!!!!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num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2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задаем для демонстрации выбора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switch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2300" b="1" dirty="0" err="1">
                <a:solidFill>
                  <a:srgbClr val="FF0000"/>
                </a:solidFill>
              </a:rPr>
              <a:t>num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2300" b="1" dirty="0">
                <a:solidFill>
                  <a:srgbClr val="0000FF"/>
                </a:solidFill>
              </a:rPr>
              <a:t>case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1:</a:t>
            </a: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Выбор 1!\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break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2300" b="1" dirty="0">
                <a:solidFill>
                  <a:srgbClr val="0000FF"/>
                </a:solidFill>
              </a:rPr>
              <a:t>case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2:</a:t>
            </a: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Выбор 2!\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2300" b="1" dirty="0">
                <a:solidFill>
                  <a:srgbClr val="0000FF"/>
                </a:solidFill>
              </a:rPr>
              <a:t>case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3:</a:t>
            </a: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Выбор 3!\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break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 !!!!!!!!!!!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break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2300" b="1" dirty="0">
                <a:solidFill>
                  <a:srgbClr val="0000FF"/>
                </a:solidFill>
              </a:rPr>
              <a:t>default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"Выбор по умолчанию!!\n</a:t>
            </a:r>
            <a:r>
              <a:rPr lang="ru-RU" sz="16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   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endParaRPr lang="ru-RU" altLang="ru-RU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178759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861"/>
            <a:ext cx="5400600" cy="85010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Оператор </a:t>
            </a:r>
            <a:r>
              <a:rPr lang="en-US" sz="2800" dirty="0" smtClean="0">
                <a:solidFill>
                  <a:srgbClr val="0000FF"/>
                </a:solidFill>
              </a:rPr>
              <a:t>switch – case</a:t>
            </a:r>
            <a:r>
              <a:rPr lang="ru-RU" sz="2800" dirty="0" smtClean="0">
                <a:solidFill>
                  <a:srgbClr val="0000FF"/>
                </a:solidFill>
              </a:rPr>
              <a:t> (3)</a:t>
            </a:r>
            <a:endParaRPr lang="ru-RU" sz="2800" dirty="0">
              <a:solidFill>
                <a:srgbClr val="0000FF"/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79388" y="764704"/>
            <a:ext cx="8675687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Оператор переключатель позволяет выбрать одну из альтернатив в зависимости от вычисленного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символьного значения выражения</a:t>
            </a:r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Пусть для </a:t>
            </a:r>
            <a:r>
              <a:rPr lang="ru-RU" sz="2000" b="1" dirty="0">
                <a:solidFill>
                  <a:schemeClr val="tx1"/>
                </a:solidFill>
              </a:rPr>
              <a:t>сравнения задаются </a:t>
            </a:r>
            <a:r>
              <a:rPr lang="ru-RU" sz="2000" b="1" dirty="0" smtClean="0">
                <a:solidFill>
                  <a:schemeClr val="tx1"/>
                </a:solidFill>
              </a:rPr>
              <a:t>символы – переменная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csimb</a:t>
            </a:r>
            <a:r>
              <a:rPr lang="ru-RU" sz="2000" b="1" dirty="0" smtClean="0"/>
              <a:t>  </a:t>
            </a:r>
            <a:r>
              <a:rPr lang="ru-RU" sz="2000" b="1" dirty="0">
                <a:solidFill>
                  <a:schemeClr val="tx1"/>
                </a:solidFill>
              </a:rPr>
              <a:t>( у нас - 'Ж</a:t>
            </a:r>
            <a:r>
              <a:rPr lang="ru-RU" sz="2000" b="1" dirty="0" smtClean="0">
                <a:solidFill>
                  <a:schemeClr val="tx1"/>
                </a:solidFill>
              </a:rPr>
              <a:t>'):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Переключатель для символов</a:t>
            </a:r>
            <a:endParaRPr lang="ru-RU" sz="14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4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csimb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'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Ж'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switch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14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csimb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en-US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case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'I'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</a:p>
          <a:p>
            <a:pPr algn="l"/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Выбор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I!\n"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break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case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'</a:t>
            </a:r>
            <a:r>
              <a:rPr lang="ru-RU" sz="14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Ж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'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</a:p>
          <a:p>
            <a:pPr algn="l"/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Выбор Ж!\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case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'N'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</a:p>
          <a:p>
            <a:pPr algn="l"/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Выбор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N!\n</a:t>
            </a:r>
            <a:r>
              <a:rPr lang="en-US" sz="14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break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default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</a:p>
          <a:p>
            <a:pPr algn="l"/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"Выбор по умолчанию!!\n</a:t>
            </a:r>
            <a:r>
              <a:rPr lang="ru-RU" sz="14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    };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300" b="1" dirty="0">
                <a:solidFill>
                  <a:schemeClr val="tx1"/>
                </a:solidFill>
              </a:rPr>
              <a:t>То </a:t>
            </a:r>
            <a:r>
              <a:rPr lang="ru-RU" sz="2300" b="1" dirty="0" smtClean="0">
                <a:solidFill>
                  <a:schemeClr val="tx1"/>
                </a:solidFill>
              </a:rPr>
              <a:t>получим </a:t>
            </a:r>
            <a:r>
              <a:rPr lang="ru-RU" sz="2300" b="1" u="sng" dirty="0" smtClean="0">
                <a:solidFill>
                  <a:schemeClr val="tx1"/>
                </a:solidFill>
              </a:rPr>
              <a:t>результат (нет </a:t>
            </a:r>
            <a:r>
              <a:rPr lang="en-US" sz="2300" b="1" u="sng" dirty="0" smtClean="0">
                <a:solidFill>
                  <a:srgbClr val="0000FF"/>
                </a:solidFill>
              </a:rPr>
              <a:t>break!</a:t>
            </a:r>
            <a:r>
              <a:rPr lang="ru-RU" sz="2300" b="1" u="sng" dirty="0" smtClean="0">
                <a:solidFill>
                  <a:schemeClr val="tx1"/>
                </a:solidFill>
              </a:rPr>
              <a:t>)</a:t>
            </a:r>
            <a:r>
              <a:rPr lang="ru-RU" sz="2300" b="1" dirty="0" smtClean="0">
                <a:solidFill>
                  <a:schemeClr val="tx1"/>
                </a:solidFill>
              </a:rPr>
              <a:t>:</a:t>
            </a:r>
            <a:endParaRPr lang="ru-RU" sz="2300" b="1" dirty="0">
              <a:solidFill>
                <a:schemeClr val="tx1"/>
              </a:solidFill>
            </a:endParaRPr>
          </a:p>
          <a:p>
            <a:pPr marL="381000" indent="-20955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800000"/>
                </a:solidFill>
                <a:latin typeface="Courier New"/>
                <a:ea typeface="Times New Roman"/>
              </a:rPr>
              <a:t>Выбор Ж!</a:t>
            </a:r>
            <a:endParaRPr lang="ru-RU" sz="1600" dirty="0">
              <a:latin typeface="Times New Roman"/>
              <a:ea typeface="Calibri"/>
            </a:endParaRPr>
          </a:p>
          <a:p>
            <a:pPr marL="381000" indent="-20955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800000"/>
                </a:solidFill>
                <a:latin typeface="Courier New"/>
                <a:ea typeface="Times New Roman"/>
              </a:rPr>
              <a:t>Выбор N!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endParaRPr lang="ru-RU" altLang="ru-RU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174530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7283152" cy="85010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Оператор цикла </a:t>
            </a:r>
            <a:r>
              <a:rPr lang="en-US" sz="3600" dirty="0" smtClean="0">
                <a:solidFill>
                  <a:srgbClr val="0000FF"/>
                </a:solidFill>
              </a:rPr>
              <a:t>for </a:t>
            </a:r>
            <a:r>
              <a:rPr lang="en-US" sz="3600" dirty="0"/>
              <a:t>(1)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640960" cy="547260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600" b="1" dirty="0" smtClean="0"/>
              <a:t>Оператор цикла </a:t>
            </a:r>
            <a:r>
              <a:rPr lang="en-US" sz="2600" b="1" dirty="0" smtClean="0"/>
              <a:t>for (</a:t>
            </a:r>
            <a:r>
              <a:rPr lang="ru-RU" sz="2600" b="1" dirty="0" smtClean="0"/>
              <a:t>кратко </a:t>
            </a:r>
            <a:r>
              <a:rPr lang="ru-RU" sz="2600" b="1" dirty="0" smtClean="0">
                <a:hlinkClick r:id="rId2" action="ppaction://hlinksldjump"/>
              </a:rPr>
              <a:t>СМ</a:t>
            </a:r>
            <a:r>
              <a:rPr lang="ru-RU" sz="2600" b="1" dirty="0" smtClean="0"/>
              <a:t>, общее - </a:t>
            </a:r>
            <a:r>
              <a:rPr lang="ru-RU" sz="2600" b="1" dirty="0" smtClean="0">
                <a:hlinkClick r:id="rId3" action="ppaction://hlinksldjump"/>
              </a:rPr>
              <a:t>СМ</a:t>
            </a:r>
            <a:r>
              <a:rPr lang="en-US" sz="2600" b="1" dirty="0" smtClean="0"/>
              <a:t>)</a:t>
            </a:r>
            <a:r>
              <a:rPr lang="ru-RU" sz="2600" b="1" dirty="0" smtClean="0"/>
              <a:t>, позволяет заданное число раз повторить составной оператор тела цикла (Блок схема для общего вида цикла – </a:t>
            </a: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  <a:hlinkClick r:id="rId4" action="ppaction://hlinksldjump"/>
              </a:rPr>
              <a:t>СМ</a:t>
            </a: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lang="ru-RU" sz="2600" b="1" dirty="0" smtClean="0"/>
              <a:t>для цикла </a:t>
            </a:r>
            <a:r>
              <a:rPr lang="en-US" sz="2600" b="1" dirty="0" smtClean="0">
                <a:solidFill>
                  <a:srgbClr val="0000FF"/>
                </a:solidFill>
              </a:rPr>
              <a:t>for</a:t>
            </a:r>
            <a:r>
              <a:rPr lang="ru-RU" sz="2600" b="1" dirty="0" smtClean="0">
                <a:solidFill>
                  <a:srgbClr val="0000FF"/>
                </a:solidFill>
              </a:rPr>
              <a:t> </a:t>
            </a:r>
            <a:r>
              <a:rPr lang="ru-RU" sz="2600" b="1" dirty="0" smtClean="0"/>
              <a:t>см ниже</a:t>
            </a:r>
            <a:r>
              <a:rPr lang="ru-RU" sz="2600" b="1" dirty="0"/>
              <a:t> </a:t>
            </a:r>
            <a:r>
              <a:rPr lang="ru-RU" sz="2600" b="1" dirty="0" smtClean="0"/>
              <a:t>). </a:t>
            </a:r>
            <a:r>
              <a:rPr lang="ru-RU" sz="2600" b="1" u="sng" dirty="0" smtClean="0"/>
              <a:t>Формально</a:t>
            </a:r>
            <a:r>
              <a:rPr lang="ru-RU" sz="2600" b="1" dirty="0" smtClean="0"/>
              <a:t>: </a:t>
            </a:r>
          </a:p>
          <a:p>
            <a:pPr marL="0" indent="0">
              <a:lnSpc>
                <a:spcPct val="135000"/>
              </a:lnSpc>
              <a:buNone/>
            </a:pPr>
            <a:r>
              <a:rPr lang="en-US" sz="1900" b="1" dirty="0">
                <a:solidFill>
                  <a:srgbClr val="003300"/>
                </a:solidFill>
              </a:rPr>
              <a:t>for </a:t>
            </a:r>
            <a:r>
              <a:rPr lang="en-US" sz="1900" b="1" dirty="0" smtClean="0">
                <a:solidFill>
                  <a:srgbClr val="003300"/>
                </a:solidFill>
              </a:rPr>
              <a:t>(&lt;</a:t>
            </a:r>
            <a:r>
              <a:rPr lang="ru-RU" sz="1900" b="1" dirty="0" smtClean="0">
                <a:solidFill>
                  <a:srgbClr val="003300"/>
                </a:solidFill>
              </a:rPr>
              <a:t>выражение 1</a:t>
            </a:r>
            <a:r>
              <a:rPr lang="en-US" sz="1900" b="1" dirty="0" smtClean="0">
                <a:solidFill>
                  <a:srgbClr val="003300"/>
                </a:solidFill>
              </a:rPr>
              <a:t>&gt;</a:t>
            </a:r>
            <a:r>
              <a:rPr lang="ru-RU" sz="1900" b="1" dirty="0" smtClean="0">
                <a:solidFill>
                  <a:srgbClr val="FF0000"/>
                </a:solidFill>
              </a:rPr>
              <a:t>;</a:t>
            </a:r>
            <a:r>
              <a:rPr lang="ru-RU" sz="1900" b="1" dirty="0" smtClean="0">
                <a:solidFill>
                  <a:srgbClr val="003300"/>
                </a:solidFill>
              </a:rPr>
              <a:t> </a:t>
            </a:r>
            <a:r>
              <a:rPr lang="en-US" sz="1900" b="1" dirty="0">
                <a:solidFill>
                  <a:srgbClr val="003300"/>
                </a:solidFill>
              </a:rPr>
              <a:t>&lt;</a:t>
            </a:r>
            <a:r>
              <a:rPr lang="ru-RU" sz="1900" b="1" dirty="0">
                <a:solidFill>
                  <a:srgbClr val="003300"/>
                </a:solidFill>
              </a:rPr>
              <a:t>выражение </a:t>
            </a:r>
            <a:r>
              <a:rPr lang="en-US" sz="1900" b="1" dirty="0" smtClean="0">
                <a:solidFill>
                  <a:srgbClr val="FF0000"/>
                </a:solidFill>
              </a:rPr>
              <a:t>2</a:t>
            </a:r>
            <a:r>
              <a:rPr lang="en-US" sz="1900" b="1" dirty="0" smtClean="0">
                <a:solidFill>
                  <a:srgbClr val="003300"/>
                </a:solidFill>
              </a:rPr>
              <a:t>&gt;</a:t>
            </a:r>
            <a:r>
              <a:rPr lang="ru-RU" sz="1900" b="1" dirty="0" smtClean="0">
                <a:solidFill>
                  <a:srgbClr val="FF0000"/>
                </a:solidFill>
              </a:rPr>
              <a:t>;</a:t>
            </a:r>
            <a:r>
              <a:rPr lang="ru-RU" sz="1900" b="1" dirty="0" smtClean="0">
                <a:solidFill>
                  <a:srgbClr val="003300"/>
                </a:solidFill>
              </a:rPr>
              <a:t> </a:t>
            </a:r>
            <a:r>
              <a:rPr lang="en-US" sz="1900" b="1" dirty="0">
                <a:solidFill>
                  <a:srgbClr val="003300"/>
                </a:solidFill>
              </a:rPr>
              <a:t>&lt;</a:t>
            </a:r>
            <a:r>
              <a:rPr lang="ru-RU" sz="1900" b="1" dirty="0">
                <a:solidFill>
                  <a:srgbClr val="003300"/>
                </a:solidFill>
              </a:rPr>
              <a:t>выражение </a:t>
            </a:r>
            <a:r>
              <a:rPr lang="en-US" sz="1900" b="1" dirty="0" smtClean="0">
                <a:solidFill>
                  <a:srgbClr val="003300"/>
                </a:solidFill>
              </a:rPr>
              <a:t>3&gt;</a:t>
            </a:r>
            <a:r>
              <a:rPr lang="ru-RU" sz="1900" b="1" dirty="0" smtClean="0">
                <a:solidFill>
                  <a:srgbClr val="003300"/>
                </a:solidFill>
              </a:rPr>
              <a:t>)</a:t>
            </a:r>
            <a:endParaRPr lang="ru-RU" sz="1900" b="1" dirty="0">
              <a:solidFill>
                <a:srgbClr val="003300"/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r>
              <a:rPr lang="en-US" sz="1900" b="1" dirty="0" smtClean="0">
                <a:solidFill>
                  <a:srgbClr val="003300"/>
                </a:solidFill>
              </a:rPr>
              <a:t>&lt;</a:t>
            </a:r>
            <a:r>
              <a:rPr lang="ru-RU" sz="1900" b="1" dirty="0" smtClean="0">
                <a:solidFill>
                  <a:srgbClr val="003300"/>
                </a:solidFill>
              </a:rPr>
              <a:t>Составной оператор – тело цикла</a:t>
            </a:r>
            <a:r>
              <a:rPr lang="en-US" sz="1900" b="1" dirty="0" smtClean="0">
                <a:solidFill>
                  <a:srgbClr val="003300"/>
                </a:solidFill>
              </a:rPr>
              <a:t>&gt;</a:t>
            </a:r>
            <a:endParaRPr lang="ru-RU" sz="1900" b="1" dirty="0" smtClean="0">
              <a:solidFill>
                <a:srgbClr val="003300"/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r>
              <a:rPr lang="ru-RU" sz="2200" b="1" dirty="0">
                <a:solidFill>
                  <a:schemeClr val="tx1">
                    <a:tint val="75000"/>
                  </a:schemeClr>
                </a:solidFill>
              </a:rPr>
              <a:t>Где</a:t>
            </a:r>
            <a:r>
              <a:rPr lang="ru-RU" sz="2000" b="1" dirty="0" smtClean="0">
                <a:solidFill>
                  <a:schemeClr val="tx1">
                    <a:tint val="75000"/>
                  </a:schemeClr>
                </a:solidFill>
              </a:rPr>
              <a:t>:</a:t>
            </a:r>
          </a:p>
          <a:p>
            <a:pPr marL="0" indent="0">
              <a:lnSpc>
                <a:spcPct val="135000"/>
              </a:lnSpc>
              <a:buNone/>
            </a:pPr>
            <a:r>
              <a:rPr lang="en-US" sz="1900" b="1" dirty="0">
                <a:solidFill>
                  <a:srgbClr val="003300"/>
                </a:solidFill>
              </a:rPr>
              <a:t>(&lt;</a:t>
            </a:r>
            <a:r>
              <a:rPr lang="ru-RU" sz="1900" b="1" dirty="0">
                <a:solidFill>
                  <a:srgbClr val="003300"/>
                </a:solidFill>
              </a:rPr>
              <a:t>выражение 1</a:t>
            </a:r>
            <a:r>
              <a:rPr lang="en-US" sz="1900" b="1" dirty="0" smtClean="0">
                <a:solidFill>
                  <a:srgbClr val="003300"/>
                </a:solidFill>
              </a:rPr>
              <a:t>&gt;</a:t>
            </a:r>
            <a:r>
              <a:rPr lang="ru-RU" sz="1900" b="1" dirty="0" smtClean="0">
                <a:solidFill>
                  <a:srgbClr val="003300"/>
                </a:solidFill>
              </a:rPr>
              <a:t> и </a:t>
            </a:r>
            <a:r>
              <a:rPr lang="en-US" sz="1900" b="1" dirty="0">
                <a:solidFill>
                  <a:srgbClr val="003300"/>
                </a:solidFill>
              </a:rPr>
              <a:t>(&lt;</a:t>
            </a:r>
            <a:r>
              <a:rPr lang="ru-RU" sz="1900" b="1" dirty="0">
                <a:solidFill>
                  <a:srgbClr val="003300"/>
                </a:solidFill>
              </a:rPr>
              <a:t>выражение </a:t>
            </a:r>
            <a:r>
              <a:rPr lang="ru-RU" sz="1900" b="1" dirty="0" smtClean="0">
                <a:solidFill>
                  <a:srgbClr val="003300"/>
                </a:solidFill>
              </a:rPr>
              <a:t>3</a:t>
            </a:r>
            <a:r>
              <a:rPr lang="en-US" sz="1900" b="1" dirty="0" smtClean="0">
                <a:solidFill>
                  <a:srgbClr val="003300"/>
                </a:solidFill>
              </a:rPr>
              <a:t>&gt;</a:t>
            </a:r>
            <a:r>
              <a:rPr lang="ru-RU" sz="1900" b="1" dirty="0" smtClean="0">
                <a:solidFill>
                  <a:srgbClr val="003300"/>
                </a:solidFill>
              </a:rPr>
              <a:t> </a:t>
            </a:r>
            <a:r>
              <a:rPr lang="ru-RU" sz="2200" b="1" dirty="0">
                <a:solidFill>
                  <a:schemeClr val="tx1">
                    <a:tint val="75000"/>
                  </a:schemeClr>
                </a:solidFill>
              </a:rPr>
              <a:t>- </a:t>
            </a:r>
            <a:r>
              <a:rPr lang="ru-RU" sz="2200" b="1" dirty="0"/>
              <a:t>выражения </a:t>
            </a:r>
            <a:r>
              <a:rPr lang="ru-RU" sz="2200" b="1" dirty="0" smtClean="0"/>
              <a:t>присваивания через запятую, </a:t>
            </a:r>
            <a:r>
              <a:rPr lang="ru-RU" sz="2200" b="1" dirty="0"/>
              <a:t>а</a:t>
            </a:r>
          </a:p>
          <a:p>
            <a:pPr marL="0" indent="0">
              <a:lnSpc>
                <a:spcPct val="135000"/>
              </a:lnSpc>
              <a:buNone/>
            </a:pPr>
            <a:r>
              <a:rPr lang="en-US" sz="1900" b="1" dirty="0">
                <a:solidFill>
                  <a:srgbClr val="003300"/>
                </a:solidFill>
              </a:rPr>
              <a:t>&lt;</a:t>
            </a:r>
            <a:r>
              <a:rPr lang="ru-RU" sz="1900" b="1" dirty="0">
                <a:solidFill>
                  <a:srgbClr val="003300"/>
                </a:solidFill>
              </a:rPr>
              <a:t>выражение </a:t>
            </a:r>
            <a:r>
              <a:rPr lang="en-US" sz="1900" b="1" dirty="0">
                <a:solidFill>
                  <a:srgbClr val="FF0000"/>
                </a:solidFill>
              </a:rPr>
              <a:t>2</a:t>
            </a:r>
            <a:r>
              <a:rPr lang="en-US" sz="1900" b="1" dirty="0" smtClean="0">
                <a:solidFill>
                  <a:srgbClr val="003300"/>
                </a:solidFill>
              </a:rPr>
              <a:t>&gt;</a:t>
            </a:r>
            <a:r>
              <a:rPr lang="ru-RU" sz="1900" b="1" dirty="0" smtClean="0">
                <a:solidFill>
                  <a:srgbClr val="003300"/>
                </a:solidFill>
              </a:rPr>
              <a:t> - </a:t>
            </a:r>
            <a:r>
              <a:rPr lang="ru-RU" sz="2200" b="1" dirty="0"/>
              <a:t>выражение отношения</a:t>
            </a:r>
            <a:r>
              <a:rPr lang="ru-RU" sz="2200" b="1" dirty="0" smtClean="0"/>
              <a:t>.</a:t>
            </a:r>
          </a:p>
          <a:p>
            <a:pPr marL="0" indent="0">
              <a:lnSpc>
                <a:spcPct val="135000"/>
              </a:lnSpc>
              <a:buNone/>
            </a:pPr>
            <a:r>
              <a:rPr lang="ru-RU" sz="2200" b="1" dirty="0" smtClean="0"/>
              <a:t>Правило: Вычисляется </a:t>
            </a:r>
            <a:r>
              <a:rPr lang="en-US" sz="2100" b="1" dirty="0">
                <a:solidFill>
                  <a:srgbClr val="003300"/>
                </a:solidFill>
              </a:rPr>
              <a:t>&lt;</a:t>
            </a:r>
            <a:r>
              <a:rPr lang="ru-RU" sz="2100" b="1" dirty="0">
                <a:solidFill>
                  <a:srgbClr val="003300"/>
                </a:solidFill>
              </a:rPr>
              <a:t>выражение 1</a:t>
            </a:r>
            <a:r>
              <a:rPr lang="en-US" sz="2100" b="1" dirty="0">
                <a:solidFill>
                  <a:srgbClr val="003300"/>
                </a:solidFill>
              </a:rPr>
              <a:t>&gt;</a:t>
            </a:r>
            <a:r>
              <a:rPr lang="ru-RU" sz="2200" b="1" dirty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lang="ru-RU" sz="2200" b="1" dirty="0" smtClean="0"/>
              <a:t>проверяется</a:t>
            </a:r>
            <a:r>
              <a:rPr lang="ru-RU" sz="22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n-US" sz="2000" b="1" dirty="0">
                <a:solidFill>
                  <a:srgbClr val="003300"/>
                </a:solidFill>
              </a:rPr>
              <a:t>&lt;</a:t>
            </a:r>
            <a:r>
              <a:rPr lang="ru-RU" sz="2000" b="1" dirty="0">
                <a:solidFill>
                  <a:srgbClr val="003300"/>
                </a:solidFill>
              </a:rPr>
              <a:t>выражение </a:t>
            </a:r>
            <a:r>
              <a:rPr lang="ru-RU" sz="2000" b="1" dirty="0" smtClean="0">
                <a:solidFill>
                  <a:srgbClr val="003300"/>
                </a:solidFill>
              </a:rPr>
              <a:t>2</a:t>
            </a:r>
            <a:r>
              <a:rPr lang="en-US" sz="2000" b="1" dirty="0" smtClean="0">
                <a:solidFill>
                  <a:srgbClr val="003300"/>
                </a:solidFill>
              </a:rPr>
              <a:t>&gt;</a:t>
            </a:r>
            <a:r>
              <a:rPr lang="ru-RU" sz="2000" b="1" dirty="0" smtClean="0">
                <a:solidFill>
                  <a:srgbClr val="003300"/>
                </a:solidFill>
              </a:rPr>
              <a:t> </a:t>
            </a:r>
            <a:r>
              <a:rPr lang="ru-RU" sz="2200" b="1" dirty="0"/>
              <a:t>и </a:t>
            </a:r>
            <a:r>
              <a:rPr lang="ru-RU" sz="2200" b="1" dirty="0" smtClean="0"/>
              <a:t> , если оно истинно </a:t>
            </a:r>
            <a:r>
              <a:rPr lang="ru-RU" sz="2200" b="1" dirty="0" smtClean="0">
                <a:solidFill>
                  <a:schemeClr val="tx1">
                    <a:tint val="75000"/>
                  </a:schemeClr>
                </a:solidFill>
              </a:rPr>
              <a:t>(</a:t>
            </a:r>
            <a:r>
              <a:rPr lang="en-US" sz="2200" b="1" dirty="0">
                <a:solidFill>
                  <a:srgbClr val="0000FF"/>
                </a:solidFill>
              </a:rPr>
              <a:t>true</a:t>
            </a:r>
            <a:r>
              <a:rPr lang="ru-RU" sz="2200" b="1" dirty="0" smtClean="0">
                <a:solidFill>
                  <a:schemeClr val="tx1">
                    <a:tint val="75000"/>
                  </a:schemeClr>
                </a:solidFill>
              </a:rPr>
              <a:t>)</a:t>
            </a:r>
            <a:r>
              <a:rPr lang="en-US" sz="22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ru-RU" sz="2200" b="1" dirty="0" smtClean="0">
                <a:solidFill>
                  <a:schemeClr val="tx1">
                    <a:tint val="75000"/>
                  </a:schemeClr>
                </a:solidFill>
              </a:rPr>
              <a:t>, выполняется тело цикла </a:t>
            </a:r>
            <a:r>
              <a:rPr lang="en-US" sz="2000" b="1" dirty="0">
                <a:solidFill>
                  <a:srgbClr val="003300"/>
                </a:solidFill>
              </a:rPr>
              <a:t>&lt;</a:t>
            </a:r>
            <a:r>
              <a:rPr lang="ru-RU" sz="2000" b="1" dirty="0">
                <a:solidFill>
                  <a:srgbClr val="003300"/>
                </a:solidFill>
              </a:rPr>
              <a:t>Составной оператор</a:t>
            </a:r>
            <a:r>
              <a:rPr lang="en-US" sz="2100" b="1" dirty="0">
                <a:solidFill>
                  <a:srgbClr val="003300"/>
                </a:solidFill>
              </a:rPr>
              <a:t>&gt;</a:t>
            </a:r>
            <a:r>
              <a:rPr lang="ru-RU" sz="22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ru-RU" sz="2200" b="1" dirty="0" smtClean="0"/>
              <a:t>и вычисляется</a:t>
            </a:r>
            <a:r>
              <a:rPr lang="ru-RU" sz="22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n-US" sz="2100" b="1" dirty="0">
                <a:solidFill>
                  <a:srgbClr val="003300"/>
                </a:solidFill>
              </a:rPr>
              <a:t>&lt;</a:t>
            </a:r>
            <a:r>
              <a:rPr lang="ru-RU" sz="2100" b="1" dirty="0">
                <a:solidFill>
                  <a:srgbClr val="003300"/>
                </a:solidFill>
              </a:rPr>
              <a:t>выражение </a:t>
            </a:r>
            <a:r>
              <a:rPr lang="en-US" sz="2100" b="1" dirty="0">
                <a:solidFill>
                  <a:srgbClr val="003300"/>
                </a:solidFill>
              </a:rPr>
              <a:t>3&gt;</a:t>
            </a:r>
            <a:r>
              <a:rPr lang="ru-RU" sz="2200" b="1" dirty="0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lang="ru-RU" sz="2200" b="1" dirty="0" smtClean="0"/>
              <a:t>если условие ложно </a:t>
            </a:r>
            <a:r>
              <a:rPr lang="ru-RU" sz="2200" b="1" dirty="0" smtClean="0">
                <a:solidFill>
                  <a:schemeClr val="tx1">
                    <a:tint val="75000"/>
                  </a:schemeClr>
                </a:solidFill>
              </a:rPr>
              <a:t>(</a:t>
            </a:r>
            <a:r>
              <a:rPr lang="en-US" sz="2200" b="1" dirty="0">
                <a:solidFill>
                  <a:srgbClr val="0000FF"/>
                </a:solidFill>
              </a:rPr>
              <a:t>false</a:t>
            </a:r>
            <a:r>
              <a:rPr lang="ru-RU" sz="2200" b="1" dirty="0" smtClean="0">
                <a:solidFill>
                  <a:schemeClr val="tx1">
                    <a:tint val="75000"/>
                  </a:schemeClr>
                </a:solidFill>
              </a:rPr>
              <a:t>) </a:t>
            </a:r>
            <a:r>
              <a:rPr lang="ru-RU" sz="2200" b="1" dirty="0" smtClean="0"/>
              <a:t>то цикл </a:t>
            </a:r>
            <a:r>
              <a:rPr lang="ru-RU" sz="2200" b="1" u="sng" dirty="0" smtClean="0"/>
              <a:t>завершается</a:t>
            </a:r>
            <a:r>
              <a:rPr lang="ru-RU" sz="2200" b="1" dirty="0" smtClean="0"/>
              <a:t>. Пример:</a:t>
            </a: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latin typeface="Tahoma"/>
                <a:ea typeface="Times New Roman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ru-RU" sz="2400" dirty="0">
                <a:latin typeface="Tahoma"/>
                <a:ea typeface="Times New Roman"/>
              </a:rPr>
              <a:t> (</a:t>
            </a:r>
            <a:r>
              <a:rPr lang="en-US" sz="24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400" dirty="0">
                <a:latin typeface="Tahoma"/>
                <a:ea typeface="Times New Roman"/>
              </a:rPr>
              <a:t> </a:t>
            </a:r>
            <a:r>
              <a:rPr lang="en-US" sz="2400" dirty="0" err="1">
                <a:latin typeface="Tahoma"/>
                <a:ea typeface="Times New Roman"/>
              </a:rPr>
              <a:t>i</a:t>
            </a:r>
            <a:r>
              <a:rPr lang="ru-RU" sz="2400" dirty="0">
                <a:latin typeface="Tahoma"/>
                <a:ea typeface="Times New Roman"/>
              </a:rPr>
              <a:t> =1  ; </a:t>
            </a:r>
            <a:r>
              <a:rPr lang="en-US" sz="2400" dirty="0" err="1">
                <a:latin typeface="Tahoma"/>
                <a:ea typeface="Times New Roman"/>
              </a:rPr>
              <a:t>i</a:t>
            </a:r>
            <a:r>
              <a:rPr lang="ru-RU" sz="2400" dirty="0">
                <a:latin typeface="Tahoma"/>
                <a:ea typeface="Times New Roman"/>
              </a:rPr>
              <a:t> &lt;= 5 ; </a:t>
            </a:r>
            <a:r>
              <a:rPr lang="en-US" sz="2400" dirty="0" err="1">
                <a:latin typeface="Tahoma"/>
                <a:ea typeface="Times New Roman"/>
              </a:rPr>
              <a:t>i</a:t>
            </a:r>
            <a:r>
              <a:rPr lang="ru-RU" sz="2400" dirty="0">
                <a:latin typeface="Tahoma"/>
                <a:ea typeface="Times New Roman"/>
              </a:rPr>
              <a:t>++ )</a:t>
            </a:r>
            <a:endParaRPr lang="ru-RU" sz="24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latin typeface="Tahoma"/>
                <a:ea typeface="Times New Roman"/>
              </a:rPr>
              <a:t>   </a:t>
            </a:r>
            <a:r>
              <a:rPr lang="en-US" sz="2400" dirty="0">
                <a:latin typeface="Tahoma"/>
                <a:ea typeface="Times New Roman"/>
              </a:rPr>
              <a:t>{</a:t>
            </a:r>
            <a:endParaRPr lang="ru-RU" sz="24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400" dirty="0">
                <a:latin typeface="Tahoma"/>
                <a:ea typeface="Times New Roman"/>
              </a:rPr>
              <a:t>   </a:t>
            </a:r>
            <a:r>
              <a:rPr lang="en-US" sz="2400" dirty="0" err="1">
                <a:latin typeface="Tahoma"/>
                <a:ea typeface="Times New Roman"/>
              </a:rPr>
              <a:t>printf</a:t>
            </a:r>
            <a:r>
              <a:rPr lang="en-US" sz="2400" dirty="0">
                <a:latin typeface="Tahoma"/>
                <a:ea typeface="Times New Roman"/>
              </a:rPr>
              <a:t>(</a:t>
            </a:r>
            <a:r>
              <a:rPr lang="en-US" sz="24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400" dirty="0">
                <a:solidFill>
                  <a:srgbClr val="A31515"/>
                </a:solidFill>
                <a:latin typeface="Tahoma"/>
                <a:ea typeface="Times New Roman"/>
              </a:rPr>
              <a:t>Шаг цикла</a:t>
            </a:r>
            <a:r>
              <a:rPr lang="en-US" sz="2400" dirty="0">
                <a:solidFill>
                  <a:srgbClr val="A31515"/>
                </a:solidFill>
                <a:latin typeface="Tahoma"/>
                <a:ea typeface="Times New Roman"/>
              </a:rPr>
              <a:t>(for) - %d\n"</a:t>
            </a:r>
            <a:r>
              <a:rPr lang="en-US" sz="2400" dirty="0">
                <a:latin typeface="Tahoma"/>
                <a:ea typeface="Times New Roman"/>
              </a:rPr>
              <a:t> , </a:t>
            </a:r>
            <a:r>
              <a:rPr lang="en-US" sz="2400" dirty="0" err="1">
                <a:latin typeface="Tahoma"/>
                <a:ea typeface="Times New Roman"/>
              </a:rPr>
              <a:t>i</a:t>
            </a:r>
            <a:r>
              <a:rPr lang="en-US" sz="2400" dirty="0" smtClean="0">
                <a:latin typeface="Tahoma"/>
                <a:ea typeface="Times New Roman"/>
              </a:rPr>
              <a:t>);</a:t>
            </a:r>
            <a:r>
              <a:rPr lang="ru-RU" sz="2400" dirty="0" smtClean="0">
                <a:latin typeface="Tahoma"/>
                <a:ea typeface="Times New Roman"/>
              </a:rPr>
              <a:t> </a:t>
            </a:r>
            <a:r>
              <a:rPr lang="ru-RU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4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Тело цикла</a:t>
            </a:r>
            <a:endParaRPr lang="ru-RU" sz="24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400" dirty="0">
                <a:latin typeface="Tahoma"/>
                <a:ea typeface="Times New Roman"/>
              </a:rPr>
              <a:t>   </a:t>
            </a:r>
            <a:r>
              <a:rPr lang="ru-RU" sz="2400" dirty="0" smtClean="0">
                <a:latin typeface="Tahoma"/>
                <a:ea typeface="Times New Roman"/>
              </a:rPr>
              <a:t>};</a:t>
            </a: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600" b="1" dirty="0" smtClean="0"/>
              <a:t>Цикл выполняется с начальным значением </a:t>
            </a:r>
            <a:r>
              <a:rPr lang="en-US" sz="2600" b="1" dirty="0" err="1"/>
              <a:t>i</a:t>
            </a:r>
            <a:r>
              <a:rPr lang="en-US" sz="2600" b="1" dirty="0" smtClean="0"/>
              <a:t> = 1, </a:t>
            </a:r>
            <a:r>
              <a:rPr lang="ru-RU" sz="2600" b="1" dirty="0" smtClean="0"/>
              <a:t>На каждом шаге цикла печатается строка (</a:t>
            </a:r>
            <a:r>
              <a:rPr lang="en-US" sz="2800" dirty="0">
                <a:latin typeface="Tahoma"/>
                <a:ea typeface="Times New Roman"/>
              </a:rPr>
              <a:t>(</a:t>
            </a:r>
            <a:r>
              <a:rPr lang="en-US" sz="2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800" dirty="0" smtClean="0">
                <a:solidFill>
                  <a:srgbClr val="A31515"/>
                </a:solidFill>
                <a:latin typeface="Tahoma"/>
                <a:ea typeface="Times New Roman"/>
              </a:rPr>
              <a:t>Шаг…"</a:t>
            </a: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</a:rPr>
              <a:t>), </a:t>
            </a:r>
            <a:r>
              <a:rPr lang="ru-RU" sz="2600" b="1" dirty="0" smtClean="0"/>
              <a:t>после печати проверяется условие </a:t>
            </a: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</a:rPr>
              <a:t>(</a:t>
            </a:r>
            <a:r>
              <a:rPr lang="ru-RU" sz="2800" dirty="0">
                <a:latin typeface="Tahoma"/>
                <a:ea typeface="Times New Roman"/>
              </a:rPr>
              <a:t>&lt;= 5</a:t>
            </a: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</a:rPr>
              <a:t>) </a:t>
            </a:r>
            <a:r>
              <a:rPr lang="ru-RU" sz="2600" b="1" dirty="0" smtClean="0"/>
              <a:t>и при его </a:t>
            </a:r>
            <a:r>
              <a:rPr lang="ru-RU" sz="2600" b="1" i="1" dirty="0" smtClean="0"/>
              <a:t>истинности</a:t>
            </a:r>
            <a:r>
              <a:rPr lang="ru-RU" sz="2600" b="1" dirty="0" smtClean="0"/>
              <a:t> циклы заканчиваются. Если условие </a:t>
            </a:r>
            <a:r>
              <a:rPr lang="ru-RU" sz="2600" b="1" u="sng" dirty="0" smtClean="0"/>
              <a:t>ложно</a:t>
            </a:r>
            <a:r>
              <a:rPr lang="ru-RU" sz="2600" b="1" dirty="0" smtClean="0"/>
              <a:t>, то выполняется увеличение </a:t>
            </a:r>
            <a:r>
              <a:rPr lang="en-US" sz="2600" b="1" dirty="0" err="1" smtClean="0"/>
              <a:t>i</a:t>
            </a:r>
            <a:r>
              <a:rPr lang="en-US" sz="2600" b="1" dirty="0" smtClean="0"/>
              <a:t> </a:t>
            </a:r>
            <a:r>
              <a:rPr lang="ru-RU" sz="2600" b="1" dirty="0" smtClean="0"/>
              <a:t>на единицу и циклы продолжаются.</a:t>
            </a:r>
            <a:r>
              <a:rPr lang="en-US" sz="2600" b="1" dirty="0" smtClean="0"/>
              <a:t> </a:t>
            </a:r>
            <a:r>
              <a:rPr lang="ru-RU" sz="2600" b="1" dirty="0" smtClean="0"/>
              <a:t> </a:t>
            </a: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22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endParaRPr lang="ru-RU" sz="22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endParaRPr lang="ru-RU" sz="22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endParaRPr lang="ru-RU" sz="1900" b="1" dirty="0">
              <a:solidFill>
                <a:srgbClr val="003300"/>
              </a:solidFill>
            </a:endParaRPr>
          </a:p>
          <a:p>
            <a:pPr marL="0" indent="0">
              <a:buNone/>
            </a:pPr>
            <a:endParaRPr lang="ru-RU" sz="2200" b="1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7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283152" cy="85010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Блок схема для цикла </a:t>
            </a:r>
            <a:r>
              <a:rPr lang="en-US" sz="3600" dirty="0" smtClean="0">
                <a:solidFill>
                  <a:srgbClr val="0000FF"/>
                </a:solidFill>
              </a:rPr>
              <a:t>for</a:t>
            </a:r>
            <a:r>
              <a:rPr lang="en-US" sz="3600" dirty="0" smtClean="0"/>
              <a:t> (2)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640960" cy="43204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/>
              <a:t>Блок схема для цикла </a:t>
            </a:r>
            <a:r>
              <a:rPr lang="en-US" sz="2400" b="1" dirty="0" smtClean="0">
                <a:solidFill>
                  <a:srgbClr val="0000FF"/>
                </a:solidFill>
              </a:rPr>
              <a:t>for</a:t>
            </a:r>
            <a:r>
              <a:rPr lang="ru-RU" sz="24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ru-RU" sz="2400" b="1" dirty="0" smtClean="0"/>
              <a:t>помогает понять его работу</a:t>
            </a:r>
            <a:r>
              <a:rPr lang="ru-RU" sz="2400" b="1" dirty="0" smtClean="0">
                <a:solidFill>
                  <a:schemeClr val="tx1">
                    <a:tint val="75000"/>
                  </a:schemeClr>
                </a:solidFill>
              </a:rPr>
              <a:t>:</a:t>
            </a: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tx1">
                    <a:tint val="75000"/>
                  </a:schemeClr>
                </a:solidFill>
              </a:rPr>
              <a:t>В операторе цикла</a:t>
            </a:r>
            <a:r>
              <a:rPr lang="en-US" sz="18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</a:rPr>
              <a:t>for</a:t>
            </a:r>
            <a:r>
              <a:rPr lang="ru-RU" sz="1800" b="1" dirty="0" smtClean="0">
                <a:solidFill>
                  <a:schemeClr val="tx1">
                    <a:tint val="75000"/>
                  </a:schemeClr>
                </a:solidFill>
              </a:rPr>
              <a:t> можно описывать локальные переменные (</a:t>
            </a:r>
            <a:r>
              <a:rPr lang="en-US" sz="1800" b="1" dirty="0" err="1" smtClean="0">
                <a:solidFill>
                  <a:srgbClr val="0000FF"/>
                </a:solidFill>
              </a:rPr>
              <a:t>int</a:t>
            </a:r>
            <a:r>
              <a:rPr lang="en-US" sz="18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n-US" sz="1800" b="1" dirty="0" err="1" smtClean="0">
                <a:solidFill>
                  <a:schemeClr val="tx1">
                    <a:tint val="75000"/>
                  </a:schemeClr>
                </a:solidFill>
              </a:rPr>
              <a:t>i</a:t>
            </a:r>
            <a:r>
              <a:rPr lang="ru-RU" sz="1800" b="1" dirty="0" smtClean="0">
                <a:solidFill>
                  <a:schemeClr val="tx1">
                    <a:tint val="75000"/>
                  </a:schemeClr>
                </a:solidFill>
              </a:rPr>
              <a:t>)</a:t>
            </a:r>
            <a:r>
              <a:rPr lang="en-US" sz="18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tx1">
                    <a:tint val="75000"/>
                  </a:schemeClr>
                </a:solidFill>
              </a:rPr>
              <a:t>и выполнять несколько вычислений (</a:t>
            </a:r>
            <a:r>
              <a:rPr lang="en-US" sz="1800" b="1" dirty="0" smtClean="0">
                <a:solidFill>
                  <a:srgbClr val="FF0000"/>
                </a:solidFill>
              </a:rPr>
              <a:t>k = 10 ,</a:t>
            </a:r>
            <a:r>
              <a:rPr lang="en-US" sz="1800" b="1" dirty="0" err="1" smtClean="0">
                <a:solidFill>
                  <a:srgbClr val="FF0000"/>
                </a:solidFill>
              </a:rPr>
              <a:t>j++</a:t>
            </a:r>
            <a:r>
              <a:rPr lang="ru-RU" sz="1800" b="1" dirty="0" smtClean="0">
                <a:solidFill>
                  <a:schemeClr val="tx1">
                    <a:tint val="75000"/>
                  </a:schemeClr>
                </a:solidFill>
              </a:rPr>
              <a:t>)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 smtClean="0">
                <a:latin typeface="Tahoma"/>
                <a:ea typeface="Times New Roman"/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ru-RU" sz="1400" b="1" dirty="0" smtClean="0">
                <a:latin typeface="Tahoma"/>
                <a:ea typeface="Times New Roman"/>
              </a:rPr>
              <a:t> </a:t>
            </a:r>
            <a:r>
              <a:rPr lang="ru-RU" sz="1400" b="1" dirty="0">
                <a:latin typeface="Tahoma"/>
                <a:ea typeface="Times New Roman"/>
              </a:rPr>
              <a:t>(</a:t>
            </a:r>
            <a:r>
              <a:rPr lang="en-US" sz="1400" b="1" dirty="0" err="1">
                <a:solidFill>
                  <a:srgbClr val="FF0000"/>
                </a:solidFill>
                <a:latin typeface="Tahoma"/>
                <a:ea typeface="Times New Roman"/>
              </a:rPr>
              <a:t>int</a:t>
            </a:r>
            <a:r>
              <a:rPr lang="en-US" sz="1400" b="1" dirty="0">
                <a:solidFill>
                  <a:srgbClr val="FF0000"/>
                </a:solidFill>
                <a:latin typeface="Tahoma"/>
                <a:ea typeface="Times New Roman"/>
              </a:rPr>
              <a:t> </a:t>
            </a:r>
            <a:r>
              <a:rPr lang="en-US" sz="1400" b="1" dirty="0" err="1">
                <a:solidFill>
                  <a:srgbClr val="FF0000"/>
                </a:solidFill>
                <a:latin typeface="Tahoma"/>
                <a:ea typeface="Times New Roman"/>
              </a:rPr>
              <a:t>i</a:t>
            </a:r>
            <a:r>
              <a:rPr lang="ru-RU" sz="1400" b="1" dirty="0">
                <a:latin typeface="Tahoma"/>
                <a:ea typeface="Times New Roman"/>
              </a:rPr>
              <a:t> =1  ; </a:t>
            </a:r>
            <a:r>
              <a:rPr lang="en-US" sz="1400" b="1" dirty="0" err="1">
                <a:latin typeface="Tahoma"/>
                <a:ea typeface="Times New Roman"/>
              </a:rPr>
              <a:t>i</a:t>
            </a:r>
            <a:r>
              <a:rPr lang="ru-RU" sz="1400" b="1" dirty="0">
                <a:latin typeface="Tahoma"/>
                <a:ea typeface="Times New Roman"/>
              </a:rPr>
              <a:t> &lt;= 5 ; </a:t>
            </a:r>
            <a:r>
              <a:rPr lang="en-US" sz="1400" b="1" dirty="0" err="1">
                <a:latin typeface="Tahoma"/>
                <a:ea typeface="Times New Roman"/>
              </a:rPr>
              <a:t>i</a:t>
            </a:r>
            <a:r>
              <a:rPr lang="ru-RU" sz="1400" b="1" dirty="0" smtClean="0">
                <a:latin typeface="Tahoma"/>
                <a:ea typeface="Times New Roman"/>
              </a:rPr>
              <a:t>++, </a:t>
            </a:r>
            <a:r>
              <a:rPr lang="en-US" sz="1400" b="1" dirty="0" smtClean="0">
                <a:latin typeface="Tahoma"/>
                <a:ea typeface="Times New Roman"/>
              </a:rPr>
              <a:t>k = 10 , </a:t>
            </a:r>
            <a:r>
              <a:rPr lang="en-US" sz="1400" b="1" dirty="0" err="1" smtClean="0">
                <a:latin typeface="Tahoma"/>
                <a:ea typeface="Times New Roman"/>
              </a:rPr>
              <a:t>j++</a:t>
            </a:r>
            <a:r>
              <a:rPr lang="ru-RU" sz="1400" b="1" dirty="0" smtClean="0">
                <a:latin typeface="Tahoma"/>
                <a:ea typeface="Times New Roman"/>
              </a:rPr>
              <a:t> )</a:t>
            </a:r>
            <a:r>
              <a:rPr lang="en-US" sz="1400" b="1" dirty="0" smtClean="0">
                <a:latin typeface="Tahoma"/>
                <a:ea typeface="Times New Roman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несколько выражений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dirty="0">
                <a:latin typeface="Tahoma"/>
                <a:ea typeface="Times New Roman"/>
              </a:rPr>
              <a:t>   </a:t>
            </a:r>
            <a:r>
              <a:rPr lang="en-US" sz="1400" b="1" dirty="0">
                <a:latin typeface="Tahoma"/>
                <a:ea typeface="Times New Roman"/>
              </a:rPr>
              <a:t>{</a:t>
            </a:r>
            <a:endParaRPr lang="ru-RU" sz="1400" b="1" dirty="0">
              <a:latin typeface="Times New Roman"/>
              <a:ea typeface="Calibri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latin typeface="Tahoma"/>
                <a:ea typeface="Times New Roman"/>
              </a:rPr>
              <a:t>   </a:t>
            </a:r>
            <a:r>
              <a:rPr lang="en-US" sz="1400" b="1" dirty="0" err="1">
                <a:latin typeface="Tahoma"/>
                <a:ea typeface="Times New Roman"/>
              </a:rPr>
              <a:t>printf</a:t>
            </a:r>
            <a:r>
              <a:rPr lang="en-US" sz="1400" b="1" dirty="0">
                <a:latin typeface="Tahoma"/>
                <a:ea typeface="Times New Roman"/>
              </a:rPr>
              <a:t>(</a:t>
            </a:r>
            <a:r>
              <a:rPr lang="en-US" sz="1400" b="1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400" b="1" dirty="0">
                <a:solidFill>
                  <a:srgbClr val="A31515"/>
                </a:solidFill>
                <a:latin typeface="Tahoma"/>
                <a:ea typeface="Times New Roman"/>
              </a:rPr>
              <a:t>Шаг цикла</a:t>
            </a:r>
            <a:r>
              <a:rPr lang="en-US" sz="1400" b="1" dirty="0">
                <a:solidFill>
                  <a:srgbClr val="A31515"/>
                </a:solidFill>
                <a:latin typeface="Tahoma"/>
                <a:ea typeface="Times New Roman"/>
              </a:rPr>
              <a:t>(for) - %d\n"</a:t>
            </a:r>
            <a:r>
              <a:rPr lang="en-US" sz="1400" b="1" dirty="0">
                <a:latin typeface="Tahoma"/>
                <a:ea typeface="Times New Roman"/>
              </a:rPr>
              <a:t> , </a:t>
            </a:r>
            <a:r>
              <a:rPr lang="en-US" sz="1400" b="1" dirty="0" err="1">
                <a:latin typeface="Tahoma"/>
                <a:ea typeface="Times New Roman"/>
              </a:rPr>
              <a:t>i</a:t>
            </a:r>
            <a:r>
              <a:rPr lang="en-US" sz="1400" b="1" dirty="0">
                <a:latin typeface="Tahoma"/>
                <a:ea typeface="Times New Roman"/>
              </a:rPr>
              <a:t>);</a:t>
            </a:r>
            <a:r>
              <a:rPr lang="ru-RU" sz="1400" b="1" dirty="0">
                <a:latin typeface="Tahoma"/>
                <a:ea typeface="Times New Roman"/>
              </a:rPr>
              <a:t> </a:t>
            </a:r>
            <a:r>
              <a:rPr lang="ru-RU" sz="18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Тело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цикла</a:t>
            </a:r>
            <a:r>
              <a:rPr lang="en-US" sz="1800" dirty="0" smtClean="0">
                <a:latin typeface="Tahoma"/>
                <a:ea typeface="Times New Roman"/>
              </a:rPr>
              <a:t> </a:t>
            </a:r>
            <a:r>
              <a:rPr lang="ru-RU" sz="1800" b="1" dirty="0">
                <a:latin typeface="Tahoma"/>
                <a:ea typeface="Times New Roman"/>
              </a:rPr>
              <a:t>};</a:t>
            </a:r>
          </a:p>
          <a:p>
            <a:pPr marL="0" indent="0">
              <a:buNone/>
            </a:pPr>
            <a:endParaRPr lang="ru-RU" sz="12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2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endParaRPr lang="ru-RU" sz="12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endParaRPr lang="ru-RU" sz="1100" b="1" dirty="0">
              <a:solidFill>
                <a:srgbClr val="003300"/>
              </a:solidFill>
            </a:endParaRPr>
          </a:p>
          <a:p>
            <a:pPr marL="0" indent="0">
              <a:buNone/>
            </a:pPr>
            <a:endParaRPr lang="ru-RU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554421"/>
              </p:ext>
            </p:extLst>
          </p:nvPr>
        </p:nvGraphicFramePr>
        <p:xfrm>
          <a:off x="1835696" y="1124744"/>
          <a:ext cx="3997325" cy="3168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13" name="Visio" r:id="rId3" imgW="5471543" imgH="5152140" progId="Visio.Drawing.11">
                  <p:embed/>
                </p:oleObj>
              </mc:Choice>
              <mc:Fallback>
                <p:oleObj name="Visio" r:id="rId3" imgW="5471543" imgH="515214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35696" y="1124744"/>
                        <a:ext cx="3997325" cy="3168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799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552728" cy="85010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Оператор цикла </a:t>
            </a:r>
            <a:r>
              <a:rPr lang="en-US" sz="3200" dirty="0" smtClean="0">
                <a:solidFill>
                  <a:srgbClr val="0000FF"/>
                </a:solidFill>
              </a:rPr>
              <a:t>while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8860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b="1" dirty="0" smtClean="0"/>
              <a:t>Блок-схема оператора цикла </a:t>
            </a:r>
            <a:r>
              <a:rPr lang="en-US" sz="2000" b="1" dirty="0" smtClean="0">
                <a:solidFill>
                  <a:srgbClr val="0000FF"/>
                </a:solidFill>
              </a:rPr>
              <a:t>while</a:t>
            </a:r>
            <a:r>
              <a:rPr lang="en-US" sz="2000" b="1" dirty="0" smtClean="0">
                <a:solidFill>
                  <a:schemeClr val="tx1">
                    <a:tint val="75000"/>
                  </a:schemeClr>
                </a:solidFill>
              </a:rPr>
              <a:t> (</a:t>
            </a:r>
            <a:r>
              <a:rPr lang="ru-RU" sz="2000" b="1" dirty="0" smtClean="0">
                <a:solidFill>
                  <a:schemeClr val="tx1">
                    <a:tint val="75000"/>
                  </a:schemeClr>
                </a:solidFill>
                <a:hlinkClick r:id="rId2" action="ppaction://hlinksldjump"/>
              </a:rPr>
              <a:t>СМ</a:t>
            </a:r>
            <a:r>
              <a:rPr lang="en-US" sz="2000" b="1" dirty="0" smtClean="0"/>
              <a:t>)</a:t>
            </a:r>
            <a:r>
              <a:rPr lang="ru-RU" sz="2000" b="1" dirty="0" smtClean="0"/>
              <a:t> соответствует циклу с начальной. проверкой условия продолжения цикла: проверяется условное</a:t>
            </a:r>
            <a:r>
              <a:rPr lang="en-US" sz="2000" b="1" dirty="0" smtClean="0"/>
              <a:t> </a:t>
            </a:r>
            <a:r>
              <a:rPr lang="ru-RU" sz="2000" b="1" dirty="0" smtClean="0"/>
              <a:t>выражение</a:t>
            </a:r>
            <a:r>
              <a:rPr lang="en-US" sz="2000" b="1" dirty="0" smtClean="0"/>
              <a:t> </a:t>
            </a:r>
            <a:r>
              <a:rPr lang="ru-RU" sz="2000" b="1" dirty="0" smtClean="0"/>
              <a:t>и , если оно истинно, то тело цикла выполняется (составной оператор). Если ложно (=0), то циклы заканчиваются. </a:t>
            </a:r>
            <a:r>
              <a:rPr lang="ru-RU" sz="2000" b="1" dirty="0"/>
              <a:t>Формально это выглядит так.</a:t>
            </a:r>
            <a:endParaRPr lang="ru-RU" sz="2000" dirty="0" smtClean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Tahoma"/>
                <a:ea typeface="Times New Roman"/>
              </a:rPr>
              <a:t>while</a:t>
            </a:r>
            <a:r>
              <a:rPr lang="en-US" sz="1800" b="1" dirty="0" smtClean="0">
                <a:solidFill>
                  <a:srgbClr val="003300"/>
                </a:solidFill>
              </a:rPr>
              <a:t> (&lt;</a:t>
            </a:r>
            <a:r>
              <a:rPr lang="ru-RU" sz="1800" b="1" dirty="0" smtClean="0">
                <a:solidFill>
                  <a:srgbClr val="003300"/>
                </a:solidFill>
              </a:rPr>
              <a:t>Условное выражение</a:t>
            </a:r>
            <a:r>
              <a:rPr lang="en-US" sz="1800" b="1" dirty="0" smtClean="0">
                <a:solidFill>
                  <a:srgbClr val="003300"/>
                </a:solidFill>
              </a:rPr>
              <a:t>&gt;</a:t>
            </a:r>
            <a:r>
              <a:rPr lang="ru-RU" sz="1800" b="1" dirty="0" smtClean="0">
                <a:solidFill>
                  <a:srgbClr val="003300"/>
                </a:solidFill>
              </a:rPr>
              <a:t>)</a:t>
            </a:r>
            <a:endParaRPr lang="ru-RU" sz="1800" b="1" dirty="0">
              <a:solidFill>
                <a:srgbClr val="003300"/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r>
              <a:rPr lang="en-US" sz="1800" b="1" dirty="0">
                <a:solidFill>
                  <a:srgbClr val="003300"/>
                </a:solidFill>
              </a:rPr>
              <a:t>&lt;</a:t>
            </a:r>
            <a:r>
              <a:rPr lang="ru-RU" sz="1800" b="1" dirty="0">
                <a:solidFill>
                  <a:srgbClr val="003300"/>
                </a:solidFill>
              </a:rPr>
              <a:t>Составной оператор – тело цикла</a:t>
            </a:r>
            <a:r>
              <a:rPr lang="en-US" sz="1800" b="1" dirty="0" smtClean="0">
                <a:solidFill>
                  <a:srgbClr val="003300"/>
                </a:solidFill>
              </a:rPr>
              <a:t>&gt;</a:t>
            </a:r>
            <a:endParaRPr lang="ru-RU" sz="1800" b="1" dirty="0" smtClean="0">
              <a:solidFill>
                <a:srgbClr val="003300"/>
              </a:solidFill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1" dirty="0" smtClean="0"/>
              <a:t>Пример </a:t>
            </a:r>
            <a:endParaRPr lang="ru-RU" sz="1800" dirty="0" smtClean="0">
              <a:latin typeface="Tahoma"/>
              <a:ea typeface="Times New Roman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Цикл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Times New Roman"/>
              </a:rPr>
              <a:t>  while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 печатает строку, пока (</a:t>
            </a:r>
            <a:r>
              <a:rPr lang="en-US" sz="1800" dirty="0" smtClean="0">
                <a:solidFill>
                  <a:srgbClr val="008000"/>
                </a:solidFill>
                <a:latin typeface="Tahoma"/>
                <a:ea typeface="Times New Roman"/>
              </a:rPr>
              <a:t>while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)</a:t>
            </a:r>
            <a:r>
              <a:rPr lang="en-US" sz="1800" dirty="0" smtClean="0">
                <a:solidFill>
                  <a:srgbClr val="008000"/>
                </a:solidFill>
                <a:latin typeface="Tahoma"/>
                <a:ea typeface="Times New Roman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Tahoma"/>
                <a:ea typeface="Times New Roman"/>
              </a:rPr>
              <a:t>k</a:t>
            </a:r>
            <a:r>
              <a:rPr lang="en-US" sz="1800" b="1" dirty="0" smtClean="0">
                <a:solidFill>
                  <a:srgbClr val="FF0000"/>
                </a:solidFill>
                <a:latin typeface="Tahoma"/>
                <a:ea typeface="Times New Roman"/>
              </a:rPr>
              <a:t> &lt; 5</a:t>
            </a:r>
            <a:endParaRPr lang="ru-RU" sz="1800" b="1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800" dirty="0">
                <a:latin typeface="Tahoma"/>
                <a:ea typeface="Times New Roman"/>
              </a:rPr>
              <a:t>   </a:t>
            </a:r>
            <a:r>
              <a:rPr lang="en-US" sz="18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800" dirty="0">
                <a:latin typeface="Tahoma"/>
                <a:ea typeface="Times New Roman"/>
              </a:rPr>
              <a:t> k = 0;</a:t>
            </a:r>
            <a:endParaRPr lang="ru-RU" sz="18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800" dirty="0">
                <a:latin typeface="Tahoma"/>
                <a:ea typeface="Times New Roman"/>
              </a:rPr>
              <a:t>   </a:t>
            </a: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while</a:t>
            </a:r>
            <a:r>
              <a:rPr lang="en-US" sz="1800" dirty="0">
                <a:latin typeface="Tahoma"/>
                <a:ea typeface="Times New Roman"/>
              </a:rPr>
              <a:t> ( </a:t>
            </a:r>
            <a:r>
              <a:rPr lang="en-US" sz="1800" b="1" dirty="0">
                <a:solidFill>
                  <a:srgbClr val="FF0000"/>
                </a:solidFill>
                <a:latin typeface="Tahoma"/>
                <a:ea typeface="Times New Roman"/>
              </a:rPr>
              <a:t>k &lt; 5</a:t>
            </a:r>
            <a:r>
              <a:rPr lang="en-US" sz="1800" dirty="0">
                <a:latin typeface="Tahoma"/>
                <a:ea typeface="Times New Roman"/>
              </a:rPr>
              <a:t>)</a:t>
            </a:r>
            <a:endParaRPr lang="ru-RU" sz="18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800" dirty="0">
                <a:latin typeface="Tahoma"/>
                <a:ea typeface="Times New Roman"/>
              </a:rPr>
              <a:t>   {</a:t>
            </a:r>
            <a:endParaRPr lang="ru-RU" sz="18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800" dirty="0">
                <a:latin typeface="Tahoma"/>
                <a:ea typeface="Times New Roman"/>
              </a:rPr>
              <a:t>      </a:t>
            </a: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Шаг цикла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(while) - %d\n"</a:t>
            </a:r>
            <a:r>
              <a:rPr lang="en-US" sz="1800" dirty="0">
                <a:latin typeface="Tahoma"/>
                <a:ea typeface="Times New Roman"/>
              </a:rPr>
              <a:t> , k);</a:t>
            </a:r>
            <a:endParaRPr lang="ru-RU" sz="18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800" dirty="0">
                <a:latin typeface="Tahoma"/>
                <a:ea typeface="Times New Roman"/>
              </a:rPr>
              <a:t>   k</a:t>
            </a:r>
            <a:r>
              <a:rPr lang="ru-RU" sz="1800" dirty="0" smtClean="0">
                <a:latin typeface="Tahoma"/>
                <a:ea typeface="Times New Roman"/>
              </a:rPr>
              <a:t>++;</a:t>
            </a:r>
            <a:r>
              <a:rPr lang="en-US" sz="1800" dirty="0" smtClean="0">
                <a:latin typeface="Tahoma"/>
                <a:ea typeface="Times New Roman"/>
              </a:rPr>
              <a:t> </a:t>
            </a:r>
            <a:r>
              <a:rPr lang="ru-RU" sz="1800" dirty="0" smtClean="0">
                <a:latin typeface="Tahoma"/>
                <a:ea typeface="Times New Roman"/>
              </a:rPr>
              <a:t>   };</a:t>
            </a:r>
            <a:endParaRPr lang="ru-RU" sz="1800" dirty="0"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118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4624"/>
            <a:ext cx="6480720" cy="85010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Оператор цикла </a:t>
            </a:r>
            <a:r>
              <a:rPr lang="en-US" sz="3200" dirty="0" smtClean="0">
                <a:solidFill>
                  <a:srgbClr val="0000FF"/>
                </a:solidFill>
              </a:rPr>
              <a:t>do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5"/>
            <a:ext cx="8229600" cy="4896543"/>
          </a:xfrm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sz="4200" b="1" u="sng" dirty="0"/>
              <a:t>Блок-схема </a:t>
            </a:r>
            <a:r>
              <a:rPr lang="ru-RU" sz="4200" b="1" dirty="0"/>
              <a:t>оператора цикла </a:t>
            </a:r>
            <a:r>
              <a:rPr lang="en-US" sz="4200" b="1" dirty="0" smtClean="0"/>
              <a:t>do </a:t>
            </a:r>
            <a:r>
              <a:rPr lang="en-US" sz="4200" b="1" dirty="0" smtClean="0">
                <a:solidFill>
                  <a:schemeClr val="tx1">
                    <a:tint val="75000"/>
                  </a:schemeClr>
                </a:solidFill>
              </a:rPr>
              <a:t>(</a:t>
            </a:r>
            <a:r>
              <a:rPr lang="ru-RU" sz="4200" b="1" dirty="0">
                <a:solidFill>
                  <a:schemeClr val="tx1">
                    <a:tint val="75000"/>
                  </a:schemeClr>
                </a:solidFill>
                <a:hlinkClick r:id="rId2" action="ppaction://hlinksldjump"/>
              </a:rPr>
              <a:t>СМ</a:t>
            </a:r>
            <a:r>
              <a:rPr lang="en-US" sz="4200" b="1" dirty="0"/>
              <a:t>)</a:t>
            </a:r>
            <a:r>
              <a:rPr lang="ru-RU" sz="4200" b="1" dirty="0"/>
              <a:t> соответствует циклу с </a:t>
            </a:r>
            <a:r>
              <a:rPr lang="ru-RU" sz="4200" b="1" dirty="0" smtClean="0"/>
              <a:t>завершающей. </a:t>
            </a:r>
            <a:r>
              <a:rPr lang="ru-RU" sz="4200" b="1" dirty="0"/>
              <a:t>проверкой условия продолжения цикла: тело цикла выполняется (составной оператор). </a:t>
            </a:r>
            <a:r>
              <a:rPr lang="ru-RU" sz="4200" b="1" dirty="0" smtClean="0"/>
              <a:t> а затем проверяется </a:t>
            </a:r>
            <a:r>
              <a:rPr lang="ru-RU" sz="4200" b="1" dirty="0"/>
              <a:t>условное</a:t>
            </a:r>
            <a:r>
              <a:rPr lang="en-US" sz="4200" b="1" dirty="0"/>
              <a:t> </a:t>
            </a:r>
            <a:r>
              <a:rPr lang="ru-RU" sz="4200" b="1" dirty="0" smtClean="0"/>
              <a:t>выражение, расположенное после слова </a:t>
            </a:r>
            <a:r>
              <a:rPr lang="en-US" sz="4200" b="1" dirty="0">
                <a:solidFill>
                  <a:srgbClr val="0000FF"/>
                </a:solidFill>
              </a:rPr>
              <a:t>while</a:t>
            </a:r>
            <a:r>
              <a:rPr lang="en-US" sz="42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ru-RU" sz="4200" b="1" dirty="0"/>
              <a:t>и </a:t>
            </a:r>
            <a:r>
              <a:rPr lang="ru-RU" sz="4200" b="1" dirty="0" smtClean="0"/>
              <a:t>Если оно ложно </a:t>
            </a:r>
            <a:r>
              <a:rPr lang="ru-RU" sz="4200" b="1" dirty="0"/>
              <a:t>(=</a:t>
            </a:r>
            <a:r>
              <a:rPr lang="ru-RU" sz="4200" b="1" dirty="0" smtClean="0"/>
              <a:t>0 - </a:t>
            </a:r>
            <a:r>
              <a:rPr lang="en-US" sz="4200" b="1" dirty="0">
                <a:solidFill>
                  <a:srgbClr val="0000FF"/>
                </a:solidFill>
              </a:rPr>
              <a:t>false</a:t>
            </a:r>
            <a:r>
              <a:rPr lang="ru-RU" sz="4200" b="1" dirty="0" smtClean="0">
                <a:solidFill>
                  <a:schemeClr val="tx1">
                    <a:tint val="75000"/>
                  </a:schemeClr>
                </a:solidFill>
              </a:rPr>
              <a:t>), </a:t>
            </a:r>
            <a:r>
              <a:rPr lang="ru-RU" sz="4200" b="1" dirty="0"/>
              <a:t>то циклы </a:t>
            </a:r>
            <a:r>
              <a:rPr lang="ru-RU" sz="4200" b="1" dirty="0" smtClean="0"/>
              <a:t>заканчиваются</a:t>
            </a:r>
            <a:r>
              <a:rPr lang="en-US" sz="4200" b="1" dirty="0" smtClean="0"/>
              <a:t>, </a:t>
            </a:r>
            <a:r>
              <a:rPr lang="ru-RU" sz="4200" b="1" dirty="0"/>
              <a:t>, если оно истинно, то тело цикла </a:t>
            </a:r>
            <a:r>
              <a:rPr lang="ru-RU" sz="4200" b="1" dirty="0" smtClean="0"/>
              <a:t>снова выполняется </a:t>
            </a:r>
            <a:r>
              <a:rPr lang="ru-RU" sz="4200" b="1" dirty="0"/>
              <a:t>(составной оператор</a:t>
            </a:r>
            <a:r>
              <a:rPr lang="ru-RU" sz="4200" b="1" dirty="0" smtClean="0"/>
              <a:t>). Формально это выглядит так:</a:t>
            </a:r>
            <a:endParaRPr lang="ru-RU" sz="4200" dirty="0"/>
          </a:p>
          <a:p>
            <a:pPr marL="0" indent="0">
              <a:buNone/>
            </a:pPr>
            <a:r>
              <a:rPr lang="en-US" sz="4200" b="1" dirty="0" smtClean="0">
                <a:solidFill>
                  <a:srgbClr val="0000FF"/>
                </a:solidFill>
                <a:latin typeface="Tahoma"/>
                <a:ea typeface="Times New Roman"/>
              </a:rPr>
              <a:t>do</a:t>
            </a:r>
            <a:endParaRPr lang="ru-RU" sz="4200" b="1" dirty="0">
              <a:solidFill>
                <a:srgbClr val="003300"/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r>
              <a:rPr lang="en-US" sz="4200" b="1" dirty="0">
                <a:solidFill>
                  <a:srgbClr val="003300"/>
                </a:solidFill>
              </a:rPr>
              <a:t>&lt;</a:t>
            </a:r>
            <a:r>
              <a:rPr lang="ru-RU" sz="4200" b="1" dirty="0">
                <a:solidFill>
                  <a:srgbClr val="003300"/>
                </a:solidFill>
              </a:rPr>
              <a:t>Составной оператор – тело цикла</a:t>
            </a:r>
            <a:r>
              <a:rPr lang="en-US" sz="4200" b="1" dirty="0" smtClean="0">
                <a:solidFill>
                  <a:srgbClr val="003300"/>
                </a:solidFill>
              </a:rPr>
              <a:t>&gt;</a:t>
            </a:r>
            <a:endParaRPr lang="ru-RU" sz="4200" b="1" dirty="0" smtClean="0">
              <a:solidFill>
                <a:srgbClr val="003300"/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r>
              <a:rPr lang="en-US" sz="4200" b="1" dirty="0">
                <a:solidFill>
                  <a:srgbClr val="0000FF"/>
                </a:solidFill>
                <a:latin typeface="Tahoma"/>
                <a:ea typeface="Times New Roman"/>
              </a:rPr>
              <a:t>while</a:t>
            </a:r>
            <a:r>
              <a:rPr lang="en-US" sz="4200" b="1" dirty="0">
                <a:solidFill>
                  <a:srgbClr val="003300"/>
                </a:solidFill>
              </a:rPr>
              <a:t> (&lt;</a:t>
            </a:r>
            <a:r>
              <a:rPr lang="ru-RU" sz="4200" b="1" dirty="0" smtClean="0">
                <a:solidFill>
                  <a:srgbClr val="003300"/>
                </a:solidFill>
              </a:rPr>
              <a:t>Условное </a:t>
            </a:r>
            <a:r>
              <a:rPr lang="ru-RU" sz="4200" b="1" dirty="0">
                <a:solidFill>
                  <a:srgbClr val="003300"/>
                </a:solidFill>
              </a:rPr>
              <a:t>выражение</a:t>
            </a:r>
            <a:r>
              <a:rPr lang="en-US" sz="4200" b="1" dirty="0">
                <a:solidFill>
                  <a:srgbClr val="003300"/>
                </a:solidFill>
              </a:rPr>
              <a:t>&gt;</a:t>
            </a:r>
            <a:r>
              <a:rPr lang="ru-RU" sz="4200" b="1" dirty="0" smtClean="0">
                <a:solidFill>
                  <a:srgbClr val="003300"/>
                </a:solidFill>
              </a:rPr>
              <a:t>) </a:t>
            </a:r>
          </a:p>
          <a:p>
            <a:pPr marL="0" indent="0">
              <a:lnSpc>
                <a:spcPct val="135000"/>
              </a:lnSpc>
              <a:buNone/>
            </a:pPr>
            <a:r>
              <a:rPr lang="ru-RU" sz="5000" b="1" u="sng" dirty="0" smtClean="0"/>
              <a:t>Пример</a:t>
            </a:r>
            <a:r>
              <a:rPr lang="ru-RU" sz="5000" b="1" dirty="0" smtClean="0"/>
              <a:t> цикла </a:t>
            </a:r>
            <a:r>
              <a:rPr lang="en-US" sz="5000" b="1" dirty="0" smtClean="0">
                <a:solidFill>
                  <a:srgbClr val="0000FF"/>
                </a:solidFill>
              </a:rPr>
              <a:t>do</a:t>
            </a:r>
            <a:r>
              <a:rPr lang="ru-RU" sz="5000" b="1" dirty="0" smtClean="0"/>
              <a:t> </a:t>
            </a:r>
            <a:r>
              <a:rPr lang="ru-RU" sz="5000" b="1" dirty="0"/>
              <a:t>( </a:t>
            </a:r>
            <a:r>
              <a:rPr lang="ru-RU" sz="5000" b="1" dirty="0" smtClean="0"/>
              <a:t>цикл выполняется 5 раз при </a:t>
            </a:r>
            <a:r>
              <a:rPr lang="en-US" sz="5000" b="1" dirty="0" smtClean="0"/>
              <a:t>k = 0,4</a:t>
            </a:r>
            <a:r>
              <a:rPr lang="ru-RU" sz="5000" b="1" dirty="0" smtClean="0"/>
              <a:t>):</a:t>
            </a:r>
          </a:p>
          <a:p>
            <a:pPr marL="0" indent="0">
              <a:lnSpc>
                <a:spcPct val="135000"/>
              </a:lnSpc>
              <a:buNone/>
            </a:pPr>
            <a:endParaRPr lang="ru-RU" sz="50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r>
              <a:rPr lang="ru-RU" sz="5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ru-RU" sz="5000" b="1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Цикл  </a:t>
            </a:r>
            <a:r>
              <a:rPr lang="en-US" sz="5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do</a:t>
            </a:r>
            <a:endParaRPr lang="en-US" sz="5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50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50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0;</a:t>
            </a:r>
          </a:p>
          <a:p>
            <a:pPr marL="0" indent="0">
              <a:buNone/>
            </a:pP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5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do</a:t>
            </a: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marL="0" indent="0">
              <a:buNone/>
            </a:pPr>
            <a:r>
              <a:rPr lang="ru-RU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{</a:t>
            </a:r>
          </a:p>
          <a:p>
            <a:pPr marL="0" indent="0">
              <a:buNone/>
            </a:pPr>
            <a:r>
              <a:rPr lang="pt-BR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printf(</a:t>
            </a:r>
            <a:r>
              <a:rPr lang="pt-BR" sz="5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"Шаг цикла(do) - %d\n"</a:t>
            </a:r>
            <a:r>
              <a:rPr lang="pt-BR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i);</a:t>
            </a:r>
          </a:p>
          <a:p>
            <a:pPr marL="0" indent="0">
              <a:buNone/>
            </a:pP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50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++; </a:t>
            </a:r>
            <a:r>
              <a:rPr lang="en-US" sz="50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++;</a:t>
            </a:r>
          </a:p>
          <a:p>
            <a:pPr marL="0" indent="0">
              <a:buNone/>
            </a:pP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} </a:t>
            </a:r>
            <a:r>
              <a:rPr lang="en-US" sz="5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while</a:t>
            </a: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50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5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5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&lt; 4</a:t>
            </a: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sz="5000" b="1" dirty="0"/>
          </a:p>
        </p:txBody>
      </p:sp>
    </p:spTree>
    <p:extLst>
      <p:ext uri="{BB962C8B-B14F-4D97-AF65-F5344CB8AC3E}">
        <p14:creationId xmlns:p14="http://schemas.microsoft.com/office/powerpoint/2010/main" val="163782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Почему С/С++</a:t>
            </a:r>
            <a:r>
              <a:rPr lang="en-US" sz="3200" dirty="0" smtClean="0"/>
              <a:t>?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6" y="692696"/>
            <a:ext cx="8819579" cy="56166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800" b="1" dirty="0" smtClean="0">
                <a:solidFill>
                  <a:schemeClr val="tx1"/>
                </a:solidFill>
              </a:rPr>
              <a:t>Доводы за СИ/СИ++: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800" b="1" u="sng" dirty="0" smtClean="0">
                <a:solidFill>
                  <a:schemeClr val="tx1"/>
                </a:solidFill>
              </a:rPr>
              <a:t>Базовый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 язык для многих других языков (С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#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JAVA, PHP, 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специализированных языков для БД)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800" b="1" u="sng" dirty="0" smtClean="0">
                <a:solidFill>
                  <a:schemeClr val="tx1"/>
                </a:solidFill>
              </a:rPr>
              <a:t>Объектно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-ориентированный язык и структурный язык программирования.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chemeClr val="tx1"/>
                </a:solidFill>
              </a:rPr>
              <a:t>Прост в понимании, лаконичен и логичен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chemeClr val="tx1"/>
                </a:solidFill>
              </a:rPr>
              <a:t>Необходим для изучения других </a:t>
            </a:r>
            <a:r>
              <a:rPr lang="ru-RU" altLang="ru-RU" sz="2800" b="1" u="sng" dirty="0" smtClean="0">
                <a:solidFill>
                  <a:schemeClr val="tx1"/>
                </a:solidFill>
              </a:rPr>
              <a:t>предметов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 специальности.</a:t>
            </a:r>
            <a:endParaRPr lang="en-US" altLang="ru-RU" sz="2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800" b="1" dirty="0">
                <a:solidFill>
                  <a:schemeClr val="tx1"/>
                </a:solidFill>
              </a:rPr>
              <a:t>Знания его Часто требуется для устройства на </a:t>
            </a:r>
            <a:r>
              <a:rPr lang="ru-RU" altLang="ru-RU" sz="2800" b="1" u="sng" dirty="0">
                <a:solidFill>
                  <a:schemeClr val="tx1"/>
                </a:solidFill>
              </a:rPr>
              <a:t>работу</a:t>
            </a:r>
            <a:r>
              <a:rPr lang="ru-RU" altLang="ru-RU" sz="2800" b="1" dirty="0">
                <a:solidFill>
                  <a:schemeClr val="tx1"/>
                </a:solidFill>
              </a:rPr>
              <a:t> программистом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chemeClr val="tx1"/>
                </a:solidFill>
              </a:rPr>
              <a:t>Большинство </a:t>
            </a:r>
            <a:r>
              <a:rPr lang="ru-RU" altLang="ru-RU" sz="2800" b="1" u="sng" dirty="0" smtClean="0">
                <a:solidFill>
                  <a:schemeClr val="tx1"/>
                </a:solidFill>
              </a:rPr>
              <a:t>проектов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 сделано на С/С++ - 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&gt; 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40%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chemeClr val="tx1"/>
                </a:solidFill>
              </a:rPr>
              <a:t>Доступны </a:t>
            </a:r>
            <a:r>
              <a:rPr lang="ru-RU" altLang="ru-RU" sz="2800" b="1" u="sng" dirty="0" smtClean="0">
                <a:solidFill>
                  <a:schemeClr val="tx1"/>
                </a:solidFill>
              </a:rPr>
              <a:t>Системы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 программирования для С/С++.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altLang="ru-RU" sz="2800" b="1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altLang="ru-RU" sz="2800" b="1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altLang="ru-RU" sz="2800" b="1" dirty="0" smtClean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 smtClean="0"/>
          </a:p>
          <a:p>
            <a:pPr algn="l"/>
            <a:endParaRPr lang="ru-RU" altLang="ru-RU" sz="2800" b="1" dirty="0" smtClean="0"/>
          </a:p>
          <a:p>
            <a:endParaRPr lang="ru-RU" altLang="ru-RU" sz="2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16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85010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Оператор </a:t>
            </a:r>
            <a:r>
              <a:rPr lang="en-US" sz="3200" dirty="0" smtClean="0">
                <a:solidFill>
                  <a:srgbClr val="0000FF"/>
                </a:solidFill>
              </a:rPr>
              <a:t>break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1124744"/>
            <a:ext cx="8640960" cy="475252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b="1" dirty="0"/>
              <a:t>О</a:t>
            </a:r>
            <a:r>
              <a:rPr lang="ru-RU" sz="2400" b="1" dirty="0" smtClean="0"/>
              <a:t>ператор</a:t>
            </a:r>
            <a:r>
              <a:rPr lang="ru-RU" sz="2400" b="1" dirty="0" smtClean="0">
                <a:solidFill>
                  <a:srgbClr val="898989"/>
                </a:solidFill>
              </a:rPr>
              <a:t> </a:t>
            </a:r>
            <a:r>
              <a:rPr lang="en-US" sz="2400" b="1" dirty="0" smtClean="0">
                <a:solidFill>
                  <a:srgbClr val="0000FF"/>
                </a:solidFill>
              </a:rPr>
              <a:t>break</a:t>
            </a:r>
            <a:r>
              <a:rPr lang="ru-RU" sz="2400" b="1" dirty="0" smtClean="0">
                <a:solidFill>
                  <a:srgbClr val="898989"/>
                </a:solidFill>
              </a:rPr>
              <a:t>, </a:t>
            </a:r>
            <a:r>
              <a:rPr lang="ru-RU" sz="2400" b="1" dirty="0" smtClean="0"/>
              <a:t>расположенный в теле цикла прекращает выполнение любого (</a:t>
            </a:r>
            <a:r>
              <a:rPr lang="en-US" sz="2400" b="1" dirty="0" smtClean="0"/>
              <a:t>for</a:t>
            </a:r>
            <a:r>
              <a:rPr lang="ru-RU" sz="2400" b="1" dirty="0" smtClean="0"/>
              <a:t>,</a:t>
            </a:r>
            <a:r>
              <a:rPr lang="en-US" sz="2400" b="1" dirty="0" smtClean="0"/>
              <a:t> do</a:t>
            </a:r>
            <a:r>
              <a:rPr lang="ru-RU" sz="2400" b="1" dirty="0" smtClean="0"/>
              <a:t>, </a:t>
            </a:r>
            <a:r>
              <a:rPr lang="en-US" sz="2400" b="1" dirty="0" smtClean="0"/>
              <a:t>while</a:t>
            </a:r>
            <a:r>
              <a:rPr lang="ru-RU" sz="2400" b="1" dirty="0" smtClean="0"/>
              <a:t>) оператора цикла. Пример:</a:t>
            </a: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Цикл 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for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  с условной остановкой на втором шаге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ahoma"/>
                <a:ea typeface="Times New Roman"/>
              </a:rPr>
              <a:t>    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2000" dirty="0">
                <a:latin typeface="Tahoma"/>
                <a:ea typeface="Times New Roman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=1  ;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&lt;= 5 ;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++ )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dirty="0">
                <a:latin typeface="Tahoma"/>
                <a:ea typeface="Times New Roman"/>
              </a:rPr>
              <a:t>   {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dirty="0">
                <a:latin typeface="Tahoma"/>
                <a:ea typeface="Times New Roman"/>
              </a:rPr>
              <a:t>   </a:t>
            </a:r>
            <a:r>
              <a:rPr lang="en-US" sz="2000" dirty="0" err="1">
                <a:latin typeface="Tahoma"/>
                <a:ea typeface="Times New Roman"/>
              </a:rPr>
              <a:t>printf</a:t>
            </a:r>
            <a:r>
              <a:rPr lang="en-US" sz="2000" dirty="0">
                <a:latin typeface="Tahoma"/>
                <a:ea typeface="Times New Roman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Шаг цикла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(break) - %d\n"</a:t>
            </a:r>
            <a:r>
              <a:rPr lang="en-US" sz="2000" dirty="0">
                <a:latin typeface="Tahoma"/>
                <a:ea typeface="Times New Roman"/>
              </a:rPr>
              <a:t> ,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dirty="0">
                <a:latin typeface="Tahoma"/>
                <a:ea typeface="Times New Roman"/>
              </a:rPr>
              <a:t>  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ru-RU" sz="2000" dirty="0">
                <a:latin typeface="Tahoma"/>
                <a:ea typeface="Times New Roman"/>
              </a:rPr>
              <a:t> (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ru-RU" sz="2000" dirty="0">
                <a:latin typeface="Tahoma"/>
                <a:ea typeface="Times New Roman"/>
              </a:rPr>
              <a:t> == 2)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break</a:t>
            </a:r>
            <a:r>
              <a:rPr lang="ru-RU" sz="2000" dirty="0">
                <a:latin typeface="Tahoma"/>
                <a:ea typeface="Times New Roman"/>
              </a:rPr>
              <a:t>;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ahoma"/>
                <a:ea typeface="Times New Roman"/>
              </a:rPr>
              <a:t>   };</a:t>
            </a:r>
            <a:endParaRPr lang="ru-RU" sz="2000" dirty="0">
              <a:latin typeface="Times New Roman"/>
              <a:ea typeface="Calibri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898989"/>
                </a:solidFill>
              </a:rPr>
              <a:t>Если индекс </a:t>
            </a:r>
            <a:r>
              <a:rPr lang="en-US" sz="2400" b="1" dirty="0" err="1" smtClean="0">
                <a:solidFill>
                  <a:srgbClr val="FF0000"/>
                </a:solidFill>
              </a:rPr>
              <a:t>i</a:t>
            </a:r>
            <a:r>
              <a:rPr lang="en-US" sz="2400" b="1" dirty="0" smtClean="0">
                <a:solidFill>
                  <a:srgbClr val="898989"/>
                </a:solidFill>
              </a:rPr>
              <a:t> </a:t>
            </a:r>
            <a:r>
              <a:rPr lang="ru-RU" sz="2400" b="1" dirty="0" smtClean="0"/>
              <a:t>достигает значения </a:t>
            </a:r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r>
              <a:rPr lang="ru-RU" sz="2400" b="1" dirty="0" smtClean="0"/>
              <a:t>, то циклы заканчиваются.</a:t>
            </a:r>
          </a:p>
          <a:p>
            <a:pPr marL="0" indent="0">
              <a:buNone/>
            </a:pPr>
            <a:r>
              <a:rPr lang="ru-RU" sz="2400" b="1" dirty="0" smtClean="0"/>
              <a:t>Цикл также закончится, если в теле цикла встретится оператор </a:t>
            </a:r>
            <a:r>
              <a:rPr lang="en-US" sz="2400" b="1" dirty="0" smtClean="0"/>
              <a:t>return </a:t>
            </a:r>
            <a:r>
              <a:rPr lang="ru-RU" sz="2400" b="1" dirty="0" smtClean="0"/>
              <a:t>(оператор</a:t>
            </a:r>
            <a:r>
              <a:rPr lang="ru-RU" sz="2400" b="1" dirty="0" smtClean="0">
                <a:solidFill>
                  <a:srgbClr val="898989"/>
                </a:solidFill>
              </a:rPr>
              <a:t> </a:t>
            </a:r>
            <a:r>
              <a:rPr lang="en-US" sz="2400" b="1" dirty="0">
                <a:solidFill>
                  <a:srgbClr val="0000FF"/>
                </a:solidFill>
              </a:rPr>
              <a:t>return</a:t>
            </a:r>
            <a:r>
              <a:rPr lang="en-US" sz="2400" b="1" dirty="0" smtClean="0">
                <a:solidFill>
                  <a:srgbClr val="898989"/>
                </a:solidFill>
              </a:rPr>
              <a:t> – </a:t>
            </a:r>
            <a:r>
              <a:rPr lang="ru-RU" sz="2400" b="1" dirty="0" smtClean="0"/>
              <a:t>оператор завершения функции или всей программы -  в функции </a:t>
            </a:r>
            <a:r>
              <a:rPr lang="en-US" sz="2400" b="1" dirty="0">
                <a:solidFill>
                  <a:srgbClr val="0000FF"/>
                </a:solidFill>
              </a:rPr>
              <a:t>main</a:t>
            </a:r>
            <a:r>
              <a:rPr lang="ru-RU" sz="2400" b="1" dirty="0" smtClean="0">
                <a:solidFill>
                  <a:srgbClr val="898989"/>
                </a:solidFill>
              </a:rPr>
              <a:t>).</a:t>
            </a:r>
            <a:endParaRPr lang="en-US" sz="2400" b="1" dirty="0" smtClean="0">
              <a:solidFill>
                <a:srgbClr val="898989"/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898989"/>
                </a:solidFill>
              </a:rPr>
              <a:t>Оператор </a:t>
            </a:r>
            <a:r>
              <a:rPr lang="en-US" sz="2400" b="1" dirty="0">
                <a:solidFill>
                  <a:srgbClr val="0000FF"/>
                </a:solidFill>
              </a:rPr>
              <a:t>break</a:t>
            </a:r>
            <a:r>
              <a:rPr lang="ru-RU" sz="2400" b="1" dirty="0" smtClean="0">
                <a:solidFill>
                  <a:srgbClr val="898989"/>
                </a:solidFill>
              </a:rPr>
              <a:t> </a:t>
            </a:r>
            <a:r>
              <a:rPr lang="ru-RU" sz="2400" b="1" dirty="0" smtClean="0"/>
              <a:t>используется также в операторе переключатель для прекращения просмотра альтернатив </a:t>
            </a:r>
            <a:r>
              <a:rPr lang="ru-RU" sz="2400" b="1" dirty="0" smtClean="0">
                <a:solidFill>
                  <a:srgbClr val="898989"/>
                </a:solidFill>
              </a:rPr>
              <a:t>(</a:t>
            </a:r>
            <a:r>
              <a:rPr lang="ru-RU" sz="2400" b="1" dirty="0" smtClean="0">
                <a:solidFill>
                  <a:srgbClr val="898989"/>
                </a:solidFill>
                <a:hlinkClick r:id="rId2" action="ppaction://hlinksldjump"/>
              </a:rPr>
              <a:t>СМ</a:t>
            </a:r>
            <a:r>
              <a:rPr lang="ru-RU" sz="2400" b="1" dirty="0" smtClean="0">
                <a:solidFill>
                  <a:srgbClr val="898989"/>
                </a:solidFill>
              </a:rPr>
              <a:t>)</a:t>
            </a:r>
            <a:endParaRPr lang="ru-RU" sz="2400" b="1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97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624736" cy="7200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Оператор </a:t>
            </a:r>
            <a:r>
              <a:rPr lang="en-US" sz="2800" dirty="0" smtClean="0">
                <a:solidFill>
                  <a:srgbClr val="0000FF"/>
                </a:solidFill>
              </a:rPr>
              <a:t>continue</a:t>
            </a:r>
            <a:endParaRPr lang="ru-RU" sz="2800" dirty="0">
              <a:solidFill>
                <a:srgbClr val="0000FF"/>
              </a:solidFill>
            </a:endParaRPr>
          </a:p>
        </p:txBody>
      </p:sp>
      <p:sp>
        <p:nvSpPr>
          <p:cNvPr id="5" name="Объект 3"/>
          <p:cNvSpPr>
            <a:spLocks noGrp="1"/>
          </p:cNvSpPr>
          <p:nvPr>
            <p:ph idx="1"/>
          </p:nvPr>
        </p:nvSpPr>
        <p:spPr>
          <a:xfrm>
            <a:off x="251520" y="1124744"/>
            <a:ext cx="8784976" cy="47525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898989"/>
                </a:solidFill>
              </a:rPr>
              <a:t>О</a:t>
            </a:r>
            <a:r>
              <a:rPr lang="ru-RU" sz="2400" b="1" dirty="0" smtClean="0">
                <a:solidFill>
                  <a:srgbClr val="898989"/>
                </a:solidFill>
              </a:rPr>
              <a:t>ператор </a:t>
            </a:r>
            <a:r>
              <a:rPr lang="en-US" sz="2400" b="1" dirty="0" smtClean="0">
                <a:solidFill>
                  <a:srgbClr val="0000FF"/>
                </a:solidFill>
              </a:rPr>
              <a:t>continue</a:t>
            </a:r>
            <a:r>
              <a:rPr lang="ru-RU" sz="2400" b="1" dirty="0" smtClean="0"/>
              <a:t>, расположенный в теле цикла прекращает выполнение текущего шага – итерации любого (</a:t>
            </a:r>
            <a:r>
              <a:rPr lang="en-US" sz="2400" b="1" dirty="0" smtClean="0"/>
              <a:t>for</a:t>
            </a:r>
            <a:r>
              <a:rPr lang="ru-RU" sz="2400" b="1" dirty="0" smtClean="0"/>
              <a:t>,</a:t>
            </a:r>
            <a:r>
              <a:rPr lang="en-US" sz="2400" b="1" dirty="0" smtClean="0"/>
              <a:t> do</a:t>
            </a:r>
            <a:r>
              <a:rPr lang="ru-RU" sz="2400" b="1" dirty="0" smtClean="0"/>
              <a:t>, </a:t>
            </a:r>
            <a:r>
              <a:rPr lang="en-US" sz="2400" b="1" dirty="0" smtClean="0"/>
              <a:t>while</a:t>
            </a:r>
            <a:r>
              <a:rPr lang="ru-RU" sz="2400" b="1" dirty="0" smtClean="0"/>
              <a:t>) оператора цикла. Пример: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Цикл 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for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  с условным пропуском части операторов на втором шаге ( 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continue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)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ahoma"/>
                <a:ea typeface="Times New Roman"/>
              </a:rPr>
              <a:t>   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2000" dirty="0">
                <a:latin typeface="Tahoma"/>
                <a:ea typeface="Times New Roman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=1  ;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&lt;= 5 ;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++ )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dirty="0">
                <a:latin typeface="Tahoma"/>
                <a:ea typeface="Times New Roman"/>
              </a:rPr>
              <a:t>   {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dirty="0">
                <a:latin typeface="Tahoma"/>
                <a:ea typeface="Times New Roman"/>
              </a:rPr>
              <a:t>   </a:t>
            </a:r>
            <a:r>
              <a:rPr lang="en-US" sz="2000" dirty="0" err="1">
                <a:latin typeface="Tahoma"/>
                <a:ea typeface="Times New Roman"/>
              </a:rPr>
              <a:t>printf</a:t>
            </a:r>
            <a:r>
              <a:rPr lang="en-US" sz="2000" dirty="0">
                <a:latin typeface="Tahoma"/>
                <a:ea typeface="Times New Roman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Шаг цикла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(break) - %d"</a:t>
            </a:r>
            <a:r>
              <a:rPr lang="en-US" sz="2000" dirty="0">
                <a:latin typeface="Tahoma"/>
                <a:ea typeface="Times New Roman"/>
              </a:rPr>
              <a:t> ,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dirty="0">
                <a:latin typeface="Tahoma"/>
                <a:ea typeface="Times New Roman"/>
              </a:rPr>
              <a:t>  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en-US" sz="2000" dirty="0">
                <a:latin typeface="Tahoma"/>
                <a:ea typeface="Times New Roman"/>
              </a:rPr>
              <a:t> (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== 2) { </a:t>
            </a:r>
            <a:r>
              <a:rPr lang="en-US" sz="2000" dirty="0" err="1">
                <a:latin typeface="Tahoma"/>
                <a:ea typeface="Times New Roman"/>
              </a:rPr>
              <a:t>printf</a:t>
            </a:r>
            <a:r>
              <a:rPr lang="en-US" sz="2000" dirty="0">
                <a:latin typeface="Tahoma"/>
                <a:ea typeface="Times New Roman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000" dirty="0" smtClean="0">
                <a:solidFill>
                  <a:srgbClr val="A31515"/>
                </a:solidFill>
                <a:latin typeface="Tahoma"/>
                <a:ea typeface="Times New Roman"/>
              </a:rPr>
              <a:t>Пропуск части 2</a:t>
            </a:r>
            <a:r>
              <a:rPr lang="en-US" sz="2000" dirty="0" smtClean="0">
                <a:solidFill>
                  <a:srgbClr val="A31515"/>
                </a:solidFill>
                <a:latin typeface="Tahoma"/>
                <a:ea typeface="Times New Roman"/>
              </a:rPr>
              <a:t> 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%d!!\n"</a:t>
            </a:r>
            <a:r>
              <a:rPr lang="en-US" sz="2000" dirty="0">
                <a:latin typeface="Tahoma"/>
                <a:ea typeface="Times New Roman"/>
              </a:rPr>
              <a:t>,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);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continue</a:t>
            </a:r>
            <a:r>
              <a:rPr lang="en-US" sz="2000" dirty="0">
                <a:latin typeface="Tahoma"/>
                <a:ea typeface="Times New Roman"/>
              </a:rPr>
              <a:t>; };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dirty="0">
                <a:latin typeface="Tahoma"/>
                <a:ea typeface="Times New Roman"/>
              </a:rPr>
              <a:t>    </a:t>
            </a:r>
            <a:r>
              <a:rPr lang="ru-RU" sz="2000" dirty="0" err="1">
                <a:latin typeface="Tahoma"/>
                <a:ea typeface="Times New Roman"/>
              </a:rPr>
              <a:t>printf</a:t>
            </a:r>
            <a:r>
              <a:rPr lang="ru-RU" sz="2000" dirty="0">
                <a:latin typeface="Tahoma"/>
                <a:ea typeface="Times New Roman"/>
              </a:rPr>
              <a:t>(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"Тело - часть 2!!\n"</a:t>
            </a:r>
            <a:r>
              <a:rPr lang="ru-RU" sz="2000" dirty="0">
                <a:latin typeface="Tahoma"/>
                <a:ea typeface="Times New Roman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ahoma"/>
                <a:ea typeface="Times New Roman"/>
              </a:rPr>
              <a:t>   </a:t>
            </a:r>
            <a:r>
              <a:rPr lang="ru-RU" sz="2000" dirty="0" smtClean="0">
                <a:latin typeface="Tahoma"/>
                <a:ea typeface="Times New Roman"/>
              </a:rPr>
              <a:t>};</a:t>
            </a: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dirty="0" smtClean="0"/>
              <a:t>Цикл при этом </a:t>
            </a:r>
            <a:r>
              <a:rPr lang="ru-RU" sz="2400" b="1" u="sng" dirty="0" smtClean="0"/>
              <a:t>продолжается</a:t>
            </a:r>
            <a:r>
              <a:rPr lang="ru-RU" sz="2400" b="1" dirty="0" smtClean="0"/>
              <a:t> по общим правилам до его завершения.</a:t>
            </a:r>
            <a:endParaRPr lang="ru-RU" sz="2000" dirty="0"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134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3588" y="61827"/>
            <a:ext cx="7020780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Примеры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44000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Безусловный переход </a:t>
            </a:r>
            <a:r>
              <a:rPr lang="ru-RU" altLang="ru-RU" sz="2300" b="1" dirty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(</a:t>
            </a:r>
            <a:r>
              <a:rPr lang="ru-RU" altLang="ru-RU" sz="23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(</a:t>
            </a:r>
            <a:r>
              <a:rPr lang="en-US" sz="2400" b="1" dirty="0">
                <a:hlinkClick r:id="rId4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Условный оператор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if</a:t>
            </a:r>
            <a:r>
              <a:rPr lang="ru-RU" altLang="ru-RU" sz="2300" b="1" dirty="0" smtClean="0">
                <a:solidFill>
                  <a:srgbClr val="0000FF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(</a:t>
            </a:r>
            <a:r>
              <a:rPr lang="ru-RU" altLang="ru-RU" sz="23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и выражение (</a:t>
            </a:r>
            <a:r>
              <a:rPr lang="ru-RU" altLang="ru-RU" sz="2300" b="1" dirty="0" smtClean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Логическое выражение/операция 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300" b="1" dirty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Вложенность операторов условия 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300" b="1" dirty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 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Максимум из 3-х 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300" b="1" dirty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Решение квадратного уравнения 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300" b="1" dirty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Цикл</a:t>
            </a:r>
            <a:r>
              <a:rPr lang="ru-RU" altLang="ru-RU" sz="2300" b="1" dirty="0">
                <a:solidFill>
                  <a:schemeClr val="tx1"/>
                </a:solidFill>
              </a:rPr>
              <a:t>ы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на основе </a:t>
            </a:r>
            <a:r>
              <a:rPr lang="en-US" altLang="ru-RU" sz="2300" b="1" dirty="0">
                <a:solidFill>
                  <a:srgbClr val="0000FF"/>
                </a:solidFill>
              </a:rPr>
              <a:t>If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Простой (</a:t>
            </a:r>
            <a:r>
              <a:rPr lang="ru-RU" altLang="ru-RU" sz="2300" b="1" dirty="0" smtClean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,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Табуляции (</a:t>
            </a:r>
            <a:r>
              <a:rPr lang="ru-RU" altLang="ru-RU" sz="2300" b="1" dirty="0" smtClean="0">
                <a:solidFill>
                  <a:schemeClr val="tx1"/>
                </a:solidFill>
                <a:hlinkClick r:id="rId11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Циклы из теоретической части 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300" b="1" dirty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  <a:hlinkClick r:id="rId12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Сумма четных чисел при </a:t>
            </a:r>
            <a:r>
              <a:rPr lang="ru-RU" altLang="ru-RU" sz="2300" b="1" dirty="0">
                <a:solidFill>
                  <a:schemeClr val="tx1"/>
                </a:solidFill>
              </a:rPr>
              <a:t>вводе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300" b="1" dirty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  <a:hlinkClick r:id="rId13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Распечатка чисел </a:t>
            </a:r>
            <a:r>
              <a:rPr lang="ru-RU" altLang="ru-RU" sz="2300" b="1" dirty="0" err="1">
                <a:solidFill>
                  <a:schemeClr val="tx1"/>
                </a:solidFill>
              </a:rPr>
              <a:t>Фибоначи</a:t>
            </a:r>
            <a:r>
              <a:rPr lang="ru-RU" altLang="ru-RU" sz="2300" b="1" dirty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300" b="1" dirty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  <a:hlinkClick r:id="rId13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Печать заданного при вводе количества </a:t>
            </a:r>
            <a:r>
              <a:rPr lang="ru-RU" altLang="ru-RU" sz="2300" b="1" dirty="0">
                <a:solidFill>
                  <a:schemeClr val="tx1"/>
                </a:solidFill>
              </a:rPr>
              <a:t>простых чисел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300" b="1" dirty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  <a:hlinkClick r:id="rId14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Диапазоны печати для задания 12 и </a:t>
            </a:r>
            <a:r>
              <a:rPr lang="ru-RU" altLang="ru-RU" sz="2300" b="1" dirty="0">
                <a:solidFill>
                  <a:schemeClr val="tx1"/>
                </a:solidFill>
              </a:rPr>
              <a:t>11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300" b="1" dirty="0">
                <a:solidFill>
                  <a:schemeClr val="tx1"/>
                </a:solidFill>
              </a:rPr>
              <a:t>(</a:t>
            </a:r>
            <a:r>
              <a:rPr lang="ru-RU" altLang="ru-RU" sz="2300" b="1" dirty="0">
                <a:solidFill>
                  <a:schemeClr val="tx1"/>
                </a:solidFill>
                <a:hlinkClick r:id="rId15" action="ppaction://hlinksldjump"/>
              </a:rPr>
              <a:t>СМ</a:t>
            </a:r>
            <a:r>
              <a:rPr lang="ru-RU" altLang="ru-RU" sz="2300" b="1" dirty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95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16632"/>
            <a:ext cx="6552728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Примеры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Безусловный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переход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</a:t>
            </a:r>
            <a:r>
              <a:rPr lang="ru-RU" altLang="ru-RU" sz="2300" b="1" dirty="0" smtClean="0"/>
              <a:t>(</a:t>
            </a:r>
            <a:r>
              <a:rPr lang="ru-RU" altLang="ru-RU" sz="2300" b="1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</a:t>
            </a:r>
            <a:endParaRPr lang="ru-RU" altLang="ru-RU" sz="2300" b="1" dirty="0"/>
          </a:p>
          <a:p>
            <a:pPr algn="l"/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Lab0:</a:t>
            </a:r>
          </a:p>
          <a:p>
            <a:pPr algn="l"/>
            <a:r>
              <a:rPr lang="en-US" sz="18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goto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Lab1;</a:t>
            </a:r>
          </a:p>
          <a:p>
            <a:pPr algn="l"/>
            <a:r>
              <a:rPr lang="ru-RU" sz="18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"Это Никогда не печатается!!!\n"</a:t>
            </a:r>
            <a:r>
              <a:rPr lang="ru-RU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Lab1: </a:t>
            </a:r>
            <a:r>
              <a:rPr lang="en-US" sz="18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Метка</a:t>
            </a:r>
            <a:endParaRPr lang="ru-RU" sz="18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1800" b="1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goto</a:t>
            </a:r>
            <a:r>
              <a:rPr lang="en-US" sz="18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Lab0; // </a:t>
            </a:r>
            <a:r>
              <a:rPr lang="ru-RU" sz="18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Бесконечный </a:t>
            </a:r>
            <a:r>
              <a:rPr lang="ru-RU" sz="1800" b="1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цикл при таком переходе - </a:t>
            </a:r>
            <a:r>
              <a:rPr 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Закомментировано</a:t>
            </a:r>
            <a:endParaRPr lang="ru-RU" sz="1800" b="1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Переходим сюда!!\</a:t>
            </a:r>
            <a:r>
              <a:rPr lang="en-US" sz="18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altLang="ru-RU" sz="18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97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Условный оператор 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Условный оператор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</a:t>
            </a:r>
            <a:r>
              <a:rPr lang="ru-RU" altLang="ru-RU" sz="2300" b="1" dirty="0" smtClean="0"/>
              <a:t>(</a:t>
            </a:r>
            <a:r>
              <a:rPr lang="ru-RU" altLang="ru-RU" sz="2300" b="1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algn="l"/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условный оператор (максимум из 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двух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переменных) - 2 варианта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= 5;</a:t>
            </a:r>
          </a:p>
          <a:p>
            <a:pPr algn="l"/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 = 3;</a:t>
            </a: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&gt;= b) 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а = %d a&gt;=b !\n"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</a:t>
            </a:r>
            <a:endParaRPr lang="ru-RU" altLang="ru-RU" sz="1600" b="1" dirty="0" smtClean="0"/>
          </a:p>
          <a:p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 b) 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а = %d a&gt;b !\n"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&lt; b)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вложенный условный оператор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pt-BR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{ printf (</a:t>
            </a:r>
            <a:r>
              <a:rPr lang="pt-BR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pt-BR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 a = b;};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endParaRPr lang="ru-RU" altLang="ru-RU" sz="16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71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6956"/>
            <a:ext cx="7056784" cy="792088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№2 Условное выражение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Условное выражение/ условная операция </a:t>
            </a:r>
            <a:r>
              <a:rPr lang="ru-RU" altLang="ru-RU" sz="2000" b="1" dirty="0"/>
              <a:t>(</a:t>
            </a:r>
            <a:r>
              <a:rPr lang="ru-RU" altLang="ru-RU" sz="2000" b="1" dirty="0">
                <a:hlinkClick r:id="rId2" action="ppaction://hlinkfile"/>
              </a:rPr>
              <a:t>МУ</a:t>
            </a:r>
            <a:r>
              <a:rPr lang="ru-RU" altLang="ru-RU" sz="2000" b="1" dirty="0"/>
              <a:t>)</a:t>
            </a:r>
            <a:r>
              <a:rPr lang="ru-RU" altLang="ru-RU" sz="2000" b="1" dirty="0" smtClean="0"/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– используется для альтернативных вычислений.</a:t>
            </a: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Конструкция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условного выражения (правило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записи):</a:t>
            </a:r>
          </a:p>
          <a:p>
            <a:pPr algn="l"/>
            <a:r>
              <a:rPr lang="en-US" altLang="ru-RU" sz="1800" b="1" dirty="0">
                <a:solidFill>
                  <a:srgbClr val="003300"/>
                </a:solidFill>
              </a:rPr>
              <a:t>&lt;</a:t>
            </a:r>
            <a:r>
              <a:rPr lang="ru-RU" altLang="ru-RU" sz="1800" b="1" dirty="0">
                <a:solidFill>
                  <a:srgbClr val="003300"/>
                </a:solidFill>
              </a:rPr>
              <a:t>условное выражение</a:t>
            </a:r>
            <a:r>
              <a:rPr lang="en-US" altLang="ru-RU" sz="1800" b="1" dirty="0">
                <a:solidFill>
                  <a:srgbClr val="003300"/>
                </a:solidFill>
              </a:rPr>
              <a:t>&gt; </a:t>
            </a:r>
            <a:r>
              <a:rPr lang="ru-RU" altLang="ru-RU" sz="1800" b="1" dirty="0">
                <a:solidFill>
                  <a:srgbClr val="003300"/>
                </a:solidFill>
              </a:rPr>
              <a:t>:=(</a:t>
            </a:r>
            <a:r>
              <a:rPr lang="en-US" altLang="ru-RU" sz="1800" b="1" dirty="0" smtClean="0">
                <a:solidFill>
                  <a:srgbClr val="003300"/>
                </a:solidFill>
              </a:rPr>
              <a:t>&lt;</a:t>
            </a:r>
            <a:r>
              <a:rPr lang="ru-RU" altLang="ru-RU" sz="1800" b="1" dirty="0" smtClean="0">
                <a:solidFill>
                  <a:srgbClr val="003300"/>
                </a:solidFill>
              </a:rPr>
              <a:t>логическое условие</a:t>
            </a:r>
            <a:r>
              <a:rPr lang="en-US" altLang="ru-RU" sz="1800" b="1" dirty="0">
                <a:solidFill>
                  <a:srgbClr val="003300"/>
                </a:solidFill>
              </a:rPr>
              <a:t>&gt;</a:t>
            </a:r>
            <a:r>
              <a:rPr lang="ru-RU" altLang="ru-RU" sz="1800" b="1" dirty="0">
                <a:solidFill>
                  <a:srgbClr val="003300"/>
                </a:solidFill>
              </a:rPr>
              <a:t>)</a:t>
            </a:r>
            <a:r>
              <a:rPr lang="en-US" altLang="ru-RU" sz="1800" b="1" dirty="0">
                <a:solidFill>
                  <a:srgbClr val="003300"/>
                </a:solidFill>
              </a:rPr>
              <a:t>?&lt;</a:t>
            </a:r>
            <a:r>
              <a:rPr lang="ru-RU" altLang="ru-RU" sz="1800" b="1" dirty="0">
                <a:solidFill>
                  <a:srgbClr val="003300"/>
                </a:solidFill>
              </a:rPr>
              <a:t>Выражение </a:t>
            </a:r>
            <a:r>
              <a:rPr lang="ru-RU" altLang="ru-RU" sz="1800" b="1" dirty="0">
                <a:solidFill>
                  <a:srgbClr val="FF0000"/>
                </a:solidFill>
              </a:rPr>
              <a:t>1</a:t>
            </a:r>
            <a:r>
              <a:rPr lang="en-US" altLang="ru-RU" sz="1800" b="1" dirty="0">
                <a:solidFill>
                  <a:srgbClr val="003300"/>
                </a:solidFill>
              </a:rPr>
              <a:t>&gt;:&lt;</a:t>
            </a:r>
            <a:r>
              <a:rPr lang="ru-RU" altLang="ru-RU" sz="1800" b="1" dirty="0">
                <a:solidFill>
                  <a:srgbClr val="003300"/>
                </a:solidFill>
              </a:rPr>
              <a:t>выражение </a:t>
            </a:r>
            <a:r>
              <a:rPr lang="ru-RU" altLang="ru-RU" sz="1800" b="1" dirty="0">
                <a:solidFill>
                  <a:srgbClr val="FF0000"/>
                </a:solidFill>
              </a:rPr>
              <a:t>2</a:t>
            </a:r>
            <a:r>
              <a:rPr lang="en-US" altLang="ru-RU" sz="1800" b="1" dirty="0">
                <a:solidFill>
                  <a:srgbClr val="003300"/>
                </a:solidFill>
              </a:rPr>
              <a:t>&gt;</a:t>
            </a:r>
            <a:endParaRPr lang="ru-RU" altLang="ru-RU" sz="1800" b="1" dirty="0">
              <a:solidFill>
                <a:srgbClr val="003300"/>
              </a:solidFill>
            </a:endParaRPr>
          </a:p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Смысл условного </a:t>
            </a:r>
            <a:r>
              <a:rPr lang="ru-RU" altLang="ru-RU" sz="2000" b="1" dirty="0">
                <a:solidFill>
                  <a:schemeClr val="tx1"/>
                </a:solidFill>
              </a:rPr>
              <a:t>выражения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 </a:t>
            </a:r>
            <a:r>
              <a:rPr lang="ru-RU" altLang="ru-RU" sz="2000" b="1" dirty="0">
                <a:solidFill>
                  <a:schemeClr val="tx1"/>
                </a:solidFill>
              </a:rPr>
              <a:t>вычисляется </a:t>
            </a:r>
            <a:r>
              <a:rPr lang="en-US" altLang="ru-RU" sz="2000" b="1" dirty="0">
                <a:solidFill>
                  <a:srgbClr val="003300"/>
                </a:solidFill>
              </a:rPr>
              <a:t>&lt;</a:t>
            </a:r>
            <a:r>
              <a:rPr lang="ru-RU" altLang="ru-RU" sz="2000" b="1" dirty="0">
                <a:solidFill>
                  <a:srgbClr val="003300"/>
                </a:solidFill>
              </a:rPr>
              <a:t>условие</a:t>
            </a:r>
            <a:r>
              <a:rPr lang="en-US" altLang="ru-RU" sz="2000" b="1" dirty="0">
                <a:solidFill>
                  <a:srgbClr val="003300"/>
                </a:solidFill>
              </a:rPr>
              <a:t>&gt; </a:t>
            </a:r>
            <a:r>
              <a:rPr lang="ru-RU" altLang="ru-RU" sz="2000" b="1" dirty="0">
                <a:solidFill>
                  <a:schemeClr val="tx1"/>
                </a:solidFill>
              </a:rPr>
              <a:t>и , если оно истинно , то в операции участвует </a:t>
            </a:r>
            <a:r>
              <a:rPr lang="en-US" altLang="ru-RU" sz="1800" b="1" dirty="0">
                <a:solidFill>
                  <a:srgbClr val="003300"/>
                </a:solidFill>
              </a:rPr>
              <a:t>&lt;</a:t>
            </a:r>
            <a:r>
              <a:rPr lang="ru-RU" altLang="ru-RU" sz="1800" b="1" dirty="0">
                <a:solidFill>
                  <a:srgbClr val="003300"/>
                </a:solidFill>
              </a:rPr>
              <a:t>Выражение </a:t>
            </a:r>
            <a:r>
              <a:rPr lang="ru-RU" altLang="ru-RU" sz="1800" b="1" dirty="0">
                <a:solidFill>
                  <a:srgbClr val="FF0000"/>
                </a:solidFill>
              </a:rPr>
              <a:t>1</a:t>
            </a:r>
            <a:r>
              <a:rPr lang="en-US" altLang="ru-RU" sz="1800" b="1" dirty="0" smtClean="0">
                <a:solidFill>
                  <a:srgbClr val="003300"/>
                </a:solidFill>
              </a:rPr>
              <a:t>&gt;</a:t>
            </a:r>
            <a:r>
              <a:rPr lang="ru-RU" altLang="ru-RU" sz="1800" b="1" dirty="0" smtClean="0">
                <a:solidFill>
                  <a:srgbClr val="003300"/>
                </a:solidFill>
              </a:rPr>
              <a:t>,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иначе вычисляется  </a:t>
            </a:r>
            <a:r>
              <a:rPr lang="en-US" altLang="ru-RU" sz="1800" b="1" dirty="0">
                <a:solidFill>
                  <a:srgbClr val="003300"/>
                </a:solidFill>
              </a:rPr>
              <a:t>&lt;</a:t>
            </a:r>
            <a:r>
              <a:rPr lang="ru-RU" altLang="ru-RU" sz="1800" b="1" dirty="0">
                <a:solidFill>
                  <a:srgbClr val="003300"/>
                </a:solidFill>
              </a:rPr>
              <a:t>Выражение </a:t>
            </a:r>
            <a:r>
              <a:rPr lang="ru-RU" altLang="ru-RU" sz="1800" b="1" dirty="0">
                <a:solidFill>
                  <a:srgbClr val="FF0000"/>
                </a:solidFill>
              </a:rPr>
              <a:t>2</a:t>
            </a:r>
            <a:r>
              <a:rPr lang="en-US" altLang="ru-RU" sz="1800" b="1" dirty="0">
                <a:solidFill>
                  <a:srgbClr val="003300"/>
                </a:solidFill>
              </a:rPr>
              <a:t>&gt;</a:t>
            </a:r>
            <a:r>
              <a:rPr lang="ru-RU" altLang="ru-RU" sz="1800" b="1" dirty="0">
                <a:solidFill>
                  <a:srgbClr val="003300"/>
                </a:solidFill>
              </a:rPr>
              <a:t> </a:t>
            </a:r>
            <a:r>
              <a:rPr lang="ru-RU" altLang="ru-RU" sz="2000" b="1" dirty="0"/>
              <a:t>.</a:t>
            </a:r>
          </a:p>
          <a:p>
            <a:pPr algn="l"/>
            <a:r>
              <a:rPr lang="en-US" altLang="ru-RU" sz="2000" b="1" dirty="0" smtClean="0">
                <a:solidFill>
                  <a:srgbClr val="003300"/>
                </a:solidFill>
              </a:rPr>
              <a:t>&lt;</a:t>
            </a:r>
            <a:r>
              <a:rPr lang="ru-RU" altLang="ru-RU" sz="2000" b="1" dirty="0" smtClean="0">
                <a:solidFill>
                  <a:srgbClr val="003300"/>
                </a:solidFill>
              </a:rPr>
              <a:t>логическое условие</a:t>
            </a:r>
            <a:r>
              <a:rPr lang="en-US" altLang="ru-RU" sz="2000" b="1" dirty="0">
                <a:solidFill>
                  <a:srgbClr val="003300"/>
                </a:solidFill>
              </a:rPr>
              <a:t>&gt;</a:t>
            </a:r>
            <a:r>
              <a:rPr lang="ru-RU" altLang="ru-RU" sz="2000" b="1" dirty="0">
                <a:solidFill>
                  <a:srgbClr val="003300"/>
                </a:solidFill>
              </a:rPr>
              <a:t> - </a:t>
            </a:r>
            <a:r>
              <a:rPr lang="ru-RU" altLang="ru-RU" sz="2000" b="1" dirty="0">
                <a:solidFill>
                  <a:schemeClr val="tx1"/>
                </a:solidFill>
              </a:rPr>
              <a:t>условное выражение (вычисление </a:t>
            </a:r>
            <a:r>
              <a:rPr lang="en-US" altLang="ru-RU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true</a:t>
            </a:r>
            <a:r>
              <a:rPr lang="en-US" altLang="ru-RU" sz="2000" b="1" dirty="0"/>
              <a:t> </a:t>
            </a:r>
            <a:r>
              <a:rPr lang="ru-RU" altLang="ru-RU" sz="2000" b="1" dirty="0"/>
              <a:t>или </a:t>
            </a:r>
            <a:r>
              <a:rPr lang="en-US" altLang="ru-RU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false</a:t>
            </a:r>
            <a:r>
              <a:rPr lang="ru-RU" altLang="ru-RU" sz="2000" b="1" dirty="0" smtClean="0"/>
              <a:t>). </a:t>
            </a:r>
          </a:p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Примеры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en-US" sz="2000" b="1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 =5 , y =3 , z =0;</a:t>
            </a:r>
          </a:p>
          <a:p>
            <a:pPr algn="l"/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Использование </a:t>
            </a:r>
            <a:r>
              <a:rPr lang="ru-RU" sz="2000" b="1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условное выражение в </a:t>
            </a:r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операторе присваивания</a:t>
            </a:r>
            <a:r>
              <a:rPr lang="ru-RU" sz="2400" b="1" dirty="0"/>
              <a:t> </a:t>
            </a:r>
            <a:r>
              <a:rPr lang="en-US" sz="24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z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((y &gt; x</a:t>
            </a:r>
            <a:r>
              <a:rPr lang="en-US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)?</a:t>
            </a:r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y</a:t>
            </a:r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b="1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Вычисление </a:t>
            </a:r>
            <a:r>
              <a:rPr lang="en-US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z</a:t>
            </a:r>
            <a:r>
              <a:rPr lang="ru-RU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= мах</a:t>
            </a:r>
            <a:r>
              <a:rPr lang="en-US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{</a:t>
            </a:r>
            <a:r>
              <a:rPr lang="ru-RU" sz="20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х,у</a:t>
            </a:r>
            <a:r>
              <a:rPr lang="en-US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}</a:t>
            </a:r>
            <a:endParaRPr lang="ru-RU" sz="2000" b="1" dirty="0" smtClean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b="1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 вызове функции: Печать максимального из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х</a:t>
            </a:r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и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у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ru-RU" sz="20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b="1" dirty="0" err="1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Макс.из</a:t>
            </a:r>
            <a:r>
              <a:rPr lang="ru-RU" sz="2000" b="1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х = %d и y=%d   равно-&gt; %d\n"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</a:p>
          <a:p>
            <a:pPr algn="l"/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                          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 , y ,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((y &gt; x)? y : x</a:t>
            </a:r>
            <a:r>
              <a:rPr lang="ru-RU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ru-RU" sz="2000" b="1" u="sng" dirty="0"/>
              <a:t>Результат</a:t>
            </a:r>
            <a:r>
              <a:rPr lang="ru-RU" sz="2000" b="1" u="sng" dirty="0" smtClean="0"/>
              <a:t>:</a:t>
            </a:r>
            <a:r>
              <a:rPr lang="ru-RU" sz="2000" b="1" dirty="0" smtClean="0"/>
              <a:t>    </a:t>
            </a:r>
            <a:r>
              <a:rPr lang="ru-RU" sz="2000" b="1" dirty="0" err="1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Макс.из</a:t>
            </a:r>
            <a:r>
              <a:rPr lang="ru-RU" sz="2000" b="1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х = 5 и y=3   равно-&gt; 5</a:t>
            </a:r>
          </a:p>
          <a:p>
            <a:pPr algn="l"/>
            <a:r>
              <a:rPr lang="ru-RU" sz="2000" b="1" dirty="0" smtClean="0"/>
              <a:t>.</a:t>
            </a:r>
            <a:endParaRPr lang="ru-RU" sz="2000" dirty="0"/>
          </a:p>
          <a:p>
            <a:pPr algn="l"/>
            <a:endParaRPr lang="ru-RU" sz="2000" b="1" u="sng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4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09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Вложенность </a:t>
            </a:r>
            <a:r>
              <a:rPr lang="en-US" sz="3200" dirty="0" smtClean="0">
                <a:solidFill>
                  <a:srgbClr val="0000FF"/>
                </a:solidFill>
              </a:rPr>
              <a:t>if</a:t>
            </a:r>
            <a:r>
              <a:rPr lang="en-US" sz="3200" dirty="0" smtClean="0"/>
              <a:t> </a:t>
            </a:r>
            <a:r>
              <a:rPr lang="ru-RU" sz="3200" dirty="0" smtClean="0"/>
              <a:t>(4)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Вложенность операторов условия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(</a:t>
            </a:r>
            <a:r>
              <a:rPr lang="ru-RU" altLang="ru-RU" sz="23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300" b="1" dirty="0"/>
              <a:t>)</a:t>
            </a:r>
          </a:p>
          <a:p>
            <a:pPr algn="l"/>
            <a:r>
              <a:rPr lang="en-US" sz="17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= 5;</a:t>
            </a:r>
          </a:p>
          <a:p>
            <a:pPr algn="l"/>
            <a:r>
              <a:rPr lang="en-US" sz="17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 = 3;</a:t>
            </a:r>
          </a:p>
          <a:p>
            <a:pPr algn="l"/>
            <a:r>
              <a:rPr lang="en-US" sz="17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&gt;= b) 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7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7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а = %d a&gt;=b !\n"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algn="l"/>
            <a:r>
              <a:rPr lang="en-US" sz="17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7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7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</a:t>
            </a:r>
            <a:endParaRPr lang="ru-RU" altLang="ru-RU" sz="1700" b="1" dirty="0"/>
          </a:p>
          <a:p>
            <a:r>
              <a:rPr lang="en-US" sz="17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 b) 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7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7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а = %d a&gt;b !\n"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algn="l"/>
            <a:r>
              <a:rPr lang="en-US" sz="17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7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&lt; b)  </a:t>
            </a:r>
            <a:r>
              <a:rPr lang="ru-RU" sz="17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вложенный условный оператор</a:t>
            </a:r>
            <a:endParaRPr lang="ru-RU" sz="17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7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7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</a:t>
            </a:r>
          </a:p>
          <a:p>
            <a:pPr algn="l"/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7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endParaRPr lang="en-US" sz="17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pt-BR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{ printf (</a:t>
            </a:r>
            <a:r>
              <a:rPr lang="pt-BR" sz="17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pt-BR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 a = b;};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endParaRPr lang="ru-RU" altLang="ru-RU" sz="17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36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Максимум из 3-х (5)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/>
              <a:t>Максимум из 3-х </a:t>
            </a:r>
            <a:r>
              <a:rPr lang="ru-RU" altLang="ru-RU" sz="2000" b="1" dirty="0"/>
              <a:t>(</a:t>
            </a:r>
            <a:r>
              <a:rPr lang="ru-RU" altLang="ru-RU" sz="2000" b="1" dirty="0">
                <a:hlinkClick r:id="rId2" action="ppaction://hlinkfile"/>
              </a:rPr>
              <a:t>МУ</a:t>
            </a:r>
            <a:r>
              <a:rPr lang="ru-RU" altLang="ru-RU" sz="2000" b="1" dirty="0"/>
              <a:t>)</a:t>
            </a:r>
            <a:r>
              <a:rPr lang="ru-RU" altLang="ru-RU" sz="2000" b="1" dirty="0" smtClean="0"/>
              <a:t> (Блок – схема - </a:t>
            </a:r>
            <a:r>
              <a:rPr lang="ru-RU" altLang="ru-RU" sz="2000" b="1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000" b="1" dirty="0"/>
              <a:t>)</a:t>
            </a:r>
            <a:endParaRPr lang="ru-RU" altLang="ru-RU" sz="2000" b="1" dirty="0" smtClean="0"/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= 8 , B = 4 , C =1;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 B )</a:t>
            </a: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 C )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Максимально (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A) - %d\n"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(C) - %d\n"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C); }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B &gt; C )</a:t>
            </a: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(B) - %d\n"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(C) - %d\n"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C); };</a:t>
            </a:r>
            <a:endParaRPr lang="ru-RU" altLang="ru-RU" sz="2000" b="1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77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№2 Максимум из 3-х Блок-схема (5)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98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0490029"/>
              </p:ext>
            </p:extLst>
          </p:nvPr>
        </p:nvGraphicFramePr>
        <p:xfrm>
          <a:off x="107504" y="1412776"/>
          <a:ext cx="8208912" cy="3384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28" name="Visio" r:id="rId3" imgW="3966902" imgH="1859490" progId="Visio.Drawing.11">
                  <p:embed/>
                </p:oleObj>
              </mc:Choice>
              <mc:Fallback>
                <p:oleObj name="Visio" r:id="rId3" imgW="3966902" imgH="185949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7504" y="1412776"/>
                        <a:ext cx="8208912" cy="33843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9552" y="796062"/>
            <a:ext cx="6095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Блок-схема выбора максимума из 3-х представлена ниже: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616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Корни уравнения (6)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08504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Решение квадратного уравнения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</a:t>
            </a:r>
            <a:r>
              <a:rPr lang="ru-RU" altLang="ru-RU" sz="2300" b="1" dirty="0" smtClean="0"/>
              <a:t> (блок- схема </a:t>
            </a:r>
            <a:r>
              <a:rPr lang="ru-RU" altLang="ru-RU" sz="2300" b="1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 </a:t>
            </a:r>
            <a:r>
              <a:rPr lang="ru-RU" sz="2400" b="1" dirty="0" smtClean="0"/>
              <a:t>ax</a:t>
            </a:r>
            <a:r>
              <a:rPr lang="ru-RU" sz="2400" b="1" baseline="30000" dirty="0" smtClean="0"/>
              <a:t>2</a:t>
            </a:r>
            <a:r>
              <a:rPr lang="ru-RU" sz="2400" b="1" dirty="0" smtClean="0"/>
              <a:t>+bx+c=0</a:t>
            </a:r>
            <a:endParaRPr lang="ru-RU" sz="2300" b="1" dirty="0"/>
          </a:p>
          <a:p>
            <a:pPr algn="l"/>
            <a:r>
              <a:rPr lang="en-US" sz="1600" dirty="0" smtClean="0">
                <a:solidFill>
                  <a:srgbClr val="0000FF"/>
                </a:solidFill>
                <a:latin typeface="Tahoma"/>
                <a:ea typeface="Times New Roman"/>
              </a:rPr>
              <a:t>float</a:t>
            </a:r>
            <a:r>
              <a:rPr lang="en-US" sz="1600" dirty="0" smtClean="0">
                <a:latin typeface="Tahoma"/>
                <a:ea typeface="Times New Roman"/>
              </a:rPr>
              <a:t> </a:t>
            </a:r>
            <a:r>
              <a:rPr lang="en-US" sz="1600" dirty="0" err="1" smtClean="0">
                <a:latin typeface="Tahoma"/>
                <a:ea typeface="Times New Roman"/>
              </a:rPr>
              <a:t>a,b,c,z</a:t>
            </a:r>
            <a:r>
              <a:rPr lang="ru-RU" sz="1600" dirty="0" smtClean="0">
                <a:latin typeface="Tahoma"/>
                <a:ea typeface="Times New Roman"/>
              </a:rPr>
              <a:t>, </a:t>
            </a:r>
            <a:r>
              <a:rPr lang="en-US" sz="1600" dirty="0" smtClean="0">
                <a:latin typeface="Tahoma"/>
                <a:ea typeface="Times New Roman"/>
              </a:rPr>
              <a:t>d,e,f,x1,x2</a:t>
            </a:r>
            <a:r>
              <a:rPr lang="en-US" sz="1600" dirty="0">
                <a:latin typeface="Tahoma"/>
                <a:ea typeface="Times New Roman"/>
              </a:rPr>
              <a:t>;</a:t>
            </a:r>
            <a:endParaRPr lang="ru-RU" sz="2400" dirty="0">
              <a:latin typeface="Times New Roman"/>
              <a:ea typeface="Calibri"/>
            </a:endParaRPr>
          </a:p>
          <a:p>
            <a:pPr algn="l"/>
            <a:r>
              <a:rPr lang="ru-RU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</a:t>
            </a:r>
            <a:r>
              <a:rPr lang="ru-RU" sz="15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nВведите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а b и с:\n"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;</a:t>
            </a:r>
            <a:endParaRPr lang="ru-RU" sz="15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5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en-US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</a:t>
            </a:r>
            <a:r>
              <a:rPr lang="en-US" sz="15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f%f%f</a:t>
            </a:r>
            <a:r>
              <a:rPr lang="en-US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,&amp;</a:t>
            </a:r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a,&amp;b,&amp;c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pt-BR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pt-BR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pt-BR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"\nДля a = %4.2f   b = %4.2f  c= %4.2f \n"</a:t>
            </a:r>
            <a:r>
              <a:rPr lang="pt-BR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a, b ,c );</a:t>
            </a:r>
          </a:p>
          <a:p>
            <a:pPr algn="l"/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Промежуточные вычисления</a:t>
            </a:r>
            <a:endParaRPr lang="ru-RU" sz="15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z=2.0f*a;</a:t>
            </a:r>
          </a:p>
          <a:p>
            <a:pPr algn="l"/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e=-b/z;</a:t>
            </a:r>
          </a:p>
          <a:p>
            <a:pPr algn="l"/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d=b*b-4*a*c; </a:t>
            </a:r>
            <a:r>
              <a:rPr lang="en-US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детерминант </a:t>
            </a:r>
            <a:endParaRPr lang="ru-RU" sz="15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f=</a:t>
            </a:r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sqrt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fabs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(d))/z;</a:t>
            </a:r>
          </a:p>
          <a:p>
            <a:pPr algn="l"/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Проверка корней</a:t>
            </a:r>
            <a:endParaRPr lang="ru-RU" sz="15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5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(d&gt;=0)</a:t>
            </a:r>
          </a:p>
          <a:p>
            <a:pPr algn="l"/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en-US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x1=</a:t>
            </a:r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e+f</a:t>
            </a:r>
            <a:r>
              <a:rPr lang="en-US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x2=e-f</a:t>
            </a:r>
            <a:r>
              <a:rPr lang="en-US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ru-RU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5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действительные корни</a:t>
            </a:r>
            <a:endParaRPr lang="en-US" sz="15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Корни уравнения действительные\</a:t>
            </a:r>
            <a:r>
              <a:rPr lang="en-US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pt-BR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pt-BR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printf(</a:t>
            </a:r>
            <a:r>
              <a:rPr lang="pt-BR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 x1= %4.1f"</a:t>
            </a:r>
            <a:r>
              <a:rPr lang="pt-BR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,x1);</a:t>
            </a:r>
          </a:p>
          <a:p>
            <a:pPr algn="l"/>
            <a:r>
              <a:rPr lang="pt-BR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printf(</a:t>
            </a:r>
            <a:r>
              <a:rPr lang="pt-BR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 x2= %4.1f\n"</a:t>
            </a:r>
            <a:r>
              <a:rPr lang="pt-BR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,x2);   }</a:t>
            </a:r>
          </a:p>
          <a:p>
            <a:pPr algn="l"/>
            <a:r>
              <a:rPr lang="en-US" sz="15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ru-RU" sz="15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15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Корни уравнения мнимые\</a:t>
            </a:r>
            <a:r>
              <a:rPr lang="en-US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ru-RU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</a:t>
            </a:r>
            <a:r>
              <a:rPr lang="ru-RU" sz="15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nВешественная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часть  e= %4.1f"</a:t>
            </a:r>
            <a:r>
              <a:rPr lang="ru-RU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,e);</a:t>
            </a:r>
          </a:p>
          <a:p>
            <a:pPr algn="l"/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</a:t>
            </a:r>
            <a:r>
              <a:rPr lang="ru-RU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Мнимая часть            </a:t>
            </a:r>
            <a:r>
              <a:rPr lang="en-US" sz="15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f= %4.1f\</a:t>
            </a:r>
            <a:r>
              <a:rPr lang="en-US" sz="15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5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,f</a:t>
            </a:r>
            <a:r>
              <a:rPr lang="en-US" sz="15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};</a:t>
            </a:r>
            <a:endParaRPr lang="ru-RU" altLang="ru-RU" sz="15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26908</TotalTime>
  <Words>38663</Words>
  <Application>Microsoft Office PowerPoint</Application>
  <PresentationFormat>Экран (4:3)</PresentationFormat>
  <Paragraphs>5544</Paragraphs>
  <Slides>330</Slides>
  <Notes>13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330</vt:i4>
      </vt:variant>
    </vt:vector>
  </HeadingPairs>
  <TitlesOfParts>
    <vt:vector size="332" baseType="lpstr">
      <vt:lpstr>Тема Office</vt:lpstr>
      <vt:lpstr>Visio</vt:lpstr>
      <vt:lpstr>Основы программирования (ОП)</vt:lpstr>
      <vt:lpstr>Введение в программирование</vt:lpstr>
      <vt:lpstr>Текущие Актуальные темы (1)</vt:lpstr>
      <vt:lpstr>Текущие Актуальные темы (2)</vt:lpstr>
      <vt:lpstr>Почасовой состав дисциплины (ОП)</vt:lpstr>
      <vt:lpstr>ЛР по дисциплине (ОП)</vt:lpstr>
      <vt:lpstr>Темы по дисциплине (ОП)</vt:lpstr>
      <vt:lpstr>Задачи дисциплины ОП</vt:lpstr>
      <vt:lpstr>Почему С/С++?</vt:lpstr>
      <vt:lpstr>Основы программирования (Понятия)</vt:lpstr>
      <vt:lpstr>Пример простейшей программы на СИ</vt:lpstr>
      <vt:lpstr>Пример программы СИ с русификацией</vt:lpstr>
      <vt:lpstr>Модели программиста</vt:lpstr>
      <vt:lpstr>Модель ЭВМ (Структура)</vt:lpstr>
      <vt:lpstr>Машина Тьюринга</vt:lpstr>
      <vt:lpstr>Язык и языки программирования</vt:lpstr>
      <vt:lpstr>Общие понятия ЯП и ИТ</vt:lpstr>
      <vt:lpstr>Программа</vt:lpstr>
      <vt:lpstr>Данные в программе</vt:lpstr>
      <vt:lpstr>Действия над данными в программе</vt:lpstr>
      <vt:lpstr>Переменная (имя и тип)</vt:lpstr>
      <vt:lpstr>Имена переменных в СИ/СИ++</vt:lpstr>
      <vt:lpstr>Типы переменных в СИ/СИ++ (1)</vt:lpstr>
      <vt:lpstr>Диапазоны значений переменных в СИ</vt:lpstr>
      <vt:lpstr>Стандартные библиотеки Математики</vt:lpstr>
      <vt:lpstr>Константы СИ/СИ++ (1)</vt:lpstr>
      <vt:lpstr>Константы (2)</vt:lpstr>
      <vt:lpstr>Комментарии СИ/СИ++</vt:lpstr>
      <vt:lpstr>Выражения (1)</vt:lpstr>
      <vt:lpstr>Выражения (2)</vt:lpstr>
      <vt:lpstr>Преобразование типов</vt:lpstr>
      <vt:lpstr>Cast преобразования типов данных</vt:lpstr>
      <vt:lpstr>Операции в выражении</vt:lpstr>
      <vt:lpstr>Переменные/Константы этапа компиляции</vt:lpstr>
      <vt:lpstr>Проекты и Модули (1)</vt:lpstr>
      <vt:lpstr>Создание Проекта в VS (1)</vt:lpstr>
      <vt:lpstr>Создание Проекта в VS  (2)</vt:lpstr>
      <vt:lpstr>Русификация консольного проекта</vt:lpstr>
      <vt:lpstr>Преимущества использования проектов</vt:lpstr>
      <vt:lpstr>Операторы</vt:lpstr>
      <vt:lpstr>Оператор присваивания (1)</vt:lpstr>
      <vt:lpstr>Операторы управления</vt:lpstr>
      <vt:lpstr>Функции понятие (1)</vt:lpstr>
      <vt:lpstr>Функции (2)</vt:lpstr>
      <vt:lpstr>Составной оператор</vt:lpstr>
      <vt:lpstr>Структура</vt:lpstr>
      <vt:lpstr>Указатели</vt:lpstr>
      <vt:lpstr>Файл (1)</vt:lpstr>
      <vt:lpstr>Файл (2)</vt:lpstr>
      <vt:lpstr>Массивы (1)</vt:lpstr>
      <vt:lpstr>Массивы (2)</vt:lpstr>
      <vt:lpstr>Строка</vt:lpstr>
      <vt:lpstr>Список </vt:lpstr>
      <vt:lpstr>Система программирования С/С++</vt:lpstr>
      <vt:lpstr>Фазы обработки программ в СП</vt:lpstr>
      <vt:lpstr>Модули и модульное программирование </vt:lpstr>
      <vt:lpstr>Модель программы</vt:lpstr>
      <vt:lpstr>Оперативная память</vt:lpstr>
      <vt:lpstr>Блок-схемы программ</vt:lpstr>
      <vt:lpstr>Блок схемы программ (Элементы) 1</vt:lpstr>
      <vt:lpstr>Блок схемы (Элементы) 2</vt:lpstr>
      <vt:lpstr>Пример Блок схемы с циклом</vt:lpstr>
      <vt:lpstr>Простая циклическая программа</vt:lpstr>
      <vt:lpstr>Модель процесса разработки программ</vt:lpstr>
      <vt:lpstr>Теория и темы по ЛР №1 </vt:lpstr>
      <vt:lpstr>Проекты и их преимущества</vt:lpstr>
      <vt:lpstr>Задание ЛР № 1 </vt:lpstr>
      <vt:lpstr>Контроль ЛР № 1 </vt:lpstr>
      <vt:lpstr>ЛР № 1 Подключение математики</vt:lpstr>
      <vt:lpstr>ЛР №1 Форматированный ввод/вывод</vt:lpstr>
      <vt:lpstr>Функция вывода - printf</vt:lpstr>
      <vt:lpstr>Функция ввода данных - scanf</vt:lpstr>
      <vt:lpstr>Форматы ввода/вывода</vt:lpstr>
      <vt:lpstr>ЛР №1 Ввод/вывод в С++ (Пример)</vt:lpstr>
      <vt:lpstr>Справка и помощь</vt:lpstr>
      <vt:lpstr>Библиотеки и заголовочные файлы</vt:lpstr>
      <vt:lpstr>ЛР №2 Теория</vt:lpstr>
      <vt:lpstr>ЛР №2 Зачем нужны ветвления и переходы?</vt:lpstr>
      <vt:lpstr>Оператор goto</vt:lpstr>
      <vt:lpstr>Оператор if – else (1)</vt:lpstr>
      <vt:lpstr>Оператор if –else (2)</vt:lpstr>
      <vt:lpstr>Оператор if (3)</vt:lpstr>
      <vt:lpstr>Оператор switch – case (1)</vt:lpstr>
      <vt:lpstr>Оператор switch – case (2)</vt:lpstr>
      <vt:lpstr>Оператор switch – case (3)</vt:lpstr>
      <vt:lpstr>Оператор цикла for (1)</vt:lpstr>
      <vt:lpstr>Блок схема для цикла for (2)</vt:lpstr>
      <vt:lpstr>Оператор цикла while</vt:lpstr>
      <vt:lpstr>Оператор цикла do</vt:lpstr>
      <vt:lpstr>Оператор break</vt:lpstr>
      <vt:lpstr>Оператор continue</vt:lpstr>
      <vt:lpstr>ЛР №2 Примеры</vt:lpstr>
      <vt:lpstr>ЛР №2 Примеры (1)</vt:lpstr>
      <vt:lpstr>ЛР №2 Условный оператор (2)</vt:lpstr>
      <vt:lpstr>ЛР №2 Условное выражение</vt:lpstr>
      <vt:lpstr>ЛР №2 Вложенность if (4)</vt:lpstr>
      <vt:lpstr>ЛР №2 Максимум из 3-х (5)</vt:lpstr>
      <vt:lpstr>ЛР №2 Максимум из 3-х Блок-схема (5)</vt:lpstr>
      <vt:lpstr>ЛР №2 Корни уравнения (6)</vt:lpstr>
      <vt:lpstr>ЛР №2 Блок-схема(6)</vt:lpstr>
      <vt:lpstr>ЛР №2 Цикл на базе if (7)</vt:lpstr>
      <vt:lpstr>ЛР №2 Блок схема (7)</vt:lpstr>
      <vt:lpstr>ЛР №2 Цикл табуляции на базе if (7)</vt:lpstr>
      <vt:lpstr>ЛР №2 Блок схема (7)</vt:lpstr>
      <vt:lpstr>ЛР №2 Операторы цикла(8)</vt:lpstr>
      <vt:lpstr>ЛР №2 Сумма четных (9)</vt:lpstr>
      <vt:lpstr>ЛР №2 Числа Фибоначи (10)</vt:lpstr>
      <vt:lpstr>ЛР №2 Простые числа (11)</vt:lpstr>
      <vt:lpstr>ЛР №2 Диапазоны печати(12)</vt:lpstr>
      <vt:lpstr>ЛР №2 Задание, Контроль</vt:lpstr>
      <vt:lpstr>ЛР №2 Задание – 5.3</vt:lpstr>
      <vt:lpstr>ЛР №2 Задание – 5.4</vt:lpstr>
      <vt:lpstr>ЛР №2 Задание – 5.5</vt:lpstr>
      <vt:lpstr>ЛР №2 Задание – 5.6</vt:lpstr>
      <vt:lpstr>ЛР №3 Теория Список тем</vt:lpstr>
      <vt:lpstr>ЛР №3 Понятие массива </vt:lpstr>
      <vt:lpstr>ЛР №3 Описание массива </vt:lpstr>
      <vt:lpstr>ЛР №3 Инициализация массивов </vt:lpstr>
      <vt:lpstr>ЛР №3 Элементы массива</vt:lpstr>
      <vt:lpstr>ЛР №3 Размер Массива</vt:lpstr>
      <vt:lpstr>ЛР №3 Понятие указателя </vt:lpstr>
      <vt:lpstr>ЛР №3 Ввод и вывод с указателями</vt:lpstr>
      <vt:lpstr>ЛР №3 Ввод и вывод Массивов</vt:lpstr>
      <vt:lpstr>ЛР №3 Описание Указателей</vt:lpstr>
      <vt:lpstr>ЛР №3 Указатель на массивы </vt:lpstr>
      <vt:lpstr>ЛР №3 Адресная арифметика</vt:lpstr>
      <vt:lpstr>ЛР №3 Указатель на строки </vt:lpstr>
      <vt:lpstr>ЛР №3 Массивы указателей</vt:lpstr>
      <vt:lpstr>ЛР №3 Аргументы командной строки </vt:lpstr>
      <vt:lpstr>ЛР №3 Многомерные массивы (1)</vt:lpstr>
      <vt:lpstr>ЛР №3 Многомерные массивы (2)</vt:lpstr>
      <vt:lpstr>ЛР №3 Динамическая память </vt:lpstr>
      <vt:lpstr>ЛР №3 Динамические массивы </vt:lpstr>
      <vt:lpstr>ЛР №3 Массивы и функции</vt:lpstr>
      <vt:lpstr>ЛР №3 Указатели и функции</vt:lpstr>
      <vt:lpstr>ЛР №3 Контрольные Задания</vt:lpstr>
      <vt:lpstr>ЛР №3 Ввод массива</vt:lpstr>
      <vt:lpstr>ЛР №3 Печать массива</vt:lpstr>
      <vt:lpstr>ЛР №3 Динамический массив-rand() ДСЧ</vt:lpstr>
      <vt:lpstr>ЛР №3 Примеры и задания</vt:lpstr>
      <vt:lpstr>ЛР №3 Поиск минимума в массиве </vt:lpstr>
      <vt:lpstr>ЛР №3 Частичные суммы в массиве</vt:lpstr>
      <vt:lpstr>ЛР №3 Сортировка массива</vt:lpstr>
      <vt:lpstr>ЛР №3 Сортировка. Блок-схема</vt:lpstr>
      <vt:lpstr>ЛР №3 Сортировка. Убывание. Алгоритм.</vt:lpstr>
      <vt:lpstr>ЛР №3 Сумма в массиве</vt:lpstr>
      <vt:lpstr>ЛР №3 Сумма в ряда</vt:lpstr>
      <vt:lpstr>ЛР №3 Блок схема Суммы ряда</vt:lpstr>
      <vt:lpstr>ЛР №3 Указатели на функции </vt:lpstr>
      <vt:lpstr>ЛР №4 Теория Строки</vt:lpstr>
      <vt:lpstr>ЛР №4 Теория  Понятие строки </vt:lpstr>
      <vt:lpstr>ЛР №4 Описание и инициализация строк</vt:lpstr>
      <vt:lpstr>ЛР №4 Операции со строками </vt:lpstr>
      <vt:lpstr>ЛР №4 Библиотека функций для строк </vt:lpstr>
      <vt:lpstr>ЛР №4  Массивы строк и указателей на строки</vt:lpstr>
      <vt:lpstr>ЛР №4  Указатели на строки </vt:lpstr>
      <vt:lpstr>ЛР №4 Теория 6. Ввод вывод строк </vt:lpstr>
      <vt:lpstr>ЛР №4 Теория 7. Копирование и сложение строк </vt:lpstr>
      <vt:lpstr>ЛР №4 Теория 8. Манипуляции со строками </vt:lpstr>
      <vt:lpstr>ЛР №4 Теория 11. Регистровые преобразования</vt:lpstr>
      <vt:lpstr>ЛР №4 Теория 12. Преобразования чисел/данных в строку</vt:lpstr>
      <vt:lpstr>ЛР №4 Теория 10. Поиск в строк е</vt:lpstr>
      <vt:lpstr>ЛР №4 Теория 11. Динамические строки </vt:lpstr>
      <vt:lpstr>ЛР №4 Теория 11. Массивы строк (1) </vt:lpstr>
      <vt:lpstr>ЛР №4 Теория 11. Массивы строк (2) </vt:lpstr>
      <vt:lpstr>ЛР №4 Теория 13. Проверка символов</vt:lpstr>
      <vt:lpstr>ЛР № 4 Примеры. Сортировка строк </vt:lpstr>
      <vt:lpstr>ЛР №4 Теория 14. Сравнение строк </vt:lpstr>
      <vt:lpstr>ЛР №4 Теория Аргументы командной строки (1) </vt:lpstr>
      <vt:lpstr>ЛР №4 Теория Аргументы командной строки (2) </vt:lpstr>
      <vt:lpstr>ЛР №4 Теория Трансляция строк</vt:lpstr>
      <vt:lpstr>ЛР №4 Теория 16. Функции sprintf и  sscanf</vt:lpstr>
      <vt:lpstr>ЛР №4 Примеры Общий</vt:lpstr>
      <vt:lpstr>ЛР №4 Выделение подстроки</vt:lpstr>
      <vt:lpstr>ЛР №4 Примеры Обмен строк</vt:lpstr>
      <vt:lpstr>ЛР №4 Примеры Общий </vt:lpstr>
      <vt:lpstr>ЛР №4 Задание Общий</vt:lpstr>
      <vt:lpstr>ЛР №4 Контроль</vt:lpstr>
      <vt:lpstr>ЛР №4 1. Создание большой строки </vt:lpstr>
      <vt:lpstr>ЛР №4 2.Строка с инициалами</vt:lpstr>
      <vt:lpstr>ЛР №4 3.Замена символов</vt:lpstr>
      <vt:lpstr>ЛР №4 4.Ввод вывод строк (1)</vt:lpstr>
      <vt:lpstr>ЛР №4 4.Ввод вывод строк (2)</vt:lpstr>
      <vt:lpstr>ЛР №4 5. Порядок символов</vt:lpstr>
      <vt:lpstr>ЛР №4 6. Динамическая строка</vt:lpstr>
      <vt:lpstr>ЛР №5 Теория</vt:lpstr>
      <vt:lpstr>ЛР №5 1.Понятие функции (2)</vt:lpstr>
      <vt:lpstr>ЛР №5 Описание функции</vt:lpstr>
      <vt:lpstr>ЛР №5 Параметры функции</vt:lpstr>
      <vt:lpstr>ЛР №5 Прототипы функций</vt:lpstr>
      <vt:lpstr>ЛР №5 Вызов функций</vt:lpstr>
      <vt:lpstr>ЛР №5 Возврат из функции (void)</vt:lpstr>
      <vt:lpstr>ЛР №5 Тело функции</vt:lpstr>
      <vt:lpstr>ЛР №5 Данные в функциях</vt:lpstr>
      <vt:lpstr>ЛР №5 Размещение функций</vt:lpstr>
      <vt:lpstr>ЛР №5 Рекурсивные функции</vt:lpstr>
      <vt:lpstr>ЛР №5 Массивы в функциях</vt:lpstr>
      <vt:lpstr>ЛР №5 Указатели  и функции</vt:lpstr>
      <vt:lpstr>ЛР №5 Передача параметров в функции</vt:lpstr>
      <vt:lpstr>ЛР №5 Указатели на функции</vt:lpstr>
      <vt:lpstr>ЛР №5 Переменное число параметров</vt:lpstr>
      <vt:lpstr>ЛР №5 *.Библиотеки функций </vt:lpstr>
      <vt:lpstr>ЛР №5 Встраиваемые функции</vt:lpstr>
      <vt:lpstr>ЛР №5 Макросы</vt:lpstr>
      <vt:lpstr>ЛР №5 *.Понятие функции</vt:lpstr>
      <vt:lpstr>ЛР №5 Примеры</vt:lpstr>
      <vt:lpstr>ЛР №5  1. Примеры</vt:lpstr>
      <vt:lpstr>ЛР №5 2. Максимум</vt:lpstr>
      <vt:lpstr>ЛР №5 3.Возврат указателя</vt:lpstr>
      <vt:lpstr>ЛР №5 Задание Общее</vt:lpstr>
      <vt:lpstr>ЛР №5 Задание 5.1</vt:lpstr>
      <vt:lpstr>ЛР №5 Задание 5.2</vt:lpstr>
      <vt:lpstr>ЛР №5 Задание 5.3</vt:lpstr>
      <vt:lpstr>ЛР №5 Задание 5.4</vt:lpstr>
      <vt:lpstr>ЛР №5 Задание 5.5</vt:lpstr>
      <vt:lpstr>ЛР №5 Задание 5.6</vt:lpstr>
      <vt:lpstr>ЛР №5 Задание 5.6 Блок-схема</vt:lpstr>
      <vt:lpstr>ЛР №5 Задание 5.7</vt:lpstr>
      <vt:lpstr>ЛР №6 Теория Общий</vt:lpstr>
      <vt:lpstr>ЛР №6 1.Проблемы хранения данных</vt:lpstr>
      <vt:lpstr>ЛР №6 2.Понятие структуры</vt:lpstr>
      <vt:lpstr>ЛР №6 3.Описание структур (1)</vt:lpstr>
      <vt:lpstr>ЛР №6 3.Примеры структур (2)</vt:lpstr>
      <vt:lpstr>ЛР №6 4.Работа с полями структур</vt:lpstr>
      <vt:lpstr>ЛР №6 Структуры и функции (1)</vt:lpstr>
      <vt:lpstr>ЛР №6 Структуры и функции (2)</vt:lpstr>
      <vt:lpstr>ЛР №6 8.Указатели на структуры</vt:lpstr>
      <vt:lpstr>ЛР №6 6.Вложенные структуры</vt:lpstr>
      <vt:lpstr>ЛР №6 Массивы структур</vt:lpstr>
      <vt:lpstr>ЛР №6 Динамические структуры</vt:lpstr>
      <vt:lpstr>ЛР №6 Локальные структуры</vt:lpstr>
      <vt:lpstr>ЛР №6 Рекурсивные структуры</vt:lpstr>
      <vt:lpstr>ЛР №6 Перечисления</vt:lpstr>
      <vt:lpstr>ЛР №6 Союзы/объединения(union)</vt:lpstr>
      <vt:lpstr>ЛР №6 Указатели на поя структуры</vt:lpstr>
      <vt:lpstr>ЛР №6 Структуры и классы</vt:lpstr>
      <vt:lpstr>ЛР №6 Примеры</vt:lpstr>
      <vt:lpstr>ЛР №6 5.9 Задания Общее</vt:lpstr>
      <vt:lpstr>ЛР №6 5.1 Проект ЛР №6</vt:lpstr>
      <vt:lpstr>ЛР №6 5.2 Описание структуры Варианта</vt:lpstr>
      <vt:lpstr>ЛР №6 5.3 Функция Распечатки структуры</vt:lpstr>
      <vt:lpstr>ЛР №6 5.4 Печать через указатель</vt:lpstr>
      <vt:lpstr>ЛР №6 5.5/11 Массив структур, Функция</vt:lpstr>
      <vt:lpstr>ЛР №6 5.6 Функция копирования</vt:lpstr>
      <vt:lpstr>ЛР №6 5.7 Функция обмена</vt:lpstr>
      <vt:lpstr>ЛР №6 5.8 Перечисления</vt:lpstr>
      <vt:lpstr>ЛР №6 5.9 Заполнение массива ДСЧ</vt:lpstr>
      <vt:lpstr>ЛР №6 Структуры и массивы</vt:lpstr>
      <vt:lpstr>ЛР №7 Теория Общее</vt:lpstr>
      <vt:lpstr>ЛР №7 Данные в программах</vt:lpstr>
      <vt:lpstr>ЛР №7 Понятие файла (1)</vt:lpstr>
      <vt:lpstr>ЛР №7 Понятие файла (3). Свойства</vt:lpstr>
      <vt:lpstr>ЛР №7 Понятие файла (3). Типы.</vt:lpstr>
      <vt:lpstr>Байтовая структура файла</vt:lpstr>
      <vt:lpstr>ЛР №7 Именование файлов</vt:lpstr>
      <vt:lpstr>ЛР №7 ОС и файлы</vt:lpstr>
      <vt:lpstr>ЛР №7 Файл Менеджеры</vt:lpstr>
      <vt:lpstr>ЛР №7 ФМ - FAR</vt:lpstr>
      <vt:lpstr>ЛР №7 ФМ - Total Commander</vt:lpstr>
      <vt:lpstr>ЛР №7 Командная строка</vt:lpstr>
      <vt:lpstr>ЛР №7 Текстовые и бинарные (двоичные) файлы (1)</vt:lpstr>
      <vt:lpstr>ЛР №7 Текстовые и бинарные (двоичные) файлы (2)</vt:lpstr>
      <vt:lpstr>ЛР № Открытие и закрытие файлов</vt:lpstr>
      <vt:lpstr>ЛР № Функции Открытия и закрытия(1)</vt:lpstr>
      <vt:lpstr>ЛР №7 Режимы открытия файлов</vt:lpstr>
      <vt:lpstr>ЛР №7 Коды ошибок с файлами</vt:lpstr>
      <vt:lpstr>ЛР №7 Проверка ошибок</vt:lpstr>
      <vt:lpstr>ЛР №7 Операции с файлами</vt:lpstr>
      <vt:lpstr>ЛР №7 Операции с файлами</vt:lpstr>
      <vt:lpstr>ЛР №7 Двоичные файлы и функции fwrite (запись)</vt:lpstr>
      <vt:lpstr>ЛР №7 Двоичные файлы и функции fread (чтение)</vt:lpstr>
      <vt:lpstr>ЛР №7 Конец файла и его проверка </vt:lpstr>
      <vt:lpstr>ЛР №7 Работа с файлами целиком</vt:lpstr>
      <vt:lpstr>ЛР №7 Навигация по файлам</vt:lpstr>
      <vt:lpstr>ЛР №7 Библиотеки для работы с файлами</vt:lpstr>
      <vt:lpstr>ЛР №7 Структура FILE, Дескрипторы</vt:lpstr>
      <vt:lpstr>ЛР №7 Примеры работы с файлами</vt:lpstr>
      <vt:lpstr>ЛР №7 Задания Общее</vt:lpstr>
      <vt:lpstr>ЛР №7 5.3 Функция распечатки файла</vt:lpstr>
      <vt:lpstr>ЛР №7 5.2 Текстовый файл (fprintf)</vt:lpstr>
      <vt:lpstr>ЛР №7 5.2 Текстовый файл (fputs, fgets)</vt:lpstr>
      <vt:lpstr>ЛР №7 5.5. Своя структура</vt:lpstr>
      <vt:lpstr>ЛР №7 5.4 Запись Файла своих структур</vt:lpstr>
      <vt:lpstr>ЛР №7 5.5 Распечатка файла структур </vt:lpstr>
      <vt:lpstr>5.12 Слияние двух файлов в третий (1)</vt:lpstr>
      <vt:lpstr>5.12 Слияние двух файлов в третий (2)</vt:lpstr>
      <vt:lpstr>5.12 Слияние двух файлов в третий (3)</vt:lpstr>
      <vt:lpstr>ЛР №8 Теория</vt:lpstr>
      <vt:lpstr>ЛР №8 Понятие список 1</vt:lpstr>
      <vt:lpstr>ЛР №8 Понятие список 2</vt:lpstr>
      <vt:lpstr>ЛР №8 Виды списков</vt:lpstr>
      <vt:lpstr>ЛР №8 4 Списки и массивы</vt:lpstr>
      <vt:lpstr>ЛР №8 Голова и хвост списка</vt:lpstr>
      <vt:lpstr>ЛР №8 Ручная работа со списком</vt:lpstr>
      <vt:lpstr>ЛР №8 Однонаправленные и двунаправленные списки</vt:lpstr>
      <vt:lpstr>ЛР №8 Навигация в списках</vt:lpstr>
      <vt:lpstr>ЛР №8Списковые структуры (1)</vt:lpstr>
      <vt:lpstr>ЛР №8 Операции для списков</vt:lpstr>
      <vt:lpstr>ЛР №8Списковые структуры (2)</vt:lpstr>
      <vt:lpstr>ЛР №8 Примеры</vt:lpstr>
      <vt:lpstr>ЛР №8 Контрольные задания </vt:lpstr>
      <vt:lpstr>ЛР №8 Назначение списков </vt:lpstr>
      <vt:lpstr>ЛР №8 Динамические списки </vt:lpstr>
      <vt:lpstr>ЛР №8 Списки в С++ </vt:lpstr>
      <vt:lpstr>ЛР №7 5.6 Функция Распечатки файла структур </vt:lpstr>
      <vt:lpstr>ЛР №7 5.7 Файл на основе Массива </vt:lpstr>
      <vt:lpstr>ЛР №7 5.7 Функция записи файла на основе массива</vt:lpstr>
      <vt:lpstr>ЛР №7 5.8 Массив на основе файла </vt:lpstr>
      <vt:lpstr>ЛР №7 5.10 Функция Массив на основе файла</vt:lpstr>
      <vt:lpstr>Циклы</vt:lpstr>
      <vt:lpstr>Операторы управления циклами</vt:lpstr>
      <vt:lpstr>Семинары по дисциплине (ОП)</vt:lpstr>
      <vt:lpstr>УПР №1 Теория</vt:lpstr>
      <vt:lpstr>ДЗ  Задание</vt:lpstr>
      <vt:lpstr>ЛК № 1</vt:lpstr>
      <vt:lpstr>Отладка программ</vt:lpstr>
      <vt:lpstr>Отладчик СП VS</vt:lpstr>
      <vt:lpstr>Литература по ОП (1)</vt:lpstr>
      <vt:lpstr>Литература по ОП (2)</vt:lpstr>
      <vt:lpstr>РК ОП № 1(2019)</vt:lpstr>
      <vt:lpstr>РК ОП № 1 Варианты</vt:lpstr>
      <vt:lpstr>РК ОП № 2 (2019)</vt:lpstr>
      <vt:lpstr>ЛК ВСЕ</vt:lpstr>
      <vt:lpstr>Пример формата</vt:lpstr>
      <vt:lpstr>ДЗ ОП (ЛР № 10)</vt:lpstr>
      <vt:lpstr>ПМИ – Функциональная Схема проекта</vt:lpstr>
      <vt:lpstr>ПМИ – План работы над ДЗ</vt:lpstr>
      <vt:lpstr>ТЗ ОП (ЛР № 10)</vt:lpstr>
      <vt:lpstr>ПМИ – Основные функции и задачи</vt:lpstr>
      <vt:lpstr>ПМИ – испытания и Приемка ПО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1189</cp:revision>
  <dcterms:created xsi:type="dcterms:W3CDTF">2017-08-07T08:32:58Z</dcterms:created>
  <dcterms:modified xsi:type="dcterms:W3CDTF">2019-10-30T05:03:03Z</dcterms:modified>
</cp:coreProperties>
</file>