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9"/>
  </p:notesMasterIdLst>
  <p:sldIdLst>
    <p:sldId id="257" r:id="rId2"/>
    <p:sldId id="286" r:id="rId3"/>
    <p:sldId id="287" r:id="rId4"/>
    <p:sldId id="472" r:id="rId5"/>
    <p:sldId id="473" r:id="rId6"/>
    <p:sldId id="474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258" r:id="rId17"/>
    <p:sldId id="259" r:id="rId18"/>
    <p:sldId id="261" r:id="rId19"/>
    <p:sldId id="262" r:id="rId20"/>
    <p:sldId id="263" r:id="rId21"/>
    <p:sldId id="264" r:id="rId22"/>
    <p:sldId id="260" r:id="rId23"/>
    <p:sldId id="265" r:id="rId24"/>
    <p:sldId id="266" r:id="rId25"/>
    <p:sldId id="267" r:id="rId26"/>
    <p:sldId id="268" r:id="rId27"/>
    <p:sldId id="269" r:id="rId28"/>
    <p:sldId id="270" r:id="rId29"/>
    <p:sldId id="520" r:id="rId30"/>
    <p:sldId id="271" r:id="rId31"/>
    <p:sldId id="272" r:id="rId32"/>
    <p:sldId id="273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74" r:id="rId42"/>
    <p:sldId id="275" r:id="rId43"/>
    <p:sldId id="276" r:id="rId44"/>
    <p:sldId id="277" r:id="rId45"/>
    <p:sldId id="278" r:id="rId46"/>
    <p:sldId id="279" r:id="rId47"/>
    <p:sldId id="280" r:id="rId48"/>
    <p:sldId id="281" r:id="rId49"/>
    <p:sldId id="282" r:id="rId50"/>
    <p:sldId id="283" r:id="rId51"/>
    <p:sldId id="284" r:id="rId52"/>
    <p:sldId id="285" r:id="rId53"/>
    <p:sldId id="296" r:id="rId54"/>
    <p:sldId id="297" r:id="rId55"/>
    <p:sldId id="298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06" r:id="rId64"/>
    <p:sldId id="307" r:id="rId65"/>
    <p:sldId id="308" r:id="rId66"/>
    <p:sldId id="309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87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519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  <p:sldId id="357" r:id="rId108"/>
    <p:sldId id="358" r:id="rId109"/>
    <p:sldId id="359" r:id="rId110"/>
    <p:sldId id="360" r:id="rId111"/>
    <p:sldId id="361" r:id="rId112"/>
    <p:sldId id="362" r:id="rId113"/>
    <p:sldId id="363" r:id="rId114"/>
    <p:sldId id="364" r:id="rId115"/>
    <p:sldId id="365" r:id="rId116"/>
    <p:sldId id="366" r:id="rId117"/>
    <p:sldId id="367" r:id="rId118"/>
    <p:sldId id="368" r:id="rId119"/>
    <p:sldId id="369" r:id="rId120"/>
    <p:sldId id="370" r:id="rId121"/>
    <p:sldId id="371" r:id="rId122"/>
    <p:sldId id="372" r:id="rId123"/>
    <p:sldId id="373" r:id="rId124"/>
    <p:sldId id="374" r:id="rId125"/>
    <p:sldId id="375" r:id="rId126"/>
    <p:sldId id="376" r:id="rId127"/>
    <p:sldId id="377" r:id="rId128"/>
    <p:sldId id="378" r:id="rId129"/>
    <p:sldId id="379" r:id="rId130"/>
    <p:sldId id="380" r:id="rId131"/>
    <p:sldId id="381" r:id="rId132"/>
    <p:sldId id="382" r:id="rId133"/>
    <p:sldId id="383" r:id="rId134"/>
    <p:sldId id="384" r:id="rId135"/>
    <p:sldId id="385" r:id="rId136"/>
    <p:sldId id="386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  <p:sldId id="403" r:id="rId153"/>
    <p:sldId id="404" r:id="rId154"/>
    <p:sldId id="405" r:id="rId155"/>
    <p:sldId id="406" r:id="rId156"/>
    <p:sldId id="407" r:id="rId157"/>
    <p:sldId id="408" r:id="rId158"/>
    <p:sldId id="409" r:id="rId159"/>
    <p:sldId id="410" r:id="rId160"/>
    <p:sldId id="411" r:id="rId161"/>
    <p:sldId id="412" r:id="rId162"/>
    <p:sldId id="413" r:id="rId163"/>
    <p:sldId id="414" r:id="rId164"/>
    <p:sldId id="415" r:id="rId165"/>
    <p:sldId id="416" r:id="rId166"/>
    <p:sldId id="417" r:id="rId167"/>
    <p:sldId id="418" r:id="rId168"/>
    <p:sldId id="419" r:id="rId169"/>
    <p:sldId id="420" r:id="rId170"/>
    <p:sldId id="421" r:id="rId171"/>
    <p:sldId id="422" r:id="rId172"/>
    <p:sldId id="423" r:id="rId173"/>
    <p:sldId id="424" r:id="rId174"/>
    <p:sldId id="425" r:id="rId175"/>
    <p:sldId id="426" r:id="rId176"/>
    <p:sldId id="427" r:id="rId177"/>
    <p:sldId id="428" r:id="rId178"/>
    <p:sldId id="429" r:id="rId179"/>
    <p:sldId id="430" r:id="rId180"/>
    <p:sldId id="431" r:id="rId181"/>
    <p:sldId id="432" r:id="rId182"/>
    <p:sldId id="433" r:id="rId183"/>
    <p:sldId id="434" r:id="rId184"/>
    <p:sldId id="435" r:id="rId185"/>
    <p:sldId id="436" r:id="rId186"/>
    <p:sldId id="437" r:id="rId187"/>
    <p:sldId id="438" r:id="rId188"/>
    <p:sldId id="439" r:id="rId189"/>
    <p:sldId id="440" r:id="rId190"/>
    <p:sldId id="441" r:id="rId191"/>
    <p:sldId id="442" r:id="rId192"/>
    <p:sldId id="443" r:id="rId193"/>
    <p:sldId id="444" r:id="rId194"/>
    <p:sldId id="445" r:id="rId195"/>
    <p:sldId id="446" r:id="rId196"/>
    <p:sldId id="447" r:id="rId197"/>
    <p:sldId id="448" r:id="rId198"/>
    <p:sldId id="449" r:id="rId199"/>
    <p:sldId id="450" r:id="rId200"/>
    <p:sldId id="451" r:id="rId201"/>
    <p:sldId id="452" r:id="rId202"/>
    <p:sldId id="453" r:id="rId203"/>
    <p:sldId id="454" r:id="rId204"/>
    <p:sldId id="455" r:id="rId205"/>
    <p:sldId id="456" r:id="rId206"/>
    <p:sldId id="457" r:id="rId207"/>
    <p:sldId id="458" r:id="rId208"/>
    <p:sldId id="459" r:id="rId209"/>
    <p:sldId id="460" r:id="rId210"/>
    <p:sldId id="461" r:id="rId211"/>
    <p:sldId id="462" r:id="rId212"/>
    <p:sldId id="463" r:id="rId213"/>
    <p:sldId id="464" r:id="rId214"/>
    <p:sldId id="465" r:id="rId215"/>
    <p:sldId id="466" r:id="rId216"/>
    <p:sldId id="467" r:id="rId217"/>
    <p:sldId id="468" r:id="rId218"/>
    <p:sldId id="469" r:id="rId219"/>
    <p:sldId id="470" r:id="rId220"/>
    <p:sldId id="471" r:id="rId221"/>
    <p:sldId id="475" r:id="rId222"/>
    <p:sldId id="476" r:id="rId223"/>
    <p:sldId id="477" r:id="rId224"/>
    <p:sldId id="478" r:id="rId225"/>
    <p:sldId id="479" r:id="rId226"/>
    <p:sldId id="480" r:id="rId227"/>
    <p:sldId id="481" r:id="rId228"/>
    <p:sldId id="482" r:id="rId229"/>
    <p:sldId id="483" r:id="rId230"/>
    <p:sldId id="484" r:id="rId231"/>
    <p:sldId id="485" r:id="rId232"/>
    <p:sldId id="486" r:id="rId233"/>
    <p:sldId id="487" r:id="rId234"/>
    <p:sldId id="488" r:id="rId235"/>
    <p:sldId id="489" r:id="rId236"/>
    <p:sldId id="490" r:id="rId237"/>
    <p:sldId id="491" r:id="rId238"/>
    <p:sldId id="492" r:id="rId239"/>
    <p:sldId id="493" r:id="rId240"/>
    <p:sldId id="494" r:id="rId241"/>
    <p:sldId id="495" r:id="rId242"/>
    <p:sldId id="496" r:id="rId243"/>
    <p:sldId id="497" r:id="rId244"/>
    <p:sldId id="498" r:id="rId245"/>
    <p:sldId id="499" r:id="rId246"/>
    <p:sldId id="500" r:id="rId247"/>
    <p:sldId id="501" r:id="rId248"/>
    <p:sldId id="502" r:id="rId249"/>
    <p:sldId id="503" r:id="rId250"/>
    <p:sldId id="504" r:id="rId251"/>
    <p:sldId id="505" r:id="rId252"/>
    <p:sldId id="506" r:id="rId253"/>
    <p:sldId id="507" r:id="rId254"/>
    <p:sldId id="508" r:id="rId255"/>
    <p:sldId id="509" r:id="rId256"/>
    <p:sldId id="510" r:id="rId257"/>
    <p:sldId id="511" r:id="rId258"/>
    <p:sldId id="512" r:id="rId259"/>
    <p:sldId id="513" r:id="rId260"/>
    <p:sldId id="514" r:id="rId261"/>
    <p:sldId id="515" r:id="rId262"/>
    <p:sldId id="516" r:id="rId263"/>
    <p:sldId id="517" r:id="rId264"/>
    <p:sldId id="518" r:id="rId265"/>
    <p:sldId id="521" r:id="rId266"/>
    <p:sldId id="522" r:id="rId267"/>
    <p:sldId id="256" r:id="rId26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81" autoAdjust="0"/>
  </p:normalViewPr>
  <p:slideViewPr>
    <p:cSldViewPr>
      <p:cViewPr varScale="1">
        <p:scale>
          <a:sx n="113" d="100"/>
          <a:sy n="113" d="100"/>
        </p:scale>
        <p:origin x="-245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68" Type="http://schemas.openxmlformats.org/officeDocument/2006/relationships/slide" Target="slides/slide267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37" Type="http://schemas.openxmlformats.org/officeDocument/2006/relationships/slide" Target="slides/slide236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48" Type="http://schemas.openxmlformats.org/officeDocument/2006/relationships/slide" Target="slides/slide247.xml"/><Relationship Id="rId269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presProps" Target="presProps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244" Type="http://schemas.openxmlformats.org/officeDocument/2006/relationships/slide" Target="slides/slide243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65" Type="http://schemas.openxmlformats.org/officeDocument/2006/relationships/slide" Target="slides/slide264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34" Type="http://schemas.openxmlformats.org/officeDocument/2006/relationships/slide" Target="slides/slide233.xml"/><Relationship Id="rId239" Type="http://schemas.openxmlformats.org/officeDocument/2006/relationships/slide" Target="slides/slide238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0" Type="http://schemas.openxmlformats.org/officeDocument/2006/relationships/slide" Target="slides/slide249.xml"/><Relationship Id="rId255" Type="http://schemas.openxmlformats.org/officeDocument/2006/relationships/slide" Target="slides/slide254.xml"/><Relationship Id="rId271" Type="http://schemas.openxmlformats.org/officeDocument/2006/relationships/viewProps" Target="viewProps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0" Type="http://schemas.openxmlformats.org/officeDocument/2006/relationships/slide" Target="slides/slide239.xml"/><Relationship Id="rId245" Type="http://schemas.openxmlformats.org/officeDocument/2006/relationships/slide" Target="slides/slide244.xml"/><Relationship Id="rId261" Type="http://schemas.openxmlformats.org/officeDocument/2006/relationships/slide" Target="slides/slide260.xml"/><Relationship Id="rId266" Type="http://schemas.openxmlformats.org/officeDocument/2006/relationships/slide" Target="slides/slide265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slide" Target="slides/slide229.xml"/><Relationship Id="rId235" Type="http://schemas.openxmlformats.org/officeDocument/2006/relationships/slide" Target="slides/slide234.xml"/><Relationship Id="rId251" Type="http://schemas.openxmlformats.org/officeDocument/2006/relationships/slide" Target="slides/slide250.xml"/><Relationship Id="rId256" Type="http://schemas.openxmlformats.org/officeDocument/2006/relationships/slide" Target="slides/slide255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72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241" Type="http://schemas.openxmlformats.org/officeDocument/2006/relationships/slide" Target="slides/slide240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262" Type="http://schemas.openxmlformats.org/officeDocument/2006/relationships/slide" Target="slides/slide26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tableStyles" Target="tableStyles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w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4F722-6E03-49D9-9CBD-6CED0B5EB8EF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F0CD00-BD8D-4195-98FC-AA339181FF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553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26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14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8267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11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07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 int sit= 1;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1;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</a:p>
          <a:p>
            <a:r>
              <a:rPr lang="nn-NO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 0 ; ct !=0 ; i++ , ct++  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 int i  =0 ; sit !=0 ; i++  )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 sit++ ;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 = i+1;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printf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("Максимальное значение для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short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%d \n" 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);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////////////////////////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75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14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401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478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5383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11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28FCE-A9C3-4DA6-8387-E911E5ED9EE7}" type="slidenum">
              <a:rPr lang="ru-RU" smtClean="0"/>
              <a:t>153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1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38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719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831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3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874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046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35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4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68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88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105D-03E1-4FE8-B530-9ED34577F8C9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1660-0288-44C5-BB8C-BBC2E53EB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07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2.xml"/><Relationship Id="rId4" Type="http://schemas.openxmlformats.org/officeDocument/2006/relationships/slide" Target="slide46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slide" Target="slide156.xml"/><Relationship Id="rId3" Type="http://schemas.openxmlformats.org/officeDocument/2006/relationships/hyperlink" Target="&#1052;&#1059;_&#1051;&#1056;3_&#1054;&#1055;_2017.pdf" TargetMode="External"/><Relationship Id="rId7" Type="http://schemas.openxmlformats.org/officeDocument/2006/relationships/slide" Target="slide176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4.xml"/><Relationship Id="rId11" Type="http://schemas.openxmlformats.org/officeDocument/2006/relationships/slide" Target="slide185.xml"/><Relationship Id="rId5" Type="http://schemas.openxmlformats.org/officeDocument/2006/relationships/slide" Target="slide32.xml"/><Relationship Id="rId10" Type="http://schemas.openxmlformats.org/officeDocument/2006/relationships/slide" Target="slide167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55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67.xml"/><Relationship Id="rId4" Type="http://schemas.openxmlformats.org/officeDocument/2006/relationships/slide" Target="slide155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222.xml"/><Relationship Id="rId4" Type="http://schemas.openxmlformats.org/officeDocument/2006/relationships/slide" Target="slide38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177.xml"/><Relationship Id="rId2" Type="http://schemas.openxmlformats.org/officeDocument/2006/relationships/slide" Target="slide150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7.docx" TargetMode="External"/><Relationship Id="rId4" Type="http://schemas.openxmlformats.org/officeDocument/2006/relationships/hyperlink" Target="&#1052;&#1059;_&#1051;&#1056;3_&#1054;&#1055;_2017.pdf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157.xml"/><Relationship Id="rId1" Type="http://schemas.openxmlformats.org/officeDocument/2006/relationships/slideLayout" Target="../slideLayouts/slideLayout1.xml"/><Relationship Id="rId5" Type="http://schemas.openxmlformats.org/officeDocument/2006/relationships/hyperlink" Target="&#1052;&#1059;_&#1051;&#1056;3_&#1054;&#1055;_&#1054;&#1058;&#1042;&#1045;&#1058;&#1067;_2017.docx" TargetMode="External"/><Relationship Id="rId4" Type="http://schemas.openxmlformats.org/officeDocument/2006/relationships/hyperlink" Target="&#1052;&#1059;_&#1051;&#1056;3_&#1054;&#1055;_2017.pdf" TargetMode="Externa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6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emf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76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73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slide" Target="slide188.xml"/><Relationship Id="rId13" Type="http://schemas.openxmlformats.org/officeDocument/2006/relationships/slide" Target="slide221.xml"/><Relationship Id="rId18" Type="http://schemas.openxmlformats.org/officeDocument/2006/relationships/slide" Target="slide197.xml"/><Relationship Id="rId3" Type="http://schemas.openxmlformats.org/officeDocument/2006/relationships/hyperlink" Target="&#1052;&#1059;_&#1051;&#1056;4_&#1054;&#1055;_2017.docx" TargetMode="External"/><Relationship Id="rId21" Type="http://schemas.openxmlformats.org/officeDocument/2006/relationships/slide" Target="slide227.xml"/><Relationship Id="rId7" Type="http://schemas.openxmlformats.org/officeDocument/2006/relationships/slide" Target="slide186.xml"/><Relationship Id="rId12" Type="http://schemas.openxmlformats.org/officeDocument/2006/relationships/slide" Target="slide192.xml"/><Relationship Id="rId17" Type="http://schemas.openxmlformats.org/officeDocument/2006/relationships/slide" Target="slide229.xml"/><Relationship Id="rId25" Type="http://schemas.openxmlformats.org/officeDocument/2006/relationships/slide" Target="slide103.xml"/><Relationship Id="rId2" Type="http://schemas.openxmlformats.org/officeDocument/2006/relationships/hyperlink" Target="&#1052;&#1059;_&#1051;&#1056;4_&#1054;&#1055;_2017.pdf" TargetMode="External"/><Relationship Id="rId16" Type="http://schemas.openxmlformats.org/officeDocument/2006/relationships/slide" Target="slide196.xml"/><Relationship Id="rId20" Type="http://schemas.openxmlformats.org/officeDocument/2006/relationships/slide" Target="slide19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6.xml"/><Relationship Id="rId11" Type="http://schemas.openxmlformats.org/officeDocument/2006/relationships/slide" Target="slide191.xml"/><Relationship Id="rId24" Type="http://schemas.openxmlformats.org/officeDocument/2006/relationships/slide" Target="slide212.xml"/><Relationship Id="rId5" Type="http://schemas.openxmlformats.org/officeDocument/2006/relationships/slide" Target="slide6.xml"/><Relationship Id="rId15" Type="http://schemas.openxmlformats.org/officeDocument/2006/relationships/slide" Target="slide225.xml"/><Relationship Id="rId23" Type="http://schemas.openxmlformats.org/officeDocument/2006/relationships/slide" Target="slide214.xml"/><Relationship Id="rId10" Type="http://schemas.openxmlformats.org/officeDocument/2006/relationships/slide" Target="slide190.xml"/><Relationship Id="rId19" Type="http://schemas.openxmlformats.org/officeDocument/2006/relationships/slide" Target="slide198.xml"/><Relationship Id="rId4" Type="http://schemas.openxmlformats.org/officeDocument/2006/relationships/hyperlink" Target="file:///D:\2017_2018\Kaf\&#1054;&#1055;_&#1057;&#1059;&#1062;_2017\2017\&#1051;&#1056;_&#1054;&#1055;\LR4_OP_0\LR4_OP_0.sln" TargetMode="External"/><Relationship Id="rId9" Type="http://schemas.openxmlformats.org/officeDocument/2006/relationships/slide" Target="slide189.xml"/><Relationship Id="rId14" Type="http://schemas.openxmlformats.org/officeDocument/2006/relationships/slide" Target="slide193.xml"/><Relationship Id="rId22" Type="http://schemas.openxmlformats.org/officeDocument/2006/relationships/slide" Target="slide228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89.xml"/><Relationship Id="rId4" Type="http://schemas.openxmlformats.org/officeDocument/2006/relationships/slide" Target="slide18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1.emf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89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88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86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89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slide" Target="slide197.xml"/><Relationship Id="rId3" Type="http://schemas.openxmlformats.org/officeDocument/2006/relationships/hyperlink" Target="&#1052;&#1059;_&#1051;&#1056;4_&#1054;&#1055;_2017.docx" TargetMode="External"/><Relationship Id="rId7" Type="http://schemas.openxmlformats.org/officeDocument/2006/relationships/slide" Target="slide225.xm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195.xml"/><Relationship Id="rId5" Type="http://schemas.openxmlformats.org/officeDocument/2006/relationships/slide" Target="slide199.xml"/><Relationship Id="rId4" Type="http://schemas.openxmlformats.org/officeDocument/2006/relationships/slide" Target="slide189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74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12.bin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pdf" TargetMode="External"/><Relationship Id="rId2" Type="http://schemas.openxmlformats.org/officeDocument/2006/relationships/slide" Target="slide151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7.docx" TargetMode="Externa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&#1052;&#1059;_&#1051;&#1056;4_&#1054;&#1055;_2017.docx" TargetMode="Externa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8" Type="http://schemas.openxmlformats.org/officeDocument/2006/relationships/slide" Target="slide244.xml"/><Relationship Id="rId3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7" Type="http://schemas.openxmlformats.org/officeDocument/2006/relationships/slide" Target="slide243.xml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42.xml"/><Relationship Id="rId5" Type="http://schemas.openxmlformats.org/officeDocument/2006/relationships/slide" Target="slide241.xml"/><Relationship Id="rId10" Type="http://schemas.openxmlformats.org/officeDocument/2006/relationships/slide" Target="slide245.xml"/><Relationship Id="rId4" Type="http://schemas.openxmlformats.org/officeDocument/2006/relationships/hyperlink" Target="file:///D:\2017_2018\Kaf\&#1054;&#1055;_&#1057;&#1059;&#1062;_2017\2017\&#1051;&#1050;_PPT\&#1052;&#1059;_&#1051;&#1056;5_&#1054;&#1055;_2017.docx" TargetMode="External"/><Relationship Id="rId9" Type="http://schemas.openxmlformats.org/officeDocument/2006/relationships/slide" Target="slide24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" Target="slide42.xml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slide" Target="slide246.xml"/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D:\2017_2018\Kaf\&#1054;&#1055;_&#1057;&#1059;&#1062;_2017\2017\&#1051;&#1050;_PPT\&#1052;&#1059;_&#1051;&#1056;5_&#1054;&#1055;_2017.docx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slide" Target="slide246.xml"/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D:\2017_2018\Kaf\&#1054;&#1055;_&#1057;&#1059;&#1062;_2017\2017\&#1051;&#1050;_PPT\&#1052;&#1059;_&#1051;&#1056;5_&#1054;&#1055;_2017.docx" TargetMode="Externa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slide" Target="slide242.xml"/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slide" Target="slide251.xml"/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5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40.xml"/><Relationship Id="rId3" Type="http://schemas.openxmlformats.org/officeDocument/2006/relationships/slide" Target="slide2.xml"/><Relationship Id="rId7" Type="http://schemas.openxmlformats.org/officeDocument/2006/relationships/slide" Target="slide34.xml"/><Relationship Id="rId12" Type="http://schemas.openxmlformats.org/officeDocument/2006/relationships/slide" Target="slide39.xml"/><Relationship Id="rId17" Type="http://schemas.openxmlformats.org/officeDocument/2006/relationships/slide" Target="slide76.xml"/><Relationship Id="rId2" Type="http://schemas.openxmlformats.org/officeDocument/2006/relationships/slide" Target="slide52.xml"/><Relationship Id="rId16" Type="http://schemas.openxmlformats.org/officeDocument/2006/relationships/slide" Target="slide5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5.xml"/><Relationship Id="rId11" Type="http://schemas.openxmlformats.org/officeDocument/2006/relationships/slide" Target="slide38.xml"/><Relationship Id="rId5" Type="http://schemas.openxmlformats.org/officeDocument/2006/relationships/slide" Target="slide58.xml"/><Relationship Id="rId15" Type="http://schemas.openxmlformats.org/officeDocument/2006/relationships/slide" Target="slide55.xml"/><Relationship Id="rId10" Type="http://schemas.openxmlformats.org/officeDocument/2006/relationships/slide" Target="slide37.xml"/><Relationship Id="rId4" Type="http://schemas.openxmlformats.org/officeDocument/2006/relationships/slide" Target="slide14.xml"/><Relationship Id="rId9" Type="http://schemas.openxmlformats.org/officeDocument/2006/relationships/slide" Target="slide36.xml"/><Relationship Id="rId14" Type="http://schemas.openxmlformats.org/officeDocument/2006/relationships/slide" Target="slide51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6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226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7" Type="http://schemas.openxmlformats.org/officeDocument/2006/relationships/slide" Target="slide32.xm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2.xml"/><Relationship Id="rId7" Type="http://schemas.openxmlformats.org/officeDocument/2006/relationships/slide" Target="slide44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5" Type="http://schemas.openxmlformats.org/officeDocument/2006/relationships/slide" Target="slide57.xml"/><Relationship Id="rId10" Type="http://schemas.openxmlformats.org/officeDocument/2006/relationships/slide" Target="slide13.xml"/><Relationship Id="rId4" Type="http://schemas.openxmlformats.org/officeDocument/2006/relationships/slide" Target="slide56.xml"/><Relationship Id="rId9" Type="http://schemas.openxmlformats.org/officeDocument/2006/relationships/slide" Target="slide37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6_&#1054;&#1055;_2017.docx" TargetMode="External"/><Relationship Id="rId2" Type="http://schemas.openxmlformats.org/officeDocument/2006/relationships/hyperlink" Target="&#1052;&#1059;_&#1051;&#1056;6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6_OP_0\LR6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ppt_2016/&#1057;&#1090;&#1088;&#1091;&#1082;&#1090;&#1091;&#1088;&#1099;_2%201.pptx" TargetMode="Externa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slide" Target="slide253.xml"/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slide" Target="slide252.xml"/><Relationship Id="rId1" Type="http://schemas.openxmlformats.org/officeDocument/2006/relationships/slideLayout" Target="../slideLayouts/slideLayout2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slide" Target="slide257.xml"/><Relationship Id="rId2" Type="http://schemas.openxmlformats.org/officeDocument/2006/relationships/slide" Target="slide25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58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slide" Target="slide257.xml"/><Relationship Id="rId2" Type="http://schemas.openxmlformats.org/officeDocument/2006/relationships/slide" Target="slide25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258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slide" Target="slide260.xml"/><Relationship Id="rId2" Type="http://schemas.openxmlformats.org/officeDocument/2006/relationships/slide" Target="slide263.xml"/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slide" Target="slide259.xml"/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slide" Target="slide264.xml"/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7_&#1054;&#1055;_2017.docx" TargetMode="External"/><Relationship Id="rId2" Type="http://schemas.openxmlformats.org/officeDocument/2006/relationships/hyperlink" Target="&#1052;&#1059;_&#1051;&#1056;7_&#1054;&#1055;_2017.pdf" TargetMode="External"/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2" Type="http://schemas.openxmlformats.org/officeDocument/2006/relationships/slide" Target="slide264.xml"/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8" Type="http://schemas.openxmlformats.org/officeDocument/2006/relationships/slide" Target="slide255.xml"/><Relationship Id="rId3" Type="http://schemas.openxmlformats.org/officeDocument/2006/relationships/hyperlink" Target="&#1052;&#1059;_&#1051;&#1056;7_&#1054;&#1055;_2017.docx" TargetMode="External"/><Relationship Id="rId7" Type="http://schemas.openxmlformats.org/officeDocument/2006/relationships/slide" Target="slide247.xml"/><Relationship Id="rId2" Type="http://schemas.openxmlformats.org/officeDocument/2006/relationships/hyperlink" Target="&#1052;&#1059;_&#1051;&#1056;7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8" Type="http://schemas.openxmlformats.org/officeDocument/2006/relationships/slide" Target="slide239.xml"/><Relationship Id="rId3" Type="http://schemas.openxmlformats.org/officeDocument/2006/relationships/hyperlink" Target="&#1052;&#1059;_&#1051;&#1056;7_&#1054;&#1055;_2017.docx" TargetMode="External"/><Relationship Id="rId7" Type="http://schemas.openxmlformats.org/officeDocument/2006/relationships/slide" Target="slide247.xml"/><Relationship Id="rId2" Type="http://schemas.openxmlformats.org/officeDocument/2006/relationships/hyperlink" Target="&#1052;&#1059;_&#1051;&#1056;7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D:\2017_2018\Kaf\&#1054;&#1055;_&#1057;&#1059;&#1062;_2017\2017\&#1051;&#1056;_&#1054;&#1055;\LR7_OP_0\LR7_OP_0.sln" TargetMode="External"/><Relationship Id="rId5" Type="http://schemas.openxmlformats.org/officeDocument/2006/relationships/hyperlink" Target="file:///D:\2017_2018\Kaf\&#1054;&#1055;_&#1057;&#1059;&#1062;_2017\2017\&#1051;&#1056;_&#1054;&#1055;\LR5_OP_0\LR5_OP_0.sln" TargetMode="External"/><Relationship Id="rId4" Type="http://schemas.openxmlformats.org/officeDocument/2006/relationships/hyperlink" Target="file:///D:\2017_2018\Kaf\&#1054;&#1055;_&#1057;&#1059;&#1062;_2017\2017\&#1051;&#1050;_PPT\ppt_2016\&#1060;&#1072;&#1081;&#1083;&#1099;_2_1_ppt.pptx#-1,1,&#1060;&#1072;&#1081;&#1083;&#1099; &#1080; &#1088;&#1072;&#1073;&#1086;&#1090;&#1072; &#1089; &#1085;&#1080;&#1084;&#1080; &#1074; &#1057;&#1048;" TargetMode="External"/><Relationship Id="rId9" Type="http://schemas.openxmlformats.org/officeDocument/2006/relationships/slide" Target="slide241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4.emf"/></Relationships>
</file>

<file path=ppt/slides/_rels/slide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6.emf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8.emf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20.bin"/><Relationship Id="rId4" Type="http://schemas.openxmlformats.org/officeDocument/2006/relationships/hyperlink" Target="&#1052;&#1059;_&#1051;&#1056;8_&#1054;&#1055;_2017.docx" TargetMode="Externa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21.bin"/><Relationship Id="rId4" Type="http://schemas.openxmlformats.org/officeDocument/2006/relationships/hyperlink" Target="&#1052;&#1059;_&#1051;&#1056;8_&#1054;&#1055;_2017.docx" TargetMode="Externa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8_OP_0\LR8_OP_0.sln" TargetMode="External"/><Relationship Id="rId4" Type="http://schemas.openxmlformats.org/officeDocument/2006/relationships/hyperlink" Target="&#1052;&#1059;_&#1051;&#1056;8_&#1054;&#1055;_2017.docx" TargetMode="External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pdf" TargetMode="External"/><Relationship Id="rId2" Type="http://schemas.openxmlformats.org/officeDocument/2006/relationships/hyperlink" Target="ppt_2016/&#1057;&#1087;&#1080;&#1089;&#1082;&#1080;_2_1.pptx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file:///D:\2017_2018\Kaf\&#1054;&#1055;_&#1057;&#1059;&#1062;_2017\2017\&#1051;&#1056;_&#1054;&#1055;\LR8_OP_0\LR8_OP_0.sln" TargetMode="External"/><Relationship Id="rId4" Type="http://schemas.openxmlformats.org/officeDocument/2006/relationships/hyperlink" Target="&#1052;&#1059;_&#1051;&#1056;8_&#1054;&#1055;_2017.docx" TargetMode="External"/></Relationships>
</file>

<file path=ppt/slides/_rels/slide21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8_&#1054;&#1055;_2017.docx" TargetMode="External"/><Relationship Id="rId2" Type="http://schemas.openxmlformats.org/officeDocument/2006/relationships/hyperlink" Target="&#1052;&#1059;_&#1051;&#1056;8_&#1054;&#1055;_2017.pdf" TargetMode="External"/><Relationship Id="rId1" Type="http://schemas.openxmlformats.org/officeDocument/2006/relationships/slideLayout" Target="../slideLayouts/slideLayout1.xml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1.xml"/></Relationships>
</file>

<file path=ppt/slides/_rels/slide222.xml.rels><?xml version="1.0" encoding="UTF-8" standalone="yes"?>
<Relationships xmlns="http://schemas.openxmlformats.org/package/2006/relationships"><Relationship Id="rId8" Type="http://schemas.openxmlformats.org/officeDocument/2006/relationships/slide" Target="slide118.xml"/><Relationship Id="rId3" Type="http://schemas.openxmlformats.org/officeDocument/2006/relationships/slide" Target="slide31.xml"/><Relationship Id="rId7" Type="http://schemas.openxmlformats.org/officeDocument/2006/relationships/slide" Target="slide11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6.xml"/><Relationship Id="rId5" Type="http://schemas.openxmlformats.org/officeDocument/2006/relationships/slide" Target="slide117.xml"/><Relationship Id="rId10" Type="http://schemas.openxmlformats.org/officeDocument/2006/relationships/slide" Target="slide36.xml"/><Relationship Id="rId4" Type="http://schemas.openxmlformats.org/officeDocument/2006/relationships/slide" Target="slide112.xml"/><Relationship Id="rId9" Type="http://schemas.openxmlformats.org/officeDocument/2006/relationships/slide" Target="slide119.xml"/></Relationships>
</file>

<file path=ppt/slides/_rels/slide223.xml.rels><?xml version="1.0" encoding="UTF-8" standalone="yes"?>
<Relationships xmlns="http://schemas.openxmlformats.org/package/2006/relationships"><Relationship Id="rId2" Type="http://schemas.openxmlformats.org/officeDocument/2006/relationships/slide" Target="slide104.xml"/><Relationship Id="rId1" Type="http://schemas.openxmlformats.org/officeDocument/2006/relationships/slideLayout" Target="../slideLayouts/slideLayout1.xml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2.xml.rels><?xml version="1.0" encoding="UTF-8" standalone="yes"?>
<Relationships xmlns="http://schemas.openxmlformats.org/package/2006/relationships"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/Relationships>
</file>

<file path=ppt/slides/_rels/slide233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2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2.bin"/><Relationship Id="rId5" Type="http://schemas.openxmlformats.org/officeDocument/2006/relationships/slide" Target="slide70.xml"/><Relationship Id="rId4" Type="http://schemas.openxmlformats.org/officeDocument/2006/relationships/slide" Target="slide52.xml"/></Relationships>
</file>

<file path=ppt/slides/_rels/slide2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1.xml"/><Relationship Id="rId5" Type="http://schemas.openxmlformats.org/officeDocument/2006/relationships/slide" Target="slide42.xml"/><Relationship Id="rId4" Type="http://schemas.openxmlformats.org/officeDocument/2006/relationships/slide" Target="slide46.xml"/></Relationships>
</file>

<file path=ppt/slides/_rels/slide237.xml.rels><?xml version="1.0" encoding="UTF-8" standalone="yes"?>
<Relationships xmlns="http://schemas.openxmlformats.org/package/2006/relationships"><Relationship Id="rId8" Type="http://schemas.openxmlformats.org/officeDocument/2006/relationships/slide" Target="slide156.xml"/><Relationship Id="rId3" Type="http://schemas.openxmlformats.org/officeDocument/2006/relationships/hyperlink" Target="&#1052;&#1059;_&#1051;&#1056;3_&#1054;&#1055;_2017.pdf" TargetMode="External"/><Relationship Id="rId7" Type="http://schemas.openxmlformats.org/officeDocument/2006/relationships/slide" Target="slide176.xml"/><Relationship Id="rId2" Type="http://schemas.openxmlformats.org/officeDocument/2006/relationships/slide" Target="slide5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54.xml"/><Relationship Id="rId11" Type="http://schemas.openxmlformats.org/officeDocument/2006/relationships/slide" Target="slide185.xml"/><Relationship Id="rId5" Type="http://schemas.openxmlformats.org/officeDocument/2006/relationships/slide" Target="slide32.xml"/><Relationship Id="rId10" Type="http://schemas.openxmlformats.org/officeDocument/2006/relationships/slide" Target="slide167.xml"/><Relationship Id="rId4" Type="http://schemas.openxmlformats.org/officeDocument/2006/relationships/hyperlink" Target="&#1052;&#1059;_&#1051;&#1056;3_&#1054;&#1055;_&#1054;&#1058;&#1042;&#1045;&#1058;&#1067;_2017.docx" TargetMode="External"/><Relationship Id="rId9" Type="http://schemas.openxmlformats.org/officeDocument/2006/relationships/slide" Target="slide155.xml"/></Relationships>
</file>

<file path=ppt/slides/_rels/slide23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67.xml"/><Relationship Id="rId4" Type="http://schemas.openxmlformats.org/officeDocument/2006/relationships/slide" Target="slide155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24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24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slide" Target="slide224.xml"/><Relationship Id="rId2" Type="http://schemas.openxmlformats.org/officeDocument/2006/relationships/slide" Target="slide184.xml"/><Relationship Id="rId1" Type="http://schemas.openxmlformats.org/officeDocument/2006/relationships/slideLayout" Target="../slideLayouts/slideLayout1.xm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slide" Target="slide15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23.bin"/><Relationship Id="rId4" Type="http://schemas.openxmlformats.org/officeDocument/2006/relationships/slide" Target="slide224.xml"/></Relationships>
</file>

<file path=ppt/slides/_rels/slide244.xml.rels><?xml version="1.0" encoding="UTF-8" standalone="yes"?>
<Relationships xmlns="http://schemas.openxmlformats.org/package/2006/relationships"><Relationship Id="rId3" Type="http://schemas.openxmlformats.org/officeDocument/2006/relationships/slide" Target="slide184.xml"/><Relationship Id="rId2" Type="http://schemas.openxmlformats.org/officeDocument/2006/relationships/slide" Target="slide151.xml"/><Relationship Id="rId1" Type="http://schemas.openxmlformats.org/officeDocument/2006/relationships/slideLayout" Target="../slideLayouts/slideLayout1.xml"/></Relationships>
</file>

<file path=ppt/slides/_rels/slide2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2.emf"/></Relationships>
</file>

<file path=ppt/slides/_rels/slide246.xml.rels><?xml version="1.0" encoding="UTF-8" standalone="yes"?>
<Relationships xmlns="http://schemas.openxmlformats.org/package/2006/relationships"><Relationship Id="rId2" Type="http://schemas.openxmlformats.org/officeDocument/2006/relationships/slide" Target="slide165.xml"/><Relationship Id="rId1" Type="http://schemas.openxmlformats.org/officeDocument/2006/relationships/slideLayout" Target="../slideLayouts/slideLayout1.xm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slide" Target="slide18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3.emf"/><Relationship Id="rId4" Type="http://schemas.openxmlformats.org/officeDocument/2006/relationships/oleObject" Target="../embeddings/oleObject25.bin"/></Relationships>
</file>

<file path=ppt/slides/_rels/slide248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3_&#1054;&#1055;_&#1054;&#1058;&#1042;&#1045;&#1058;&#1067;_2017.docx" TargetMode="External"/><Relationship Id="rId2" Type="http://schemas.openxmlformats.org/officeDocument/2006/relationships/hyperlink" Target="&#1052;&#1059;_&#1051;&#1056;3_&#1054;&#1055;_2017.pdf" TargetMode="External"/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8" Type="http://schemas.openxmlformats.org/officeDocument/2006/relationships/slide" Target="slide188.xml"/><Relationship Id="rId13" Type="http://schemas.openxmlformats.org/officeDocument/2006/relationships/slide" Target="slide221.xml"/><Relationship Id="rId18" Type="http://schemas.openxmlformats.org/officeDocument/2006/relationships/slide" Target="slide197.xml"/><Relationship Id="rId3" Type="http://schemas.openxmlformats.org/officeDocument/2006/relationships/hyperlink" Target="&#1052;&#1059;_&#1051;&#1056;4_&#1054;&#1055;_2017.docx" TargetMode="External"/><Relationship Id="rId21" Type="http://schemas.openxmlformats.org/officeDocument/2006/relationships/slide" Target="slide227.xml"/><Relationship Id="rId7" Type="http://schemas.openxmlformats.org/officeDocument/2006/relationships/slide" Target="slide186.xml"/><Relationship Id="rId12" Type="http://schemas.openxmlformats.org/officeDocument/2006/relationships/slide" Target="slide192.xml"/><Relationship Id="rId17" Type="http://schemas.openxmlformats.org/officeDocument/2006/relationships/slide" Target="slide229.xml"/><Relationship Id="rId25" Type="http://schemas.openxmlformats.org/officeDocument/2006/relationships/slide" Target="slide103.xml"/><Relationship Id="rId2" Type="http://schemas.openxmlformats.org/officeDocument/2006/relationships/hyperlink" Target="&#1052;&#1059;_&#1051;&#1056;4_&#1054;&#1055;_2017.pdf" TargetMode="External"/><Relationship Id="rId16" Type="http://schemas.openxmlformats.org/officeDocument/2006/relationships/slide" Target="slide196.xml"/><Relationship Id="rId20" Type="http://schemas.openxmlformats.org/officeDocument/2006/relationships/slide" Target="slide19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6.xml"/><Relationship Id="rId11" Type="http://schemas.openxmlformats.org/officeDocument/2006/relationships/slide" Target="slide191.xml"/><Relationship Id="rId24" Type="http://schemas.openxmlformats.org/officeDocument/2006/relationships/slide" Target="slide212.xml"/><Relationship Id="rId5" Type="http://schemas.openxmlformats.org/officeDocument/2006/relationships/slide" Target="slide6.xml"/><Relationship Id="rId15" Type="http://schemas.openxmlformats.org/officeDocument/2006/relationships/slide" Target="slide225.xml"/><Relationship Id="rId23" Type="http://schemas.openxmlformats.org/officeDocument/2006/relationships/slide" Target="slide214.xml"/><Relationship Id="rId10" Type="http://schemas.openxmlformats.org/officeDocument/2006/relationships/slide" Target="slide190.xml"/><Relationship Id="rId19" Type="http://schemas.openxmlformats.org/officeDocument/2006/relationships/slide" Target="slide198.xml"/><Relationship Id="rId4" Type="http://schemas.openxmlformats.org/officeDocument/2006/relationships/hyperlink" Target="file:///D:\2017_2018\Kaf\&#1054;&#1055;_&#1057;&#1059;&#1062;_2017\2017\&#1051;&#1056;_&#1054;&#1055;\LR4_OP_0\LR4_OP_0.sln" TargetMode="External"/><Relationship Id="rId9" Type="http://schemas.openxmlformats.org/officeDocument/2006/relationships/slide" Target="slide189.xml"/><Relationship Id="rId14" Type="http://schemas.openxmlformats.org/officeDocument/2006/relationships/slide" Target="slide193.xml"/><Relationship Id="rId22" Type="http://schemas.openxmlformats.org/officeDocument/2006/relationships/slide" Target="slide2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0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slide" Target="slide189.xml"/><Relationship Id="rId4" Type="http://schemas.openxmlformats.org/officeDocument/2006/relationships/slide" Target="slide188.xml"/></Relationships>
</file>

<file path=ppt/slides/_rels/slide251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252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89.xml"/></Relationships>
</file>

<file path=ppt/slides/_rels/slide253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88.xml"/></Relationships>
</file>

<file path=ppt/slides/_rels/slide254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6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/Relationships>
</file>

<file path=ppt/slides/_rels/slide257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1.xml"/></Relationships>
</file>

<file path=ppt/slides/_rels/slide258.xml.rels><?xml version="1.0" encoding="UTF-8" standalone="yes"?>
<Relationships xmlns="http://schemas.openxmlformats.org/package/2006/relationships"><Relationship Id="rId2" Type="http://schemas.openxmlformats.org/officeDocument/2006/relationships/slide" Target="slide246.xml"/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1.xml.rels><?xml version="1.0" encoding="UTF-8" standalone="yes"?>
<Relationships xmlns="http://schemas.openxmlformats.org/package/2006/relationships"><Relationship Id="rId3" Type="http://schemas.openxmlformats.org/officeDocument/2006/relationships/hyperlink" Target="file:///D:\2017_2018\Kaf\&#1054;&#1055;_&#1057;&#1059;&#1062;_2017\2017\&#1051;&#1050;_PPT\&#1052;&#1059;_&#1051;&#1056;5_&#1054;&#1055;_2017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D:\2017_2018\Kaf\&#1054;&#1055;_&#1057;&#1059;&#1062;_2017\2017\&#1051;&#1050;_PPT\&#1052;&#1059;_&#1051;&#1056;5_&#1054;&#1055;_2017.docx" TargetMode="External"/></Relationships>
</file>

<file path=ppt/slides/_rels/slide262.xml.rels><?xml version="1.0" encoding="UTF-8" standalone="yes"?>
<Relationships xmlns="http://schemas.openxmlformats.org/package/2006/relationships"><Relationship Id="rId2" Type="http://schemas.openxmlformats.org/officeDocument/2006/relationships/slide" Target="slide242.xml"/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4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7.emf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2.xml"/><Relationship Id="rId7" Type="http://schemas.openxmlformats.org/officeDocument/2006/relationships/slide" Target="slide51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5" Type="http://schemas.openxmlformats.org/officeDocument/2006/relationships/slide" Target="slide58.xml"/><Relationship Id="rId4" Type="http://schemas.openxmlformats.org/officeDocument/2006/relationships/slide" Target="slid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slide" Target="slide7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17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71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3" Type="http://schemas.openxmlformats.org/officeDocument/2006/relationships/slide" Target="slide2.xml"/><Relationship Id="rId7" Type="http://schemas.openxmlformats.org/officeDocument/2006/relationships/slide" Target="slide51.xml"/><Relationship Id="rId2" Type="http://schemas.openxmlformats.org/officeDocument/2006/relationships/slide" Target="slide6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5" Type="http://schemas.openxmlformats.org/officeDocument/2006/relationships/slide" Target="slide58.xml"/><Relationship Id="rId4" Type="http://schemas.openxmlformats.org/officeDocument/2006/relationships/slide" Target="slide1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slide" Target="slide71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7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0.xml"/><Relationship Id="rId4" Type="http://schemas.openxmlformats.org/officeDocument/2006/relationships/slide" Target="slide2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2.xml"/><Relationship Id="rId5" Type="http://schemas.openxmlformats.org/officeDocument/2006/relationships/slide" Target="slide82.xml"/><Relationship Id="rId4" Type="http://schemas.openxmlformats.org/officeDocument/2006/relationships/slide" Target="slide9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file:///D:\2017_2018\Kaf\&#1054;&#1055;_&#1057;&#1059;&#1062;_2017\2017\&#1051;&#1050;_PPT\&#1052;&#1059;_&#1051;&#1056;1_&#1054;&#1055;_2017.pdf" TargetMode="Externa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70.xml"/><Relationship Id="rId2" Type="http://schemas.openxmlformats.org/officeDocument/2006/relationships/slide" Target="slide69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9.xml"/><Relationship Id="rId4" Type="http://schemas.openxmlformats.org/officeDocument/2006/relationships/slide" Target="slide3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1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118.xml"/><Relationship Id="rId3" Type="http://schemas.openxmlformats.org/officeDocument/2006/relationships/slide" Target="slide31.xml"/><Relationship Id="rId7" Type="http://schemas.openxmlformats.org/officeDocument/2006/relationships/slide" Target="slide11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6.xml"/><Relationship Id="rId5" Type="http://schemas.openxmlformats.org/officeDocument/2006/relationships/slide" Target="slide117.xml"/><Relationship Id="rId10" Type="http://schemas.openxmlformats.org/officeDocument/2006/relationships/slide" Target="slide36.xml"/><Relationship Id="rId4" Type="http://schemas.openxmlformats.org/officeDocument/2006/relationships/slide" Target="slide112.xml"/><Relationship Id="rId9" Type="http://schemas.openxmlformats.org/officeDocument/2006/relationships/slide" Target="slide1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5.xml"/><Relationship Id="rId3" Type="http://schemas.openxmlformats.org/officeDocument/2006/relationships/slide" Target="slide23.xml"/><Relationship Id="rId7" Type="http://schemas.openxmlformats.org/officeDocument/2006/relationships/slide" Target="slide43.xml"/><Relationship Id="rId12" Type="http://schemas.openxmlformats.org/officeDocument/2006/relationships/slide" Target="slide9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4.xml"/><Relationship Id="rId11" Type="http://schemas.openxmlformats.org/officeDocument/2006/relationships/slide" Target="slide27.xml"/><Relationship Id="rId5" Type="http://schemas.openxmlformats.org/officeDocument/2006/relationships/slide" Target="slide20.xml"/><Relationship Id="rId10" Type="http://schemas.openxmlformats.org/officeDocument/2006/relationships/slide" Target="slide24.xml"/><Relationship Id="rId4" Type="http://schemas.openxmlformats.org/officeDocument/2006/relationships/slide" Target="slide47.xml"/><Relationship Id="rId9" Type="http://schemas.openxmlformats.org/officeDocument/2006/relationships/slide" Target="slide2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104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1.xml"/><Relationship Id="rId4" Type="http://schemas.openxmlformats.org/officeDocument/2006/relationships/slide" Target="slide71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118.xml"/><Relationship Id="rId3" Type="http://schemas.openxmlformats.org/officeDocument/2006/relationships/slide" Target="slide31.xml"/><Relationship Id="rId7" Type="http://schemas.openxmlformats.org/officeDocument/2006/relationships/slide" Target="slide1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6.xml"/><Relationship Id="rId5" Type="http://schemas.openxmlformats.org/officeDocument/2006/relationships/slide" Target="slide117.xml"/><Relationship Id="rId10" Type="http://schemas.openxmlformats.org/officeDocument/2006/relationships/slide" Target="slide36.xml"/><Relationship Id="rId4" Type="http://schemas.openxmlformats.org/officeDocument/2006/relationships/slide" Target="slide112.xml"/><Relationship Id="rId9" Type="http://schemas.openxmlformats.org/officeDocument/2006/relationships/slide" Target="slide11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0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186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7.emf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1_&#1054;&#1055;_2017.pdf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slide" Target="slide99.xml"/><Relationship Id="rId13" Type="http://schemas.openxmlformats.org/officeDocument/2006/relationships/hyperlink" Target="&#1064;&#1072;&#1073;&#1083;&#1086;&#1085;%20&#1086;&#1090;&#1095;&#1077;&#1090;&#1072;%20&#1051;&#1056;_&#1054;&#1055;.pdf" TargetMode="External"/><Relationship Id="rId3" Type="http://schemas.openxmlformats.org/officeDocument/2006/relationships/hyperlink" Target="&#1052;&#1059;_&#1051;&#1056;1_&#1054;&#1055;_2017.pdf" TargetMode="External"/><Relationship Id="rId7" Type="http://schemas.openxmlformats.org/officeDocument/2006/relationships/slide" Target="slide25.xml"/><Relationship Id="rId12" Type="http://schemas.openxmlformats.org/officeDocument/2006/relationships/slide" Target="slide9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1.xml"/><Relationship Id="rId11" Type="http://schemas.openxmlformats.org/officeDocument/2006/relationships/slide" Target="slide89.xml"/><Relationship Id="rId5" Type="http://schemas.openxmlformats.org/officeDocument/2006/relationships/slide" Target="slide72.xml"/><Relationship Id="rId15" Type="http://schemas.openxmlformats.org/officeDocument/2006/relationships/hyperlink" Target="file:///D:\2017_2018\Kaf\&#1054;&#1055;_&#1057;&#1059;&#1062;_2017\2017\&#1051;&#1050;_PPT\&#1056;&#1077;&#1082;&#1086;&#1084;&#1077;&#1085;&#1076;&#1072;&#1094;&#1080;&#1080;%20&#1082;%20&#1086;&#1090;&#1095;&#1077;&#1090;&#1091;%20&#1051;&#1056;.doc" TargetMode="External"/><Relationship Id="rId10" Type="http://schemas.openxmlformats.org/officeDocument/2006/relationships/slide" Target="slide87.xml"/><Relationship Id="rId4" Type="http://schemas.openxmlformats.org/officeDocument/2006/relationships/hyperlink" Target="&#1052;&#1059;_&#1051;&#1056;1_&#1054;&#1055;_2017.docx" TargetMode="External"/><Relationship Id="rId9" Type="http://schemas.openxmlformats.org/officeDocument/2006/relationships/slide" Target="slide86.xml"/><Relationship Id="rId14" Type="http://schemas.openxmlformats.org/officeDocument/2006/relationships/hyperlink" Target="&#1055;&#1088;&#1080;&#1084;&#1077;&#1088;%20&#1086;&#1090;&#1095;&#1077;&#1090;&#1072;%20&#1051;&#1056;_&#1054;&#1055;.pdf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89.xml"/><Relationship Id="rId2" Type="http://schemas.openxmlformats.org/officeDocument/2006/relationships/slide" Target="slide8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1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90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slide" Target="slide59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89.xml"/><Relationship Id="rId2" Type="http://schemas.openxmlformats.org/officeDocument/2006/relationships/slide" Target="slide87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10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&#1052;&#1059;_&#1051;&#1056;4_&#1054;&#1055;_2017.docx" TargetMode="External"/><Relationship Id="rId2" Type="http://schemas.openxmlformats.org/officeDocument/2006/relationships/hyperlink" Target="&#1052;&#1059;_&#1051;&#1056;4_&#1054;&#1055;_2017.pdf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8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" Target="slide70.xml"/><Relationship Id="rId4" Type="http://schemas.openxmlformats.org/officeDocument/2006/relationships/slide" Target="slide5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90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8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8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9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8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96.xml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5.bin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slide" Target="slide114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slide" Target="slide135.xml"/><Relationship Id="rId13" Type="http://schemas.openxmlformats.org/officeDocument/2006/relationships/slide" Target="slide131.xml"/><Relationship Id="rId3" Type="http://schemas.openxmlformats.org/officeDocument/2006/relationships/slide" Target="slide127.xml"/><Relationship Id="rId7" Type="http://schemas.openxmlformats.org/officeDocument/2006/relationships/slide" Target="slide136.xml"/><Relationship Id="rId12" Type="http://schemas.openxmlformats.org/officeDocument/2006/relationships/slide" Target="slide133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79.xml"/><Relationship Id="rId11" Type="http://schemas.openxmlformats.org/officeDocument/2006/relationships/slide" Target="slide134.xml"/><Relationship Id="rId5" Type="http://schemas.openxmlformats.org/officeDocument/2006/relationships/slide" Target="slide137.xml"/><Relationship Id="rId10" Type="http://schemas.openxmlformats.org/officeDocument/2006/relationships/slide" Target="slide147.xml"/><Relationship Id="rId4" Type="http://schemas.openxmlformats.org/officeDocument/2006/relationships/slide" Target="slide128.xml"/><Relationship Id="rId9" Type="http://schemas.openxmlformats.org/officeDocument/2006/relationships/slide" Target="slide138.xml"/><Relationship Id="rId14" Type="http://schemas.openxmlformats.org/officeDocument/2006/relationships/slide" Target="slide130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112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117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" Target="slide117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" Target="slide139.xml"/><Relationship Id="rId2" Type="http://schemas.openxmlformats.org/officeDocument/2006/relationships/hyperlink" Target="&#1052;&#1059;_&#1051;&#1056;2_&#1054;&#1055;_2017.pdf" TargetMode="Externa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slide" Target="slide154.xml"/><Relationship Id="rId13" Type="http://schemas.openxmlformats.org/officeDocument/2006/relationships/slide" Target="slide157.xml"/><Relationship Id="rId18" Type="http://schemas.openxmlformats.org/officeDocument/2006/relationships/slide" Target="slide170.xml"/><Relationship Id="rId26" Type="http://schemas.openxmlformats.org/officeDocument/2006/relationships/slide" Target="slide172.xml"/><Relationship Id="rId3" Type="http://schemas.openxmlformats.org/officeDocument/2006/relationships/hyperlink" Target="&#1052;&#1059;_&#1051;&#1056;3_&#1054;&#1055;_2017.docx" TargetMode="External"/><Relationship Id="rId21" Type="http://schemas.openxmlformats.org/officeDocument/2006/relationships/slide" Target="slide173.xml"/><Relationship Id="rId7" Type="http://schemas.openxmlformats.org/officeDocument/2006/relationships/slide" Target="slide153.xml"/><Relationship Id="rId12" Type="http://schemas.openxmlformats.org/officeDocument/2006/relationships/slide" Target="slide38.xml"/><Relationship Id="rId17" Type="http://schemas.openxmlformats.org/officeDocument/2006/relationships/slide" Target="slide162.xml"/><Relationship Id="rId25" Type="http://schemas.openxmlformats.org/officeDocument/2006/relationships/slide" Target="slide167.xml"/><Relationship Id="rId2" Type="http://schemas.openxmlformats.org/officeDocument/2006/relationships/hyperlink" Target="&#1052;&#1059;_&#1051;&#1056;3_&#1054;&#1055;_2017.pdf" TargetMode="External"/><Relationship Id="rId16" Type="http://schemas.openxmlformats.org/officeDocument/2006/relationships/slide" Target="slide161.xml"/><Relationship Id="rId20" Type="http://schemas.openxmlformats.org/officeDocument/2006/relationships/hyperlink" Target="&#1052;&#1059;_&#1051;&#1056;3_&#1054;&#1055;_&#1054;&#1058;&#1042;&#1045;&#1058;&#1067;_2017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53.xml"/><Relationship Id="rId11" Type="http://schemas.openxmlformats.org/officeDocument/2006/relationships/slide" Target="slide156.xml"/><Relationship Id="rId24" Type="http://schemas.openxmlformats.org/officeDocument/2006/relationships/slide" Target="slide166.xml"/><Relationship Id="rId5" Type="http://schemas.openxmlformats.org/officeDocument/2006/relationships/hyperlink" Target="file:///D:\2017_2018\Kaf\&#1054;&#1055;_&#1057;&#1059;&#1062;_2017\2017\&#1051;&#1056;_&#1054;&#1055;\LR3_OP_0\LR3_OP_0.sln" TargetMode="External"/><Relationship Id="rId15" Type="http://schemas.openxmlformats.org/officeDocument/2006/relationships/slide" Target="slide159.xml"/><Relationship Id="rId23" Type="http://schemas.openxmlformats.org/officeDocument/2006/relationships/slide" Target="slide174.xml"/><Relationship Id="rId28" Type="http://schemas.openxmlformats.org/officeDocument/2006/relationships/slide" Target="slide171.xml"/><Relationship Id="rId10" Type="http://schemas.openxmlformats.org/officeDocument/2006/relationships/slide" Target="slide155.xml"/><Relationship Id="rId19" Type="http://schemas.openxmlformats.org/officeDocument/2006/relationships/slide" Target="slide163.xml"/><Relationship Id="rId4" Type="http://schemas.openxmlformats.org/officeDocument/2006/relationships/hyperlink" Target="file:///D:\2017_2018\Kaf\&#1054;&#1055;_&#1057;&#1059;&#1062;_2017\2017\&#1051;&#1056;_&#1054;&#1055;\LR5_OP_0\LR5_OP_0.sln" TargetMode="External"/><Relationship Id="rId9" Type="http://schemas.openxmlformats.org/officeDocument/2006/relationships/slide" Target="slide176.xml"/><Relationship Id="rId14" Type="http://schemas.openxmlformats.org/officeDocument/2006/relationships/slide" Target="slide150.xml"/><Relationship Id="rId22" Type="http://schemas.openxmlformats.org/officeDocument/2006/relationships/slide" Target="slide169.xml"/><Relationship Id="rId27" Type="http://schemas.openxmlformats.org/officeDocument/2006/relationships/slide" Target="slide1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896526"/>
            <a:ext cx="8424936" cy="1470025"/>
          </a:xfrm>
        </p:spPr>
        <p:txBody>
          <a:bodyPr/>
          <a:lstStyle/>
          <a:p>
            <a:r>
              <a:rPr lang="ru-RU" dirty="0" smtClean="0"/>
              <a:t>Основы программирования (ОП)</a:t>
            </a:r>
            <a:endParaRPr lang="ru-RU" dirty="0"/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899592" y="188640"/>
            <a:ext cx="7200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u="sng" dirty="0"/>
              <a:t>Лектор</a:t>
            </a:r>
            <a:r>
              <a:rPr lang="ru-RU" altLang="ru-RU" sz="2000" dirty="0"/>
              <a:t>: Большаков Сергей Алексеевич, к.т.н., доц. ИУ5,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/>
              <a:t>905 ауд. ГЗ (9-й </a:t>
            </a:r>
            <a:r>
              <a:rPr lang="ru-RU" altLang="ru-RU" sz="2000" dirty="0" smtClean="0"/>
              <a:t>этаж ГК МГТУ ауд. 905).</a:t>
            </a:r>
            <a:endParaRPr lang="ru-RU" altLang="ru-RU" sz="20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3098" y="2204864"/>
            <a:ext cx="8713788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4000" dirty="0" smtClean="0"/>
              <a:t>СУЦ (ГУИМЦ) 2-й курс, 3-й  семестр</a:t>
            </a:r>
          </a:p>
          <a:p>
            <a:r>
              <a:rPr lang="ru-RU" altLang="ru-RU" sz="4000" dirty="0" smtClean="0"/>
              <a:t>2017/</a:t>
            </a:r>
            <a:r>
              <a:rPr lang="en-US" altLang="ru-RU" sz="4000" dirty="0" smtClean="0"/>
              <a:t>2018 </a:t>
            </a:r>
            <a:r>
              <a:rPr lang="ru-RU" altLang="ru-RU" sz="4000" dirty="0" smtClean="0"/>
              <a:t>уч. гг.</a:t>
            </a:r>
          </a:p>
          <a:p>
            <a:r>
              <a:rPr lang="ru-RU" altLang="ru-RU" sz="4000" dirty="0" smtClean="0"/>
              <a:t>Специальность АСОИУ, Кафедра СОИУ</a:t>
            </a:r>
          </a:p>
          <a:p>
            <a:endParaRPr lang="ru-RU" altLang="ru-RU" sz="4000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Блок-схемы программ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9462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безошибочной разработки программ и процедур целесообразно на начальных стадиях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 описать ее алгоритм в виде блок схемы.</a:t>
            </a:r>
          </a:p>
          <a:p>
            <a:pPr algn="l"/>
            <a:r>
              <a:rPr lang="ru-RU" altLang="ru-RU" sz="2300" b="1" u="sng" dirty="0" smtClean="0"/>
              <a:t>Блок схема </a:t>
            </a:r>
            <a:r>
              <a:rPr lang="ru-RU" altLang="ru-RU" sz="2300" b="1" dirty="0" smtClean="0"/>
              <a:t>– Это графическое описание алгоритма в виде ориентированного графа, в котором вершины определяют действия (операторы), в связи показывают переходы между ними. Предусмотрено ограниченное число вершин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baseline="-25000" dirty="0" smtClean="0"/>
              <a:t>1</a:t>
            </a:r>
            <a:r>
              <a:rPr lang="ru-RU" altLang="ru-RU" sz="2300" b="1" dirty="0" smtClean="0"/>
              <a:t> ,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baseline="-25000" dirty="0" smtClean="0">
                <a:hlinkClick r:id="rId4" action="ppaction://hlinksldjump"/>
              </a:rPr>
              <a:t>2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altLang="ru-RU" sz="2300" b="1" u="sng" dirty="0" smtClean="0"/>
              <a:t>Блок схема </a:t>
            </a:r>
            <a:r>
              <a:rPr lang="ru-RU" altLang="ru-RU" sz="2300" b="1" dirty="0" smtClean="0"/>
              <a:t>оформляется в виде чертежа (Пример - 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), позволяет вручную оценить правильность алгоритма и находить ошибки в программе.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6624736" cy="4766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Понятие массива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удобства работы, сокращения размера программы и повышения ее наглядности в СИ/СИ++ используются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Это упорядоченное множество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однотипных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переменных, </a:t>
            </a:r>
            <a:r>
              <a:rPr lang="ru-RU" altLang="ru-RU" sz="1800" b="1" dirty="0">
                <a:solidFill>
                  <a:schemeClr val="tx1"/>
                </a:solidFill>
              </a:rPr>
              <a:t>расположенных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последовательно (!) в оперативной памяти компьютера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массивами связаны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Размерность и размер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их определение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Многомерные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rgbClr val="FF0000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программировании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используются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для (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массивов):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Организации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циклов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Повышения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наглядности и понятности текста программы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Уменьшения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размера программы в ОП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Сокращения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времени выполнения программы (!).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ЛР №3 </a:t>
            </a:r>
            <a:r>
              <a:rPr lang="ru-RU" altLang="ru-RU" sz="3200" dirty="0">
                <a:latin typeface="+mn-lt"/>
                <a:ea typeface="+mn-ea"/>
                <a:cs typeface="+mn-cs"/>
              </a:rPr>
              <a:t>Описание массива </a:t>
            </a:r>
            <a:endParaRPr lang="ru-RU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выполняется до его первого использования в программе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общем случае описание массива выполняется так: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&lt;имя массива&gt;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]…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</a:t>
            </a:r>
            <a:r>
              <a:rPr lang="ru-RU" sz="1800" b="1" dirty="0">
                <a:solidFill>
                  <a:schemeClr val="tx1"/>
                </a:solidFill>
              </a:rPr>
              <a:t>- стандартный или пользовательский тип СИ/СИ</a:t>
            </a:r>
            <a:r>
              <a:rPr lang="ru-RU" sz="1800" b="1" dirty="0" smtClean="0">
                <a:solidFill>
                  <a:schemeClr val="tx1"/>
                </a:solidFill>
              </a:rPr>
              <a:t>++ (</a:t>
            </a:r>
            <a:r>
              <a:rPr lang="en-US" sz="1800" b="1" dirty="0" err="1" smtClean="0">
                <a:solidFill>
                  <a:schemeClr val="tx1"/>
                </a:solidFill>
              </a:rPr>
              <a:t>int</a:t>
            </a:r>
            <a:r>
              <a:rPr lang="en-US" sz="1800" b="1" dirty="0">
                <a:solidFill>
                  <a:schemeClr val="tx1"/>
                </a:solidFill>
              </a:rPr>
              <a:t>,</a:t>
            </a:r>
            <a:r>
              <a:rPr lang="en-US" sz="1800" b="1" dirty="0" smtClean="0">
                <a:solidFill>
                  <a:schemeClr val="tx1"/>
                </a:solidFill>
              </a:rPr>
              <a:t> float, char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массива&gt; </a:t>
            </a:r>
            <a:r>
              <a:rPr lang="ru-RU" sz="1800" b="1" dirty="0">
                <a:solidFill>
                  <a:schemeClr val="tx1"/>
                </a:solidFill>
              </a:rPr>
              <a:t>- допустимое и уникальное в блоке имя в языке СИ/СИ</a:t>
            </a:r>
            <a:r>
              <a:rPr lang="ru-RU" sz="1800" b="1" dirty="0" smtClean="0">
                <a:solidFill>
                  <a:schemeClr val="tx1"/>
                </a:solidFill>
              </a:rPr>
              <a:t>++.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ru-RU" sz="1800" b="1" dirty="0">
                <a:solidFill>
                  <a:schemeClr val="tx1"/>
                </a:solidFill>
              </a:rPr>
              <a:t>- </a:t>
            </a:r>
            <a:r>
              <a:rPr lang="ru-RU" sz="1800" b="1" dirty="0" smtClean="0">
                <a:solidFill>
                  <a:schemeClr val="tx1"/>
                </a:solidFill>
              </a:rPr>
              <a:t>целочисленное выражение этапа компиляции (!)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массива&gt; </a:t>
            </a:r>
            <a:r>
              <a:rPr lang="ru-RU" sz="1800" b="1" dirty="0">
                <a:solidFill>
                  <a:schemeClr val="tx1"/>
                </a:solidFill>
              </a:rPr>
              <a:t>- задание начальных значений элементов массива </a:t>
            </a:r>
            <a:r>
              <a:rPr lang="ru-RU" sz="1800" b="1" dirty="0" smtClean="0">
                <a:solidFill>
                  <a:schemeClr val="tx1"/>
                </a:solidFill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 </a:t>
            </a:r>
            <a:r>
              <a:rPr lang="ru-RU" sz="1800" b="1" u="sng" dirty="0" smtClean="0">
                <a:solidFill>
                  <a:schemeClr val="tx1"/>
                </a:solidFill>
              </a:rPr>
              <a:t>описаний</a:t>
            </a:r>
            <a:r>
              <a:rPr lang="ru-RU" sz="1800" b="1" dirty="0" smtClean="0">
                <a:solidFill>
                  <a:schemeClr val="tx1"/>
                </a:solidFill>
              </a:rPr>
              <a:t> одномерных массивов: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Количество записей размеров массива не ограничивается. Многомерные массивы (</a:t>
            </a:r>
            <a:r>
              <a:rPr 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latin typeface="Consolas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Consolas"/>
                <a:ea typeface="Calibri"/>
              </a:rPr>
              <a:t>define</a:t>
            </a:r>
            <a:r>
              <a:rPr lang="ru-RU" sz="2000" dirty="0"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20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Переменная этапа компиляции</a:t>
            </a:r>
            <a:endParaRPr lang="ru-RU" sz="2000" dirty="0" smtClean="0">
              <a:latin typeface="Times New Roman"/>
              <a:ea typeface="Calibri"/>
            </a:endParaRPr>
          </a:p>
          <a:p>
            <a:pPr algn="l"/>
            <a:r>
              <a:rPr lang="ru-RU" sz="2000" dirty="0">
                <a:latin typeface="Times New Roman"/>
                <a:ea typeface="Calibri"/>
              </a:rPr>
              <a:t> 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[10];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10 элементов 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sMas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sMas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символьного типа, содержащий 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элементов </a:t>
            </a:r>
            <a:endParaRPr lang="ru-RU" sz="2000" dirty="0" smtClean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[];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//Ошибка, не указан размер  нет инициализации вместе (!)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D</a:t>
            </a:r>
            <a:r>
              <a:rPr lang="ru-RU" sz="1800" dirty="0" err="1">
                <a:latin typeface="Tahoma"/>
                <a:ea typeface="Times New Roman"/>
              </a:rPr>
              <a:t>Mas</a:t>
            </a:r>
            <a:r>
              <a:rPr lang="ru-RU" sz="1800" dirty="0">
                <a:latin typeface="Tahoma"/>
                <a:ea typeface="Times New Roman"/>
              </a:rPr>
              <a:t> [5][5];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вумерный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массив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5*5 элементов 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float </a:t>
            </a:r>
            <a:r>
              <a:rPr lang="en-US" sz="1800" dirty="0">
                <a:latin typeface="Tahoma"/>
                <a:ea typeface="Times New Roman"/>
              </a:rPr>
              <a:t>f</a:t>
            </a:r>
            <a:r>
              <a:rPr lang="ru-RU" sz="1800" dirty="0" err="1" smtClean="0">
                <a:latin typeface="Tahoma"/>
                <a:ea typeface="Times New Roman"/>
              </a:rPr>
              <a:t>Mas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[5</a:t>
            </a:r>
            <a:r>
              <a:rPr lang="ru-RU" sz="1800" dirty="0" smtClean="0">
                <a:latin typeface="Tahoma"/>
                <a:ea typeface="Times New Roman"/>
              </a:rPr>
              <a:t>][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];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Двумерный массив 5*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MAX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элементов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480720" cy="4320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Инициализация массивов</a:t>
            </a:r>
            <a:r>
              <a:rPr lang="en-US" altLang="ru-RU" sz="32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описании массива можно задать начальные значения его элементов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Это выполняется так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для одномерных массивов 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заданным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размером:</a:t>
            </a:r>
          </a:p>
          <a:p>
            <a:pPr algn="l"/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&lt;размер&gt;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&lt;выражение&gt;,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&gt;, …]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или без явного задания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&lt;выражение&gt;, &lt;выражение&gt;, …]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Во </a:t>
            </a:r>
            <a:r>
              <a:rPr lang="ru-RU" altLang="ru-RU" sz="1800" b="1" u="sng" dirty="0">
                <a:solidFill>
                  <a:schemeClr val="tx1"/>
                </a:solidFill>
              </a:rPr>
              <a:t>втором</a:t>
            </a:r>
            <a:r>
              <a:rPr lang="ru-RU" altLang="ru-RU" sz="1800" b="1" dirty="0">
                <a:solidFill>
                  <a:schemeClr val="tx1"/>
                </a:solidFill>
              </a:rPr>
              <a:t> случае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массива определяется автоматически по числу заданных выражений. В выражениях могут быть использованы: целочисленные переменные , значения которых задано к моменту описания данного массива. Если заданный при описании размер превышает число выражений, то последние элементы инициализируются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нулем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Если число выражений меньше чем заданный размер массива, то выдается ошибка.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Инициализация массива –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4 элемента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 массива – 5 элементов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{3,3,2,4};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Ошибка! Много инициализаторов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iMas1[4]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&lt;3,3,0,0,&gt;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– 4 элемента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выражениях инициализации переменные должны быть заранее вычислены или инициализированы.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96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633670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Э</a:t>
            </a:r>
            <a:r>
              <a:rPr lang="ru-RU" altLang="ru-RU" sz="3200" dirty="0" smtClean="0"/>
              <a:t>лемент</a:t>
            </a:r>
            <a:r>
              <a:rPr lang="ru-RU" altLang="ru-RU" sz="3200" dirty="0"/>
              <a:t>ы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u="sng" dirty="0" smtClean="0">
                <a:solidFill>
                  <a:schemeClr val="tx1"/>
                </a:solidFill>
              </a:rPr>
              <a:t>Элементом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называется одна переменных из множества составляющих этот массив. (</a:t>
            </a:r>
            <a:r>
              <a:rPr lang="ru-RU" altLang="ru-RU" sz="19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900" b="1" dirty="0">
                <a:solidFill>
                  <a:schemeClr val="tx1"/>
                </a:solidFill>
              </a:rPr>
              <a:t>, </a:t>
            </a:r>
            <a:r>
              <a:rPr lang="en-US" altLang="ru-RU" sz="19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Понятие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Элемент массива ≡ Понятию переменная!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его указания задается номер этой переменной в массиве (массив пронумерован).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Номер задается с помощью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целочисленного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индексного выражения. Элемент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одномерного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записывается так: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endParaRPr lang="ru-RU" sz="19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выражение 1&gt;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altLang="ru-RU" sz="19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индексном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выражении могут быть использованы: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целого типа и целочисленные константы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этапа компиляции и вызовы функций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константного типа.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Примеры элементов одномерного массива:</a:t>
            </a:r>
          </a:p>
          <a:p>
            <a:pPr algn="l"/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err="1" smtClean="0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 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fun</a:t>
            </a:r>
            <a:r>
              <a:rPr lang="ru-RU" sz="1900" dirty="0" smtClean="0">
                <a:solidFill>
                  <a:schemeClr val="tx1"/>
                </a:solidFill>
              </a:rPr>
              <a:t>()]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15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fun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() – возвращает целое значение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Примеры элементов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двумерного массива:</a:t>
            </a:r>
          </a:p>
          <a:p>
            <a:pPr algn="l"/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err="1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[j] 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[10]</a:t>
            </a:r>
            <a:endParaRPr lang="ru-RU" altLang="ru-RU" sz="1900" b="1" dirty="0">
              <a:solidFill>
                <a:schemeClr val="tx1"/>
              </a:solidFill>
            </a:endParaRPr>
          </a:p>
          <a:p>
            <a:pPr algn="l"/>
            <a:endParaRPr lang="ru-RU" altLang="ru-RU" sz="19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59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Размер 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можно определить в программе динамически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(iMas1)/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= 5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6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</a:t>
            </a:r>
            <a:r>
              <a:rPr lang="ru-RU" altLang="ru-RU" sz="2800" dirty="0"/>
              <a:t>Понятие указателя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Тема: Массивы и указатели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Pointer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 - Это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специального типа, которая содержит адрес другой переменной или области памяти.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!!! Указывает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описании переменной должен задаваться тип переменной на которую она ссылается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Поэтому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указателей производится так:</a:t>
            </a: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указателя и работы с ним: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ouble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на переменную типа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 =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= 5.5;</a:t>
            </a:r>
          </a:p>
          <a:p>
            <a:pPr algn="l"/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pDVar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&amp;</a:t>
            </a: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dVar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указателя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указателя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по адресу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u="sng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адресу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=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en-US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через указатель и указателя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ввод через указатель 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0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33670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</a:t>
            </a:r>
            <a:r>
              <a:rPr lang="ru-RU" altLang="ru-RU" sz="2800" dirty="0" smtClean="0"/>
              <a:t>Ввод и вывод с указателями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через указатель и указателя:</a:t>
            </a:r>
          </a:p>
          <a:p>
            <a:pPr algn="l"/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latin typeface="Consolas"/>
              </a:rPr>
              <a:t>printf</a:t>
            </a:r>
            <a:r>
              <a:rPr lang="ru-RU" sz="1800" dirty="0"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значения указателя (адреса) =  %p\n"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pI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altLang="ru-RU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переменную типа </a:t>
            </a:r>
            <a:r>
              <a:rPr lang="ru-RU" sz="1800" dirty="0" err="1">
                <a:solidFill>
                  <a:srgbClr val="008000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 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double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5.5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;</a:t>
            </a:r>
            <a:endParaRPr lang="ru-RU" sz="1800" dirty="0" smtClean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через указатель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действительного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значения: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pDVar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dVar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;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по указателю (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double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) =  %7.2lf\n"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*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pDVar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Ввод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через указатель: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"\n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Введите целое:"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scanf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);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Consolas"/>
              </a:rPr>
              <a:t>Ввод по указателю</a:t>
            </a:r>
            <a:endParaRPr lang="en-US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 smtClean="0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введенного по указателю =  %d\n"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*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pIntVar</a:t>
            </a:r>
            <a:r>
              <a:rPr lang="ru-RU" sz="1800" dirty="0" smtClean="0">
                <a:solidFill>
                  <a:prstClr val="black"/>
                </a:solidFill>
                <a:latin typeface="Consolas"/>
              </a:rPr>
              <a:t>);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Результат:</a:t>
            </a: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25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значения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указателя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адреса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  001DF7A8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(double) =     5.50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Введите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целое:77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indent="450215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введенного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указателю</a:t>
            </a:r>
            <a:r>
              <a:rPr lang="en-US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 77</a:t>
            </a:r>
            <a:endParaRPr lang="ru-RU" sz="1800" b="1" dirty="0">
              <a:solidFill>
                <a:srgbClr val="00206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 smtClean="0"/>
          </a:p>
          <a:p>
            <a:endParaRPr lang="ru-RU" altLang="ru-RU" sz="18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Ввод и вывод Массивов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Ввод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</a:t>
            </a:r>
            <a:r>
              <a:rPr lang="ru-RU" altLang="ru-RU" sz="1800" b="1" dirty="0">
                <a:solidFill>
                  <a:schemeClr val="tx1"/>
                </a:solidFill>
              </a:rPr>
              <a:t>вывод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массивов выполняется в цикле (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22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4624"/>
            <a:ext cx="5976664" cy="50405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Описание Указателей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указателей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</a:rPr>
              <a:t>1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  <a:hlinkClick r:id="rId3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5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При описании указателей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перед именем переменной ставится звездочка: </a:t>
            </a:r>
          </a:p>
          <a:p>
            <a:pPr algn="l"/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600" b="1" dirty="0">
                <a:solidFill>
                  <a:srgbClr val="003300"/>
                </a:solidFill>
                <a:latin typeface="Times New Roman"/>
                <a:ea typeface="Calibri"/>
              </a:rPr>
              <a:t>адресное выражение</a:t>
            </a:r>
            <a:r>
              <a:rPr lang="en-US" sz="16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endParaRPr lang="ru-RU" sz="16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600" b="1" dirty="0" smtClean="0">
                <a:solidFill>
                  <a:schemeClr val="tx1"/>
                </a:solidFill>
              </a:rPr>
              <a:t>Примеры </a:t>
            </a:r>
            <a:r>
              <a:rPr lang="ru-RU" sz="1600" b="1" u="sng" dirty="0">
                <a:solidFill>
                  <a:schemeClr val="tx1"/>
                </a:solidFill>
              </a:rPr>
              <a:t>описания</a:t>
            </a:r>
            <a:r>
              <a:rPr lang="ru-RU" sz="1600" b="1" dirty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endParaRPr 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работы с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указателями используются два типа </a:t>
            </a:r>
            <a:r>
              <a:rPr lang="ru-RU" altLang="ru-RU" sz="1800" b="1" dirty="0">
                <a:solidFill>
                  <a:schemeClr val="tx1"/>
                </a:solidFill>
              </a:rPr>
              <a:t>операций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именования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- вычисления адреса 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&amp;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Операция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разыменования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получения значения по адресу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целую переменную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указатель на переменную типа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вычисления адреса переменной i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Операции с указателями могут использоваться многократно(**):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взятие значение переменной i по адресу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pi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(b =5)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pi;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формирование указателя на указатель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**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ppInt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Двойное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разыменование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/>
          </a:p>
          <a:p>
            <a:pPr algn="l"/>
            <a:endParaRPr lang="ru-RU" altLang="ru-RU" sz="1600" b="1" dirty="0" smtClean="0"/>
          </a:p>
          <a:p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2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4624"/>
            <a:ext cx="640871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2800" dirty="0"/>
              <a:t>Указатель на массивы</a:t>
            </a:r>
            <a:r>
              <a:rPr lang="en-US" altLang="ru-RU" sz="28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600" b="1" dirty="0" smtClean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6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6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600" b="1" dirty="0" smtClean="0"/>
              <a:t>Для работы с массивом может задаваться </a:t>
            </a:r>
            <a:r>
              <a:rPr lang="ru-RU" altLang="ru-RU" sz="1600" b="1" u="sng" dirty="0" smtClean="0"/>
              <a:t>указатель</a:t>
            </a:r>
            <a:r>
              <a:rPr lang="ru-RU" altLang="ru-RU" sz="1600" b="1" dirty="0" smtClean="0"/>
              <a:t> на массив, который вычисляется как адрес на первого элемента массива. Тогда имя указателя может использоваться в </a:t>
            </a:r>
          </a:p>
          <a:p>
            <a:pPr algn="l"/>
            <a:r>
              <a:rPr lang="ru-RU" altLang="ru-RU" sz="1600" b="1" dirty="0" smtClean="0"/>
              <a:t>индексном выражении. Примеры: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 = {1,2,3,4,5};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массива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 =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указателя как адреса первого элемента массива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Имя массива == указателю на первый элемент (равно &amp;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[0])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  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Индексное выражение с указателем, результат</a:t>
            </a:r>
            <a:r>
              <a:rPr lang="en-US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3</a:t>
            </a:r>
            <a:endParaRPr lang="ru-RU" altLang="ru-RU" sz="1600" b="1" dirty="0"/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При воде функцией </a:t>
            </a:r>
            <a:r>
              <a:rPr lang="en-US" altLang="ru-RU" sz="1600" b="1" dirty="0" err="1">
                <a:solidFill>
                  <a:schemeClr val="tx1"/>
                </a:solidFill>
              </a:rPr>
              <a:t>scanf</a:t>
            </a:r>
            <a:r>
              <a:rPr lang="en-US" altLang="ru-RU" sz="1600" b="1" dirty="0">
                <a:solidFill>
                  <a:schemeClr val="tx1"/>
                </a:solidFill>
              </a:rPr>
              <a:t> , </a:t>
            </a:r>
            <a:r>
              <a:rPr lang="ru-RU" altLang="ru-RU" sz="1600" b="1" dirty="0">
                <a:solidFill>
                  <a:schemeClr val="tx1"/>
                </a:solidFill>
              </a:rPr>
              <a:t>для указателя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задается выражение на основе адресной арифметики (</a:t>
            </a:r>
            <a:r>
              <a:rPr lang="ru-RU" altLang="ru-RU" sz="16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[2]);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+ 3);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первого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[0]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*)pMas1[3]);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четвертого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[3] // </a:t>
            </a:r>
            <a:r>
              <a:rPr lang="ru-RU" sz="16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 этапа выполнения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pMas1[3]</a:t>
            </a:r>
            <a:r>
              <a:rPr lang="ru-RU" sz="16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 это не адрес</a:t>
            </a:r>
            <a:r>
              <a:rPr lang="ru-RU" sz="1600" dirty="0"/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 элемент!!!!!!!!!!!!</a:t>
            </a:r>
            <a:endParaRPr lang="ru-RU" altLang="ru-RU" sz="16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600" b="1" dirty="0">
                <a:solidFill>
                  <a:schemeClr val="tx1"/>
                </a:solidFill>
              </a:rPr>
              <a:t>Для ввода через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указатель и индекс </a:t>
            </a:r>
            <a:r>
              <a:rPr lang="en-US" altLang="ru-RU" sz="1600" b="1" dirty="0" err="1" smtClean="0">
                <a:solidFill>
                  <a:srgbClr val="FF0000"/>
                </a:solidFill>
              </a:rPr>
              <a:t>i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600" b="1" dirty="0">
                <a:solidFill>
                  <a:schemeClr val="tx1"/>
                </a:solidFill>
              </a:rPr>
              <a:t>в цикле (Д.П. - </a:t>
            </a:r>
            <a:r>
              <a:rPr lang="ru-RU" altLang="ru-RU" sz="1600" b="1" dirty="0">
                <a:solidFill>
                  <a:srgbClr val="FF0000"/>
                </a:solidFill>
              </a:rPr>
              <a:t>СМ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) нужно использовать адресное выражение: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2;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"%d"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pMas1 + i);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Ввод третьего элемента массива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109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28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 схемы программ (Элементы) 1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(1)Процесс</a:t>
            </a:r>
            <a:r>
              <a:rPr lang="ru-RU" altLang="ru-RU" sz="2400" dirty="0"/>
              <a:t>  - последовательное выполнение группы команд.</a:t>
            </a:r>
          </a:p>
        </p:txBody>
      </p:sp>
      <p:graphicFrame>
        <p:nvGraphicFramePr>
          <p:cNvPr id="6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077410"/>
              </p:ext>
            </p:extLst>
          </p:nvPr>
        </p:nvGraphicFramePr>
        <p:xfrm>
          <a:off x="2916238" y="1341438"/>
          <a:ext cx="19431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Visio" r:id="rId3" imgW="1132667" imgH="1049220" progId="Visio.Drawing.11">
                  <p:embed/>
                </p:oleObj>
              </mc:Choice>
              <mc:Fallback>
                <p:oleObj name="Visio" r:id="rId3" imgW="1132667" imgH="10492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1341438"/>
                        <a:ext cx="19431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 bwMode="auto">
          <a:xfrm>
            <a:off x="628650" y="2492375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Ветвление</a:t>
            </a:r>
            <a:r>
              <a:rPr lang="ru-RU" altLang="ru-RU" sz="2400"/>
              <a:t>- Выбор пути выполнения по условию</a:t>
            </a:r>
          </a:p>
        </p:txBody>
      </p:sp>
      <p:graphicFrame>
        <p:nvGraphicFramePr>
          <p:cNvPr id="8" name="Объект 6"/>
          <p:cNvGraphicFramePr>
            <a:graphicFrameLocks noChangeAspect="1"/>
          </p:cNvGraphicFramePr>
          <p:nvPr/>
        </p:nvGraphicFramePr>
        <p:xfrm>
          <a:off x="2640013" y="2781300"/>
          <a:ext cx="2579687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Visio" r:id="rId5" imgW="1983856" imgH="1193400" progId="Visio.Drawing.11">
                  <p:embed/>
                </p:oleObj>
              </mc:Choice>
              <mc:Fallback>
                <p:oleObj name="Visio" r:id="rId5" imgW="1983856" imgH="11934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2781300"/>
                        <a:ext cx="2579687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Объект 2"/>
          <p:cNvSpPr txBox="1">
            <a:spLocks/>
          </p:cNvSpPr>
          <p:nvPr/>
        </p:nvSpPr>
        <p:spPr bwMode="auto">
          <a:xfrm>
            <a:off x="628650" y="4365625"/>
            <a:ext cx="8229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Цикл</a:t>
            </a:r>
            <a:r>
              <a:rPr lang="ru-RU" altLang="ru-RU" sz="2400"/>
              <a:t>  - Повторное  выполнения группы команд</a:t>
            </a:r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6705528"/>
              </p:ext>
            </p:extLst>
          </p:nvPr>
        </p:nvGraphicFramePr>
        <p:xfrm>
          <a:off x="2771800" y="4797152"/>
          <a:ext cx="2562225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Visio" r:id="rId7" imgW="1674014" imgH="1209060" progId="Visio.Drawing.11">
                  <p:embed/>
                </p:oleObj>
              </mc:Choice>
              <mc:Fallback>
                <p:oleObj name="Visio" r:id="rId7" imgW="1674014" imgH="12090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4797152"/>
                        <a:ext cx="2562225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4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Адресная арифметика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400" b="1" dirty="0" smtClean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4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400" b="1" dirty="0" smtClean="0">
                <a:solidFill>
                  <a:schemeClr val="tx1"/>
                </a:solidFill>
              </a:rPr>
              <a:t>Если в целочисленном выражении используется указатель, то вычисление выполняется по правилам адресной арифметики (</a:t>
            </a:r>
            <a:r>
              <a:rPr lang="ru-RU" altLang="ru-RU" sz="14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400" b="1" dirty="0">
                <a:solidFill>
                  <a:schemeClr val="tx1"/>
                </a:solidFill>
              </a:rPr>
              <a:t>, </a:t>
            </a:r>
            <a:r>
              <a:rPr lang="en-US" altLang="ru-RU" sz="1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/>
                </a:solidFill>
              </a:rPr>
              <a:t>Результатом вычисления будет адрес.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400" b="1" dirty="0" smtClean="0">
                <a:solidFill>
                  <a:schemeClr val="tx1"/>
                </a:solidFill>
              </a:rPr>
              <a:t>В сложении каждая единица при сложении или вычитании соответствует размеру типа объявленного для указателя (</a:t>
            </a:r>
            <a:r>
              <a:rPr lang="en-US" altLang="ru-RU" sz="1400" b="1" dirty="0" err="1" smtClean="0">
                <a:solidFill>
                  <a:schemeClr val="tx1"/>
                </a:solidFill>
              </a:rPr>
              <a:t>int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=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400" b="1" dirty="0" smtClean="0">
                <a:solidFill>
                  <a:schemeClr val="tx1"/>
                </a:solidFill>
              </a:rPr>
              <a:t>4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 , проверьте </a:t>
            </a:r>
            <a:r>
              <a:rPr lang="en-US" altLang="ru-RU" sz="1400" b="1" dirty="0" err="1" smtClean="0">
                <a:solidFill>
                  <a:schemeClr val="tx1"/>
                </a:solidFill>
              </a:rPr>
              <a:t>sizeof</a:t>
            </a:r>
            <a:r>
              <a:rPr lang="ru-RU" altLang="ru-RU" sz="1400" b="1" dirty="0" smtClean="0">
                <a:solidFill>
                  <a:schemeClr val="tx1"/>
                </a:solidFill>
              </a:rPr>
              <a:t>). Примеры:</a:t>
            </a:r>
          </a:p>
          <a:p>
            <a:pPr indent="450215" algn="l">
              <a:lnSpc>
                <a:spcPct val="115000"/>
              </a:lnSpc>
            </a:pPr>
            <a:r>
              <a:rPr lang="ru-RU" sz="14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* </a:t>
            </a:r>
            <a:r>
              <a:rPr lang="ru-RU" sz="1400" dirty="0" err="1">
                <a:latin typeface="Consolas"/>
                <a:ea typeface="Calibri"/>
              </a:rPr>
              <a:t>pOld</a:t>
            </a:r>
            <a:r>
              <a:rPr lang="ru-RU" sz="1400" dirty="0">
                <a:latin typeface="Consolas"/>
                <a:ea typeface="Calibri"/>
              </a:rPr>
              <a:t>=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 smtClean="0">
                <a:latin typeface="Consolas"/>
                <a:ea typeface="Calibri"/>
              </a:rPr>
              <a:t>;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i = 2;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 smtClean="0">
                <a:latin typeface="Consolas"/>
                <a:ea typeface="Calibri"/>
              </a:rPr>
              <a:t>printf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latin typeface="Consolas"/>
                <a:ea typeface="Calibri"/>
              </a:rPr>
              <a:t>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nАдресная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арифметика:\n"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(до) =  %p\n"</a:t>
            </a:r>
            <a:r>
              <a:rPr lang="ru-RU" sz="1400" dirty="0">
                <a:latin typeface="Consolas"/>
                <a:ea typeface="Calibri"/>
              </a:rPr>
              <a:t>,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Calibri"/>
              </a:rPr>
              <a:t>++;  </a:t>
            </a:r>
            <a:r>
              <a:rPr lang="ru-RU" sz="1400" dirty="0">
                <a:solidFill>
                  <a:srgbClr val="008000"/>
                </a:solidFill>
                <a:latin typeface="Consolas"/>
                <a:ea typeface="Calibri"/>
              </a:rPr>
              <a:t>// увеличение на 4 </a:t>
            </a:r>
            <a:r>
              <a:rPr lang="ru-RU" sz="1400" dirty="0" smtClean="0">
                <a:solidFill>
                  <a:srgbClr val="008000"/>
                </a:solidFill>
                <a:latin typeface="Consolas"/>
                <a:ea typeface="Calibri"/>
              </a:rPr>
              <a:t>– это размер </a:t>
            </a:r>
            <a:r>
              <a:rPr lang="ru-RU" sz="1400" dirty="0" err="1">
                <a:solidFill>
                  <a:srgbClr val="008000"/>
                </a:solidFill>
                <a:latin typeface="Consolas"/>
                <a:ea typeface="Calibri"/>
              </a:rPr>
              <a:t>int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dirty="0" err="1">
                <a:latin typeface="Consolas"/>
                <a:ea typeface="Calibri"/>
              </a:rPr>
              <a:t>printf</a:t>
            </a:r>
            <a:r>
              <a:rPr lang="ru-RU" sz="1400" dirty="0">
                <a:latin typeface="Consolas"/>
                <a:ea typeface="Calibri"/>
              </a:rPr>
              <a:t> (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"\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nПечать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значения указателя (после) =  %p \</a:t>
            </a:r>
            <a:r>
              <a:rPr lang="ru-RU" sz="1400" dirty="0" err="1">
                <a:solidFill>
                  <a:srgbClr val="A31515"/>
                </a:solidFill>
                <a:latin typeface="Consolas"/>
                <a:ea typeface="Calibri"/>
              </a:rPr>
              <a:t>nИзменение</a:t>
            </a:r>
            <a:r>
              <a:rPr lang="ru-RU" sz="1400" dirty="0">
                <a:solidFill>
                  <a:srgbClr val="A31515"/>
                </a:solidFill>
                <a:latin typeface="Consolas"/>
                <a:ea typeface="Calibri"/>
              </a:rPr>
              <a:t> в адресах: %d в числах: %d \n</a:t>
            </a:r>
            <a:r>
              <a:rPr lang="ru-RU" sz="1400" dirty="0" smtClean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400" dirty="0" smtClean="0">
                <a:latin typeface="Consolas"/>
                <a:ea typeface="Calibri"/>
              </a:rPr>
              <a:t>, </a:t>
            </a:r>
            <a:r>
              <a:rPr lang="en-US" sz="1400" dirty="0" err="1" smtClean="0">
                <a:latin typeface="Consolas"/>
                <a:ea typeface="Calibri"/>
              </a:rPr>
              <a:t>pInt</a:t>
            </a:r>
            <a:r>
              <a:rPr lang="en-US" sz="1400" dirty="0" smtClean="0">
                <a:latin typeface="Consolas"/>
                <a:ea typeface="Calibri"/>
              </a:rPr>
              <a:t> </a:t>
            </a:r>
            <a:r>
              <a:rPr lang="en-US" sz="1400" dirty="0">
                <a:latin typeface="Consolas"/>
                <a:ea typeface="Calibri"/>
              </a:rPr>
              <a:t>, 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 , (</a:t>
            </a:r>
            <a:r>
              <a:rPr lang="en-US" sz="1400" dirty="0" err="1">
                <a:latin typeface="Consolas"/>
                <a:ea typeface="Calibri"/>
              </a:rPr>
              <a:t>pOld-pInt</a:t>
            </a:r>
            <a:r>
              <a:rPr lang="en-US" sz="1400" dirty="0">
                <a:latin typeface="Consolas"/>
                <a:ea typeface="Calibri"/>
              </a:rPr>
              <a:t>)* 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400" dirty="0"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400" dirty="0">
                <a:latin typeface="Consolas"/>
                <a:ea typeface="Calibri"/>
              </a:rPr>
              <a:t>) );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 smtClean="0"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+=i;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увеличение на 8 - размер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* 2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=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- 1 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уменьшение на 4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sz="14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400" dirty="0">
                <a:latin typeface="Consolas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+=i*2;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// увеличение на  16 i = 8 * 2</a:t>
            </a:r>
            <a:endParaRPr lang="ru-RU" sz="2000" dirty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u="sng" dirty="0" smtClean="0">
                <a:solidFill>
                  <a:schemeClr val="tx1"/>
                </a:solidFill>
              </a:rPr>
              <a:t>Результат работы фрагмента</a:t>
            </a:r>
            <a:r>
              <a:rPr lang="ru-RU" sz="2000" dirty="0" smtClean="0">
                <a:latin typeface="Times New Roman"/>
                <a:ea typeface="Calibri"/>
              </a:rPr>
              <a:t>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Адресная арифметика: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(до)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0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Печать значения указателя (после) =  0028</a:t>
            </a:r>
            <a:r>
              <a:rPr lang="en-US" sz="1400" b="1" dirty="0">
                <a:solidFill>
                  <a:srgbClr val="002060"/>
                </a:solidFill>
                <a:latin typeface="Consolas"/>
                <a:ea typeface="Calibri"/>
              </a:rPr>
              <a:t>FC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4</a:t>
            </a:r>
            <a:r>
              <a:rPr lang="ru-RU" sz="14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Изменение в адресах: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1</a:t>
            </a:r>
            <a:r>
              <a:rPr lang="ru-RU" sz="1400" b="1" dirty="0">
                <a:solidFill>
                  <a:srgbClr val="002060"/>
                </a:solidFill>
                <a:latin typeface="Consolas"/>
                <a:ea typeface="Calibri"/>
              </a:rPr>
              <a:t> в числах: </a:t>
            </a:r>
            <a:r>
              <a:rPr lang="ru-RU" sz="1400" dirty="0">
                <a:solidFill>
                  <a:srgbClr val="FF0000"/>
                </a:solidFill>
                <a:latin typeface="Consolas"/>
                <a:ea typeface="Calibri"/>
              </a:rPr>
              <a:t>4 </a:t>
            </a:r>
            <a:endParaRPr lang="ru-RU" sz="20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400" b="1" dirty="0"/>
          </a:p>
          <a:p>
            <a:pPr algn="l"/>
            <a:endParaRPr lang="ru-RU" altLang="ru-RU" sz="1400" b="1" dirty="0" smtClean="0"/>
          </a:p>
          <a:p>
            <a:pPr algn="l"/>
            <a:endParaRPr lang="ru-RU" altLang="ru-RU" sz="1400" b="1" dirty="0" smtClean="0"/>
          </a:p>
          <a:p>
            <a:endParaRPr lang="ru-RU" altLang="ru-RU" sz="1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6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19268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Указатель 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(СМ) и указатели на них(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Си нет отдельного типа строка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Для хранения текстовых переменных используются символьные массивы (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строк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en-US" altLang="ru-RU" sz="2400" dirty="0" smtClean="0">
                <a:solidFill>
                  <a:srgbClr val="A31515"/>
                </a:solidFill>
              </a:rPr>
              <a:t>&lt;</a:t>
            </a:r>
            <a:r>
              <a:rPr lang="en-US" altLang="ru-RU" sz="2400" dirty="0" err="1" smtClean="0">
                <a:solidFill>
                  <a:srgbClr val="A31515"/>
                </a:solidFill>
              </a:rPr>
              <a:t>string.h</a:t>
            </a:r>
            <a:r>
              <a:rPr lang="en-US" altLang="ru-RU" sz="2400" dirty="0" smtClean="0">
                <a:solidFill>
                  <a:srgbClr val="A31515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пользовательских функциях. Функции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строки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Имя этого массива одновременно является указателем. В функциях библиотеки </a:t>
            </a:r>
            <a:r>
              <a:rPr lang="ru-RU" sz="1800" b="1" dirty="0" err="1">
                <a:solidFill>
                  <a:schemeClr val="tx1"/>
                </a:solidFill>
              </a:rPr>
              <a:t>стьрок</a:t>
            </a:r>
            <a:r>
              <a:rPr lang="ru-RU" sz="1800" b="1" dirty="0">
                <a:solidFill>
                  <a:schemeClr val="tx1"/>
                </a:solidFill>
              </a:rPr>
              <a:t> и пользовательских функциях. Функции (СМ) и строки (СМ). Работа со строками будет рассмотрена в ЛР №</a:t>
            </a:r>
            <a:r>
              <a:rPr lang="ru-RU" sz="1800" b="1" dirty="0" smtClean="0">
                <a:solidFill>
                  <a:schemeClr val="tx1"/>
                </a:solidFill>
              </a:rPr>
              <a:t>4 (</a:t>
            </a:r>
            <a:r>
              <a:rPr 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).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dirty="0"/>
              <a:t>: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Указатели на строки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Consolas"/>
              </a:rPr>
              <a:t>char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*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 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// Указатель на строку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en-US" sz="1800" dirty="0">
                <a:solidFill>
                  <a:srgbClr val="0000FF"/>
                </a:solidFill>
                <a:latin typeface="Consolas"/>
              </a:rPr>
              <a:t>char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[]=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Это строка!"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Вычисление указателя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 </a:t>
            </a:r>
          </a:p>
          <a:p>
            <a:pPr algn="l"/>
            <a:r>
              <a:rPr lang="en-US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= &amp;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[0];   </a:t>
            </a:r>
            <a:r>
              <a:rPr lang="en-US" sz="1800" dirty="0">
                <a:solidFill>
                  <a:srgbClr val="008000"/>
                </a:solidFill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</a:rPr>
              <a:t>Или так</a:t>
            </a:r>
            <a:endParaRPr lang="ru-RU" sz="1800" dirty="0">
              <a:solidFill>
                <a:prstClr val="black"/>
              </a:solidFill>
              <a:latin typeface="Consolas"/>
            </a:endParaRPr>
          </a:p>
          <a:p>
            <a:pPr algn="l"/>
            <a:r>
              <a:rPr lang="ru-RU" sz="1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"\</a:t>
            </a:r>
            <a:r>
              <a:rPr lang="ru-RU" sz="1800" dirty="0" err="1">
                <a:solidFill>
                  <a:srgbClr val="A31515"/>
                </a:solidFill>
                <a:latin typeface="Consolas"/>
              </a:rPr>
              <a:t>nПечать</a:t>
            </a:r>
            <a:r>
              <a:rPr lang="ru-RU" sz="1800" dirty="0">
                <a:solidFill>
                  <a:srgbClr val="A31515"/>
                </a:solidFill>
                <a:latin typeface="Consolas"/>
              </a:rPr>
              <a:t> строки через указатель =  %s\n"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Consolas"/>
              </a:rPr>
              <a:t>pStr</a:t>
            </a:r>
            <a:r>
              <a:rPr lang="ru-RU" sz="1800" dirty="0">
                <a:solidFill>
                  <a:prstClr val="black"/>
                </a:solidFill>
                <a:latin typeface="Consolas"/>
              </a:rPr>
              <a:t> );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Результат: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Печать строки через указатель =  Это строка!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en-US" sz="1800" b="1" dirty="0">
              <a:solidFill>
                <a:schemeClr val="tx1"/>
              </a:solidFill>
            </a:endParaRPr>
          </a:p>
          <a:p>
            <a:pPr algn="l"/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38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Массивы указателей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 </a:t>
            </a:r>
            <a:r>
              <a:rPr lang="ru-RU" altLang="ru-RU" sz="1800" b="1" dirty="0">
                <a:solidFill>
                  <a:schemeClr val="tx1"/>
                </a:solidFill>
              </a:rPr>
              <a:t>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казателей объявляется так:(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или</a:t>
            </a:r>
            <a:r>
              <a:rPr lang="ru-RU" altLang="ru-RU" sz="1800" b="1" dirty="0" smtClean="0"/>
              <a:t> </a:t>
            </a:r>
            <a:endParaRPr lang="ru-RU" altLang="ru-RU" sz="1800" b="1" dirty="0"/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список 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&gt;}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Примеры:</a:t>
            </a:r>
            <a:endParaRPr lang="ru-RU" sz="18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1, 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2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l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m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4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без инициализации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[]={&amp;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j,&amp;k,&amp;l,&amp;m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 указателей на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Работа </a:t>
            </a:r>
            <a:r>
              <a:rPr lang="ru-RU" altLang="ru-RU" sz="1800" b="1" dirty="0">
                <a:solidFill>
                  <a:schemeClr val="tx1"/>
                </a:solidFill>
              </a:rPr>
              <a:t>с массивами указателей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ru-RU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&amp;i;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[2] содержит адрес i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j = *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ipMas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[3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Разыменование j =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l</a:t>
            </a:r>
            <a:endParaRPr lang="en-US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 = &amp;i;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Адресация </a:t>
            </a:r>
            <a:r>
              <a:rPr lang="ru-RU" sz="1800" dirty="0" err="1">
                <a:solidFill>
                  <a:srgbClr val="008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[2] содержит адрес i	 ( i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 = *(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en-US" sz="1800" dirty="0">
                <a:latin typeface="Consolas"/>
                <a:ea typeface="Calibri"/>
              </a:rPr>
              <a:t>[3]); 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Разыменование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l	( </a:t>
            </a:r>
            <a:r>
              <a:rPr lang="en-US" sz="1800" dirty="0" err="1">
                <a:solidFill>
                  <a:srgbClr val="008000"/>
                </a:solidFill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= 4 )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ipMas</a:t>
            </a:r>
            <a:r>
              <a:rPr lang="ru-RU" sz="1800" dirty="0">
                <a:latin typeface="Consolas"/>
                <a:ea typeface="Calibri"/>
              </a:rPr>
              <a:t>[2]	;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Новый указатель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Consolas"/>
                <a:ea typeface="Calibri"/>
              </a:rPr>
              <a:t> *</a:t>
            </a:r>
            <a:r>
              <a:rPr lang="ru-RU" sz="1800" b="1" dirty="0" err="1">
                <a:solidFill>
                  <a:srgbClr val="FF0000"/>
                </a:solidFill>
                <a:latin typeface="Consolas"/>
                <a:ea typeface="Calibri"/>
              </a:rPr>
              <a:t>pInt</a:t>
            </a:r>
            <a:r>
              <a:rPr lang="ru-RU" sz="1800" dirty="0">
                <a:latin typeface="Consolas"/>
                <a:ea typeface="Calibri"/>
              </a:rPr>
              <a:t> = 5; 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//Получим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i = 5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указателей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используются для передаче строк параметров при использовании аргументов командной строки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argc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[],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env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[]){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7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1F00"/>
                </a:solidFill>
              </a:rPr>
              <a:t>ЛР №3 Аргументы </a:t>
            </a:r>
            <a:r>
              <a:rPr lang="ru-RU" sz="3200" dirty="0">
                <a:solidFill>
                  <a:srgbClr val="001F00"/>
                </a:solidFill>
              </a:rPr>
              <a:t>командной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Аргументы командной строки используются для передачи параметров в программу при ее запуске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Они задаются в качестве параметров функции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main.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мы ох рассмотрим в ЛР № 5 при изучении функций. Два из этих параметров являются массивами на указатели типа </a:t>
            </a:r>
            <a:r>
              <a:rPr lang="en-US" altLang="ru-RU" sz="1800" b="1" dirty="0" smtClean="0">
                <a:solidFill>
                  <a:srgbClr val="0000FF"/>
                </a:solidFill>
              </a:rPr>
              <a:t>char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и переменные окружения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Многомерные массивы </a:t>
            </a:r>
            <a:r>
              <a:rPr lang="en-US" sz="3200" dirty="0" smtClean="0"/>
              <a:t>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в котором задано более одной размерности называется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многомерным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(двумерным, трехмерным и т.д.)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При описании многомерных массивов указывается несколько размеров: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&lt;тип&gt;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– 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1&gt; ]…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–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выражение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 ]…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Пример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[10][5];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двумерный массив 10*5</a:t>
            </a:r>
            <a:endParaRPr lang="en-US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Каждый из индексов многомерного массива задается в пределах от 0 до значения размер (у нас в примере: 0-0 и 0-4 ). При работе с индексной переменной многомерного массива переменная с индексом задается так: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имя массива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][&lt;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индекс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переменных с индексами многомерных массивов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][2] = 6;  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1 и 2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][i+1] = 6;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берем элемент с индексами i и i+1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Инициализация </a:t>
            </a:r>
            <a:r>
              <a:rPr lang="ru-RU" sz="1800" b="1" dirty="0">
                <a:solidFill>
                  <a:schemeClr val="tx1"/>
                </a:solidFill>
              </a:rPr>
              <a:t>многомерных массивов проводится построчно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&lt;тип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ru-RU" sz="1800" b="1" dirty="0">
                <a:solidFill>
                  <a:srgbClr val="FF0000"/>
                </a:solidFill>
                <a:latin typeface="Times New Roman"/>
                <a:ea typeface="Calibri"/>
              </a:rPr>
              <a:t>*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[=&lt;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- выражение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  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1 &gt;},…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список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инициализации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2&gt;}, …}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  <a:endParaRPr lang="en-US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 инициализации многомерных массивов: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C[3][6] ={ { 1,2,3,4,5,6}, { 1,2,3,4,5,6},{ 1,2,3,4,5,6}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D[3][6] ={ { }, {},{ } 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пустой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7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Многомерные массивы </a:t>
            </a:r>
            <a:r>
              <a:rPr lang="en-US" sz="3200" dirty="0" smtClean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76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многомерного массива через указатель: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 err="1">
                <a:latin typeface="Consolas"/>
                <a:ea typeface="Calibri"/>
              </a:rPr>
              <a:t>MMas</a:t>
            </a:r>
            <a:r>
              <a:rPr lang="en-US" sz="1800" dirty="0">
                <a:latin typeface="Consolas"/>
                <a:ea typeface="Calibri"/>
              </a:rPr>
              <a:t> [3][3]={{11,12,13},{21,22,23},{31,32,33}};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latin typeface="Consolas"/>
                <a:ea typeface="Calibri"/>
              </a:rPr>
              <a:t>* </a:t>
            </a:r>
            <a:r>
              <a:rPr lang="en-US" sz="1800" dirty="0" err="1">
                <a:latin typeface="Consolas"/>
                <a:ea typeface="Calibri"/>
              </a:rPr>
              <a:t>pMas</a:t>
            </a:r>
            <a:r>
              <a:rPr lang="en-US" sz="1800" dirty="0">
                <a:latin typeface="Consolas"/>
                <a:ea typeface="Calibri"/>
              </a:rPr>
              <a:t>= 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*)</a:t>
            </a:r>
            <a:r>
              <a:rPr lang="en-US" sz="1800" dirty="0" err="1">
                <a:latin typeface="Consolas"/>
                <a:ea typeface="Calibri"/>
              </a:rPr>
              <a:t>MMas</a:t>
            </a:r>
            <a:r>
              <a:rPr lang="en-US" sz="1800" dirty="0"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 smtClean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</a:t>
            </a: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 =0 ; </a:t>
            </a: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 &lt;  3; </a:t>
            </a: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 smtClean="0">
                <a:latin typeface="Consolas"/>
                <a:ea typeface="Calibri"/>
              </a:rPr>
              <a:t>++)</a:t>
            </a:r>
            <a:r>
              <a:rPr lang="ru-RU" sz="1800" dirty="0" smtClean="0"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//  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циклы печати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	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j =0 ; j &lt;  3; j++)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>
                <a:latin typeface="Consolas"/>
                <a:ea typeface="Calibri"/>
              </a:rPr>
              <a:t>	 {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 %d \n"</a:t>
            </a:r>
            <a:r>
              <a:rPr lang="en-US" sz="1800" dirty="0">
                <a:latin typeface="Consolas"/>
                <a:ea typeface="Calibri"/>
              </a:rPr>
              <a:t>,</a:t>
            </a:r>
            <a:r>
              <a:rPr lang="en-US" sz="1800" dirty="0" err="1">
                <a:latin typeface="Consolas"/>
                <a:ea typeface="Calibri"/>
              </a:rPr>
              <a:t>i,j</a:t>
            </a:r>
            <a:r>
              <a:rPr lang="en-US" sz="1800" dirty="0">
                <a:latin typeface="Consolas"/>
                <a:ea typeface="Calibri"/>
              </a:rPr>
              <a:t>, </a:t>
            </a:r>
            <a:r>
              <a:rPr lang="en-US" sz="1800" dirty="0" err="1">
                <a:latin typeface="Consolas"/>
                <a:ea typeface="Calibri"/>
              </a:rPr>
              <a:t>MMas</a:t>
            </a:r>
            <a:r>
              <a:rPr lang="en-US" sz="1800" dirty="0">
                <a:latin typeface="Consolas"/>
                <a:ea typeface="Calibri"/>
              </a:rPr>
              <a:t>[</a:t>
            </a: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][j] </a:t>
            </a:r>
            <a:r>
              <a:rPr lang="en-US" sz="1800" dirty="0" smtClean="0">
                <a:latin typeface="Consolas"/>
                <a:ea typeface="Calibri"/>
              </a:rPr>
              <a:t>);</a:t>
            </a:r>
            <a:r>
              <a:rPr lang="en-US" sz="1800" dirty="0">
                <a:solidFill>
                  <a:srgbClr val="008000"/>
                </a:solidFill>
                <a:latin typeface="Consolas"/>
                <a:ea typeface="Calibri"/>
              </a:rPr>
              <a:t> // </a:t>
            </a:r>
            <a:r>
              <a:rPr lang="ru-RU" sz="1800" dirty="0">
                <a:solidFill>
                  <a:srgbClr val="008000"/>
                </a:solidFill>
                <a:latin typeface="Consolas"/>
                <a:ea typeface="Calibri"/>
              </a:rPr>
              <a:t>Правильно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en-US" sz="1800" dirty="0" err="1" smtClean="0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"%d - %d =&gt; %d \n"</a:t>
            </a:r>
            <a:r>
              <a:rPr lang="en-US" sz="1800" dirty="0">
                <a:latin typeface="Consolas"/>
                <a:ea typeface="Calibri"/>
              </a:rPr>
              <a:t> ,</a:t>
            </a:r>
            <a:r>
              <a:rPr lang="en-US" sz="1800" dirty="0" err="1">
                <a:latin typeface="Consolas"/>
                <a:ea typeface="Calibri"/>
              </a:rPr>
              <a:t>i,j</a:t>
            </a:r>
            <a:r>
              <a:rPr lang="en-US" sz="1800" dirty="0">
                <a:latin typeface="Consolas"/>
                <a:ea typeface="Calibri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800" dirty="0">
                <a:latin typeface="Consolas"/>
                <a:ea typeface="Calibri"/>
              </a:rPr>
              <a:t> *)(</a:t>
            </a:r>
            <a:r>
              <a:rPr lang="en-US" sz="1800" dirty="0" err="1">
                <a:latin typeface="Consolas"/>
                <a:ea typeface="Calibri"/>
              </a:rPr>
              <a:t>pMas</a:t>
            </a:r>
            <a:r>
              <a:rPr lang="en-US" sz="1800" dirty="0">
                <a:latin typeface="Consolas"/>
                <a:ea typeface="Calibri"/>
              </a:rPr>
              <a:t> + </a:t>
            </a:r>
            <a:r>
              <a:rPr lang="en-US" sz="1800" dirty="0" err="1">
                <a:latin typeface="Consolas"/>
                <a:ea typeface="Calibri"/>
              </a:rPr>
              <a:t>i</a:t>
            </a:r>
            <a:r>
              <a:rPr lang="en-US" sz="1800" dirty="0">
                <a:latin typeface="Consolas"/>
                <a:ea typeface="Calibri"/>
              </a:rPr>
              <a:t>*3 + j ))  </a:t>
            </a:r>
            <a:r>
              <a:rPr lang="en-US" sz="1800" dirty="0" smtClean="0">
                <a:latin typeface="Consolas"/>
                <a:ea typeface="Calibri"/>
              </a:rPr>
              <a:t>);</a:t>
            </a:r>
            <a:r>
              <a:rPr lang="ru-RU" sz="1800" dirty="0" smtClean="0">
                <a:latin typeface="Consolas"/>
                <a:ea typeface="Calibri"/>
              </a:rPr>
              <a:t>};</a:t>
            </a:r>
          </a:p>
          <a:p>
            <a:pPr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</a:rPr>
              <a:t>Вывод: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0 - 0 =&gt; 11</a:t>
            </a:r>
          </a:p>
          <a:p>
            <a:pPr algn="just">
              <a:spcBef>
                <a:spcPts val="0"/>
              </a:spcBef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12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1600" b="1" dirty="0">
              <a:solidFill>
                <a:srgbClr val="002060"/>
              </a:solidFill>
              <a:latin typeface="Consolas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Печать двумерного как одномерного:</a:t>
            </a: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*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= 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MMas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pPr algn="l"/>
            <a:r>
              <a:rPr lang="nn-NO" sz="1800" dirty="0" smtClean="0">
                <a:solidFill>
                  <a:srgbClr val="0000FF"/>
                </a:solidFill>
                <a:latin typeface="Consolas"/>
              </a:rPr>
              <a:t>for</a:t>
            </a:r>
            <a:r>
              <a:rPr lang="nn-NO" sz="1800" dirty="0" smtClean="0">
                <a:solidFill>
                  <a:prstClr val="black"/>
                </a:solidFill>
                <a:latin typeface="Consolas"/>
              </a:rPr>
              <a:t> 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nn-NO" sz="1800" dirty="0">
                <a:solidFill>
                  <a:srgbClr val="0000FF"/>
                </a:solidFill>
                <a:latin typeface="Consolas"/>
              </a:rPr>
              <a:t>int</a:t>
            </a:r>
            <a:r>
              <a:rPr lang="nn-NO" sz="1800" dirty="0">
                <a:solidFill>
                  <a:prstClr val="black"/>
                </a:solidFill>
                <a:latin typeface="Consolas"/>
              </a:rPr>
              <a:t> i =0 ; i &lt;  9; i++)</a:t>
            </a:r>
          </a:p>
          <a:p>
            <a:r>
              <a:rPr lang="en-US" sz="1800" dirty="0">
                <a:solidFill>
                  <a:prstClr val="black"/>
                </a:solidFill>
                <a:latin typeface="Consolas"/>
              </a:rPr>
              <a:t>       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printf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</a:rPr>
              <a:t>"%d - %d =&gt; %d \n"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,</a:t>
            </a:r>
            <a:r>
              <a:rPr lang="en-US" sz="1800" dirty="0" err="1" smtClean="0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 smtClean="0">
                <a:solidFill>
                  <a:prstClr val="black"/>
                </a:solidFill>
                <a:latin typeface="Consolas"/>
              </a:rPr>
              <a:t>,*((</a:t>
            </a:r>
            <a:r>
              <a:rPr lang="en-US" sz="1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*)(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pMas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+ </a:t>
            </a:r>
            <a:r>
              <a:rPr lang="en-US" sz="1800" dirty="0" err="1">
                <a:solidFill>
                  <a:prstClr val="black"/>
                </a:solidFill>
                <a:latin typeface="Consolas"/>
              </a:rPr>
              <a:t>i</a:t>
            </a:r>
            <a:r>
              <a:rPr lang="en-US" sz="1800" dirty="0">
                <a:solidFill>
                  <a:prstClr val="black"/>
                </a:solidFill>
                <a:latin typeface="Consolas"/>
              </a:rPr>
              <a:t> ))  );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Результат: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0 - 1 =&gt; 11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1 - 1 =&gt; 12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2 - 1 =&gt; 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13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…</a:t>
            </a:r>
            <a:endParaRPr lang="ru-RU" sz="1600" b="1" dirty="0" smtClean="0">
              <a:solidFill>
                <a:srgbClr val="002060"/>
              </a:solidFill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4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99392"/>
            <a:ext cx="6984776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Динамическая память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04664"/>
            <a:ext cx="9108504" cy="6048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 smtClean="0">
                <a:solidFill>
                  <a:srgbClr val="FF0000"/>
                </a:solidFill>
              </a:rPr>
              <a:t>Динамическая память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(ДП) это область оперативной памяти ОП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), которую можно временно запрашивать (захватывать) нужного размера  и освобождать при необходимости.</a:t>
            </a: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работы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с этой памятью в СИ/СИ++ существует библиотека: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malloc.h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 в которой предусмотрены </a:t>
            </a:r>
            <a:r>
              <a:rPr lang="ru-RU" altLang="ru-RU" sz="17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altLang="ru-RU" sz="1700" b="1" dirty="0" err="1" smtClean="0">
                <a:solidFill>
                  <a:srgbClr val="FF0000"/>
                </a:solidFill>
              </a:rPr>
              <a:t>malloc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 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захват ДП байтами,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 smtClean="0">
                <a:solidFill>
                  <a:srgbClr val="FF0000"/>
                </a:solidFill>
              </a:rPr>
              <a:t>calloc</a:t>
            </a:r>
            <a:r>
              <a:rPr lang="en-US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1700" b="1" dirty="0">
                <a:solidFill>
                  <a:schemeClr val="tx1"/>
                </a:solidFill>
              </a:rPr>
              <a:t>захват ДП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блоками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smtClean="0">
                <a:solidFill>
                  <a:srgbClr val="FF0000"/>
                </a:solidFill>
              </a:rPr>
              <a:t>free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 освобождение ДП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ru-RU" sz="1700" b="1" dirty="0" err="1" smtClean="0">
                <a:solidFill>
                  <a:schemeClr val="tx1"/>
                </a:solidFill>
              </a:rPr>
              <a:t>realloc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переопределение ДП</a:t>
            </a:r>
            <a:endParaRPr lang="en-US" altLang="ru-RU" sz="17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Для работы с ДП необходимо объявить указатель заданного типа, после работы память нужно освободить, иначе в ОП будет скапливаться "мусор":</a:t>
            </a: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Пример захвата и освобождения ОП/ДП:</a:t>
            </a: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ru-RU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(100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выделение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100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байт ДП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В СИ++ захват памяти выполняется оператором </a:t>
            </a:r>
            <a:r>
              <a:rPr lang="en-US" altLang="ru-RU" sz="1700" b="1" dirty="0" smtClean="0">
                <a:solidFill>
                  <a:srgbClr val="0000FF"/>
                </a:solidFill>
              </a:rPr>
              <a:t>new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 а освобождение оператором </a:t>
            </a:r>
            <a:r>
              <a:rPr lang="en-US" altLang="ru-RU" sz="1700" b="1" dirty="0">
                <a:solidFill>
                  <a:srgbClr val="0000FF"/>
                </a:solidFill>
              </a:rPr>
              <a:t>delete</a:t>
            </a:r>
            <a:endParaRPr lang="ru-RU" altLang="ru-RU" sz="1700" b="1" dirty="0">
              <a:solidFill>
                <a:srgbClr val="0000FF"/>
              </a:solidFill>
            </a:endParaRPr>
          </a:p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Пример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 smtClean="0">
                <a:latin typeface="Tahoma"/>
                <a:ea typeface="Times New Roman"/>
              </a:rPr>
              <a:t> </a:t>
            </a:r>
            <a:r>
              <a:rPr lang="ru-RU" sz="1600" dirty="0">
                <a:latin typeface="Tahoma"/>
                <a:ea typeface="Times New Roman"/>
              </a:rPr>
              <a:t>* </a:t>
            </a:r>
            <a:r>
              <a:rPr lang="ru-RU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 =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new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Выделяется область для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одной целой переменной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l"/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delete</a:t>
            </a:r>
            <a:r>
              <a:rPr lang="en-US" sz="1600" dirty="0" smtClean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piDyn</a:t>
            </a:r>
            <a:r>
              <a:rPr lang="ru-RU" sz="1600" dirty="0">
                <a:latin typeface="Tahoma"/>
                <a:ea typeface="Times New Roman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Освобождение по указателю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700" b="1" dirty="0">
                <a:solidFill>
                  <a:schemeClr val="tx1"/>
                </a:solidFill>
              </a:rPr>
              <a:t>Для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массива в СИ нужно записать: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блоков по размеру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endParaRPr lang="ru-RU" altLang="ru-RU" sz="1600" b="1" dirty="0" smtClean="0"/>
          </a:p>
          <a:p>
            <a:endParaRPr lang="ru-RU" altLang="ru-RU" sz="17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1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Динамические массивы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Использование ДП позволяет работать в СИ/СИ++ с массивами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переменной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длины.(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этого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выполняется следующее:</a:t>
            </a:r>
          </a:p>
          <a:p>
            <a:pPr marL="342900" indent="-3429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Объявляется указатель такого типа как требуемый массив: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calloc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(10,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);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Динамический массив </a:t>
            </a:r>
            <a:r>
              <a:rPr lang="en-US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10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элементов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10;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работа с динамическим массивом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pDynMas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освобождение ДП по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</a:t>
            </a:r>
          </a:p>
          <a:p>
            <a:pPr marL="342900" indent="-342900" algn="l">
              <a:buFont typeface="+mj-lt"/>
              <a:buAutoNum type="arabicPeriod" startAt="2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Если используется цикл, то можно заполнить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ДП так: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)*5);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 = 0 ; k &lt; 5 ; k++)</a:t>
            </a:r>
          </a:p>
          <a:p>
            <a:pPr algn="l"/>
            <a:r>
              <a:rPr lang="ru-RU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k + 10;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заполнение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 10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15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sv-SE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sv-SE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 = PtrMas[3] ; </a:t>
            </a:r>
            <a:r>
              <a:rPr lang="sv-SE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l = 13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проверка заполнения</a:t>
            </a:r>
            <a:endParaRPr lang="sv-SE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free(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PtrMas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};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+mj-lt"/>
              <a:buAutoNum type="arabicPeriod" startAt="3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Печать динамического массива: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k = 0 ; k &lt; 5 ; k++)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,k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[k]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Или через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PtrMas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[%d] = %d\</a:t>
            </a:r>
            <a:r>
              <a:rPr lang="en-US" sz="1800" dirty="0" err="1">
                <a:solidFill>
                  <a:srgbClr val="A31515"/>
                </a:solidFill>
                <a:latin typeface="Consolas"/>
                <a:ea typeface="Calibri"/>
              </a:rPr>
              <a:t>n"</a:t>
            </a:r>
            <a:r>
              <a:rPr lang="en-US" sz="1800" dirty="0" err="1">
                <a:latin typeface="Consolas"/>
                <a:ea typeface="Calibri"/>
              </a:rPr>
              <a:t>,k</a:t>
            </a:r>
            <a:r>
              <a:rPr lang="en-US" sz="1800" dirty="0">
                <a:latin typeface="Consolas"/>
                <a:ea typeface="Calibri"/>
              </a:rPr>
              <a:t>, 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*(</a:t>
            </a:r>
            <a:r>
              <a:rPr lang="en-US" sz="2000" b="1" dirty="0" err="1">
                <a:solidFill>
                  <a:srgbClr val="FF0000"/>
                </a:solidFill>
                <a:latin typeface="Consolas"/>
                <a:ea typeface="Calibri"/>
              </a:rPr>
              <a:t>PtrMas</a:t>
            </a:r>
            <a:r>
              <a:rPr lang="en-US" sz="2000" b="1" dirty="0">
                <a:solidFill>
                  <a:srgbClr val="FF0000"/>
                </a:solidFill>
                <a:latin typeface="Consolas"/>
                <a:ea typeface="Calibri"/>
              </a:rPr>
              <a:t> + k) </a:t>
            </a:r>
            <a:r>
              <a:rPr lang="en-US" sz="1800" dirty="0" smtClean="0">
                <a:latin typeface="Consolas"/>
                <a:ea typeface="Calibri"/>
              </a:rPr>
              <a:t>);} ;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PtrMas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46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Строки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0037" y="404664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7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7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 </a:t>
            </a:r>
            <a:r>
              <a:rPr lang="en-US" altLang="ru-RU" sz="1600" b="1" dirty="0">
                <a:solidFill>
                  <a:schemeClr val="tx1"/>
                </a:solidFill>
              </a:rPr>
              <a:t>(</a:t>
            </a:r>
            <a:r>
              <a:rPr lang="en-US" altLang="ru-RU" sz="1600" b="1" dirty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>
                <a:solidFill>
                  <a:schemeClr val="tx1"/>
                </a:solidFill>
              </a:rPr>
              <a:t> –</a:t>
            </a:r>
            <a:r>
              <a:rPr lang="ru-RU" altLang="ru-RU" sz="1600" b="1" dirty="0">
                <a:solidFill>
                  <a:schemeClr val="tx1"/>
                </a:solidFill>
              </a:rPr>
              <a:t>ЛР №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4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Понятие строки (</a:t>
            </a:r>
            <a:r>
              <a:rPr lang="ru-RU" altLang="ru-RU" sz="17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chemeClr val="tx1"/>
                </a:solidFill>
                <a:hlinkClick r:id="rId6" action="ppaction://hlinksldjump"/>
              </a:rPr>
              <a:t>1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rgbClr val="FF0000"/>
                </a:solidFill>
                <a:hlinkClick r:id="rId7" action="ppaction://hlinksldjump"/>
              </a:rPr>
              <a:t>2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Операции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 Длина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Библиотека функций для строк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string.h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Массивы строк и указателей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Указатели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700" b="1" dirty="0">
                <a:solidFill>
                  <a:srgbClr val="FF0000"/>
                </a:solidFill>
              </a:rPr>
              <a:t>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Копирование и сложение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Манипуляции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Динамические </a:t>
            </a:r>
            <a:r>
              <a:rPr lang="ru-RU" altLang="ru-RU" sz="1700" b="1" dirty="0">
                <a:solidFill>
                  <a:schemeClr val="tx1"/>
                </a:solidFill>
              </a:rPr>
              <a:t>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массивы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Преобразования чисел/данных в строку и обратно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Анализ символов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Сравнение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Трансляция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), Функции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sprintf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sscanf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Аргументы командной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Примеры (</a:t>
            </a:r>
            <a:r>
              <a:rPr lang="ru-RU" altLang="ru-RU" sz="17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17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endParaRPr lang="ru-RU" altLang="ru-RU" sz="17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56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 </a:t>
            </a:r>
            <a:r>
              <a:rPr lang="ru-RU" altLang="ru-RU" sz="2400" b="1" dirty="0" smtClean="0"/>
              <a:t>Понятие </a:t>
            </a:r>
            <a:r>
              <a:rPr lang="ru-RU" altLang="ru-RU" sz="2400" b="1" dirty="0"/>
              <a:t>строки 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476672"/>
            <a:ext cx="894566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Строка</a:t>
            </a:r>
            <a:r>
              <a:rPr lang="en-US" altLang="ru-RU" sz="1800" b="1" dirty="0">
                <a:solidFill>
                  <a:schemeClr val="tx1"/>
                </a:solidFill>
              </a:rPr>
              <a:t>(String)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используется для хранения символьных данных и текстов. В СИ/СИ++ в стандартной  библиотеки она описывается как одномерный символьный массив: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sz="1100" dirty="0" smtClean="0">
              <a:solidFill>
                <a:srgbClr val="0000FF"/>
              </a:solidFill>
              <a:latin typeface="Tahoma"/>
              <a:ea typeface="Times New Roman"/>
            </a:endParaRP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максимальной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длинны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9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подключается специальная библиотека: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 программах на СИ должны завершаться нулевым символом 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Такая строка называется: 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Null Terminated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String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Оканчивающаяся нулем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Только при этом условии библиотечные функции  будут работать без ошибок. Строка: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] ="Пример";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Описана строка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 Family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и инициализирована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Оставшаяся (незаполненная часть ) символьного массива не будет использоваться. Поэтому желательно в программах использовать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динамические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В этом случае можно изменить размер динамического массива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realloc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поместить в него строку большего размера чем первоначальный.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sldjump"/>
              </a:rPr>
              <a:t>Операции(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над строками  выполняются только специальными функциями из стандартной библиотеки(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).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119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922724"/>
              </p:ext>
            </p:extLst>
          </p:nvPr>
        </p:nvGraphicFramePr>
        <p:xfrm>
          <a:off x="755576" y="407707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П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и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м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е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\0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03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 схемы (Элементы) 2</a:t>
            </a:r>
            <a:endParaRPr lang="ru-RU" sz="3200" dirty="0"/>
          </a:p>
        </p:txBody>
      </p:sp>
      <p:sp>
        <p:nvSpPr>
          <p:cNvPr id="11" name="Объект 2"/>
          <p:cNvSpPr txBox="1">
            <a:spLocks/>
          </p:cNvSpPr>
          <p:nvPr/>
        </p:nvSpPr>
        <p:spPr bwMode="auto">
          <a:xfrm>
            <a:off x="476250" y="908050"/>
            <a:ext cx="82296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(Переключатель</a:t>
            </a:r>
            <a:r>
              <a:rPr lang="ru-RU" altLang="ru-RU" sz="2400" dirty="0"/>
              <a:t>- выбор пути ветвления из множества</a:t>
            </a:r>
          </a:p>
        </p:txBody>
      </p:sp>
      <p:sp>
        <p:nvSpPr>
          <p:cNvPr id="12" name="Объект 2"/>
          <p:cNvSpPr txBox="1">
            <a:spLocks/>
          </p:cNvSpPr>
          <p:nvPr/>
        </p:nvSpPr>
        <p:spPr bwMode="auto">
          <a:xfrm>
            <a:off x="604838" y="3357563"/>
            <a:ext cx="61991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/>
              <a:t>Ввод/Вывод:</a:t>
            </a:r>
            <a:r>
              <a:rPr lang="ru-RU" altLang="ru-RU" sz="2400"/>
              <a:t> печать на экран и ручной ввод :</a:t>
            </a:r>
          </a:p>
        </p:txBody>
      </p:sp>
      <p:graphicFrame>
        <p:nvGraphicFramePr>
          <p:cNvPr id="13" name="Объект 8"/>
          <p:cNvGraphicFramePr>
            <a:graphicFrameLocks noChangeAspect="1"/>
          </p:cNvGraphicFramePr>
          <p:nvPr/>
        </p:nvGraphicFramePr>
        <p:xfrm>
          <a:off x="2555875" y="1268413"/>
          <a:ext cx="2652713" cy="221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Visio" r:id="rId3" imgW="2041395" imgH="1755000" progId="Visio.Drawing.11">
                  <p:embed/>
                </p:oleObj>
              </mc:Choice>
              <mc:Fallback>
                <p:oleObj name="Visio" r:id="rId3" imgW="2041395" imgH="17550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268413"/>
                        <a:ext cx="2652713" cy="221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0"/>
          <p:cNvGraphicFramePr>
            <a:graphicFrameLocks noChangeAspect="1"/>
          </p:cNvGraphicFramePr>
          <p:nvPr/>
        </p:nvGraphicFramePr>
        <p:xfrm>
          <a:off x="539750" y="3860800"/>
          <a:ext cx="1871663" cy="1512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Visio" r:id="rId5" imgW="1245410" imgH="1493985" progId="Visio.Drawing.11">
                  <p:embed/>
                </p:oleObj>
              </mc:Choice>
              <mc:Fallback>
                <p:oleObj name="Visio" r:id="rId5" imgW="1245410" imgH="1493985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60800"/>
                        <a:ext cx="1871663" cy="1512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23"/>
          <p:cNvGraphicFramePr>
            <a:graphicFrameLocks noChangeAspect="1"/>
          </p:cNvGraphicFramePr>
          <p:nvPr/>
        </p:nvGraphicFramePr>
        <p:xfrm>
          <a:off x="2843213" y="3789363"/>
          <a:ext cx="2632075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Visio" r:id="rId7" imgW="3245647" imgH="1917270" progId="Visio.Drawing.11">
                  <p:embed/>
                </p:oleObj>
              </mc:Choice>
              <mc:Fallback>
                <p:oleObj name="Visio" r:id="rId7" imgW="3245647" imgH="191727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3789363"/>
                        <a:ext cx="2632075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247902"/>
              </p:ext>
            </p:extLst>
          </p:nvPr>
        </p:nvGraphicFramePr>
        <p:xfrm>
          <a:off x="577751" y="1989138"/>
          <a:ext cx="1728787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Visio" r:id="rId9" imgW="1676611" imgH="1297408" progId="Visio.Drawing.11">
                  <p:embed/>
                </p:oleObj>
              </mc:Choice>
              <mc:Fallback>
                <p:oleObj name="Visio" r:id="rId9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751" y="1989138"/>
                        <a:ext cx="1728787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917537"/>
              </p:ext>
            </p:extLst>
          </p:nvPr>
        </p:nvGraphicFramePr>
        <p:xfrm>
          <a:off x="6555581" y="1989138"/>
          <a:ext cx="1831975" cy="133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Visio" r:id="rId11" imgW="1676611" imgH="1297408" progId="Visio.Drawing.11">
                  <p:embed/>
                </p:oleObj>
              </mc:Choice>
              <mc:Fallback>
                <p:oleObj name="Visio" r:id="rId11" imgW="1676611" imgH="129740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5581" y="1989138"/>
                        <a:ext cx="1831975" cy="1331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бъект 2"/>
          <p:cNvSpPr txBox="1">
            <a:spLocks/>
          </p:cNvSpPr>
          <p:nvPr/>
        </p:nvSpPr>
        <p:spPr bwMode="auto">
          <a:xfrm>
            <a:off x="6876256" y="1412876"/>
            <a:ext cx="1222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Конец</a:t>
            </a:r>
            <a:r>
              <a:rPr lang="ru-RU" altLang="ru-RU" sz="2400" dirty="0"/>
              <a:t>:</a:t>
            </a:r>
          </a:p>
        </p:txBody>
      </p:sp>
      <p:sp>
        <p:nvSpPr>
          <p:cNvPr id="19" name="Объект 2"/>
          <p:cNvSpPr txBox="1">
            <a:spLocks/>
          </p:cNvSpPr>
          <p:nvPr/>
        </p:nvSpPr>
        <p:spPr bwMode="auto">
          <a:xfrm>
            <a:off x="680938" y="1412875"/>
            <a:ext cx="12144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/>
              <a:t>Начало</a:t>
            </a:r>
            <a:r>
              <a:rPr lang="ru-RU" altLang="ru-RU" sz="2400" dirty="0"/>
              <a:t>:</a:t>
            </a:r>
          </a:p>
        </p:txBody>
      </p:sp>
      <p:sp>
        <p:nvSpPr>
          <p:cNvPr id="20" name="Объект 2"/>
          <p:cNvSpPr txBox="1">
            <a:spLocks/>
          </p:cNvSpPr>
          <p:nvPr/>
        </p:nvSpPr>
        <p:spPr bwMode="auto">
          <a:xfrm>
            <a:off x="5865887" y="3873996"/>
            <a:ext cx="280831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ru-RU" altLang="ru-RU" sz="2400" u="sng" dirty="0" smtClean="0"/>
              <a:t>Вызов процедур</a:t>
            </a:r>
            <a:r>
              <a:rPr lang="ru-RU" altLang="ru-RU" sz="2400" dirty="0" smtClean="0"/>
              <a:t>:</a:t>
            </a:r>
            <a:endParaRPr lang="ru-RU" altLang="ru-RU" sz="2400" dirty="0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25787"/>
              </p:ext>
            </p:extLst>
          </p:nvPr>
        </p:nvGraphicFramePr>
        <p:xfrm>
          <a:off x="5362575" y="4495800"/>
          <a:ext cx="33242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Visio" r:id="rId13" imgW="3423665" imgH="857520" progId="Visio.Drawing.11">
                  <p:embed/>
                </p:oleObj>
              </mc:Choice>
              <mc:Fallback>
                <p:oleObj name="Visio" r:id="rId13" imgW="3423665" imgH="857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2575" y="4495800"/>
                        <a:ext cx="33242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0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ЛР №4 </a:t>
            </a:r>
            <a:r>
              <a:rPr lang="ru-RU" altLang="ru-RU" sz="2400" b="1" dirty="0" smtClean="0"/>
              <a:t>Описание </a:t>
            </a:r>
            <a:r>
              <a:rPr lang="ru-RU" altLang="ru-RU" sz="2400" b="1" dirty="0"/>
              <a:t>и инициализация строк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использования в программе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строка должна быть заполнена. Это может быть сделано при описании (Инициализация) или копировании строк.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Инициализация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"Пример строки 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 СИ/СИ++!!"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Инициализация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Заполнение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strcpy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(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заносимая в программе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//Заполнение копированием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заполнить строку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посимвольно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600" dirty="0" smtClean="0">
                <a:latin typeface="Tahoma"/>
                <a:ea typeface="Times New Roman"/>
              </a:rPr>
              <a:t>[20</a:t>
            </a:r>
            <a:r>
              <a:rPr lang="ru-RU" sz="1600" dirty="0">
                <a:latin typeface="Tahoma"/>
                <a:ea typeface="Times New Roman"/>
              </a:rPr>
              <a:t>];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максимальной длинны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19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[0]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[1]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[2]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и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[3]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м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[4]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[5]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 smtClean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 smtClean="0">
                <a:latin typeface="Tahoma"/>
                <a:ea typeface="Times New Roman"/>
              </a:rPr>
              <a:t>;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latin typeface="Tahoma"/>
                <a:ea typeface="Calibri"/>
              </a:rPr>
              <a:t>Str</a:t>
            </a:r>
            <a:r>
              <a:rPr lang="ru-RU" sz="1600" dirty="0">
                <a:latin typeface="Tahoma"/>
                <a:ea typeface="Calibri"/>
              </a:rPr>
              <a:t>1 [6] =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'\0'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 Нулевой символ заносится в этом случае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отдельно в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конце текста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Занося нулевой символ в середину строки мы ее обрезаем:</a:t>
            </a:r>
          </a:p>
          <a:p>
            <a:pPr algn="l"/>
            <a:r>
              <a:rPr lang="en-US" sz="1800" dirty="0" err="1">
                <a:latin typeface="Tahoma"/>
                <a:ea typeface="Calibri"/>
              </a:rPr>
              <a:t>Str</a:t>
            </a:r>
            <a:r>
              <a:rPr lang="ru-RU" sz="1800" dirty="0">
                <a:latin typeface="Tahoma"/>
                <a:ea typeface="Calibri"/>
              </a:rPr>
              <a:t>1 </a:t>
            </a:r>
            <a:r>
              <a:rPr lang="ru-RU" sz="1800" dirty="0" smtClean="0">
                <a:latin typeface="Tahoma"/>
                <a:ea typeface="Calibri"/>
              </a:rPr>
              <a:t>[4] </a:t>
            </a:r>
            <a:r>
              <a:rPr lang="ru-RU" sz="1800" dirty="0">
                <a:latin typeface="Tahoma"/>
                <a:ea typeface="Calibri"/>
              </a:rPr>
              <a:t>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'\0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Calibri"/>
              </a:rPr>
              <a:t>'</a:t>
            </a:r>
            <a:r>
              <a:rPr lang="ru-RU" sz="1800" dirty="0" smtClean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Строка принимает значение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"Прим"</a:t>
            </a:r>
            <a:endParaRPr lang="ru-RU" altLang="ru-RU" sz="1800" dirty="0">
              <a:solidFill>
                <a:srgbClr val="A31515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86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Операции </a:t>
            </a:r>
            <a:r>
              <a:rPr lang="ru-RU" sz="2800" dirty="0"/>
              <a:t>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Операции со строками в СИ выполняются специальными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функциями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из стандартно библиотеки 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копирование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(Name,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копирование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Сложение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конкатенация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пробел между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строками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ФИО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</a:t>
            </a:r>
            <a:endParaRPr lang="en-US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\"%s\"=\n"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длины строки динамически (функция -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Длина строки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после заполнения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Общий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выделенной памяти под строку  можно получить использую оператор </a:t>
            </a:r>
            <a:r>
              <a:rPr lang="en-US" altLang="ru-RU" sz="1800" b="1" dirty="0" err="1" smtClean="0">
                <a:solidFill>
                  <a:srgbClr val="0000FF"/>
                </a:solidFill>
              </a:rPr>
              <a:t>sizeof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имя 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Это значение будет неизменным в программе.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"Длина строки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после описания %d\n"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Разница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между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</a:t>
            </a:r>
            <a:r>
              <a:rPr lang="ru-RU" sz="1800" b="1" dirty="0" err="1">
                <a:solidFill>
                  <a:srgbClr val="FF0000"/>
                </a:solidFill>
              </a:rPr>
              <a:t>sizeof</a:t>
            </a:r>
            <a:r>
              <a:rPr lang="ru-RU" sz="1800" b="1" dirty="0" smtClean="0">
                <a:solidFill>
                  <a:schemeClr val="tx1"/>
                </a:solidFill>
              </a:rPr>
              <a:t> заключается в том, что функция вычисляет длину строки динамически, проверяя наличие нуль символа. При его отсутствии результат будет неправильным.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72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</a:t>
            </a:r>
            <a:r>
              <a:rPr lang="ru-RU" sz="2400" b="1" dirty="0" smtClean="0"/>
              <a:t>Библиотека </a:t>
            </a:r>
            <a:r>
              <a:rPr lang="ru-RU" sz="2400" b="1" dirty="0"/>
              <a:t>функций для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есть специальная  библиотека функций 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&lt;</a:t>
            </a:r>
            <a:r>
              <a:rPr lang="en-US" altLang="ru-RU" sz="1800" b="1" dirty="0" err="1" smtClean="0">
                <a:solidFill>
                  <a:srgbClr val="A31515"/>
                </a:solidFill>
              </a:rPr>
              <a:t>string.h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&gt;</a:t>
            </a:r>
            <a:r>
              <a:rPr lang="ru-RU" altLang="ru-RU" sz="1800" b="1" dirty="0" smtClean="0">
                <a:solidFill>
                  <a:srgbClr val="A31515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Кроме рассмотренных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функций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копирования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динамического определения длины строки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выделить также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strcmp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сравнение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strchr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– поиск символа в строке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strncpy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копирование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сложение </a:t>
            </a:r>
            <a:r>
              <a:rPr lang="ru-RU" altLang="ru-RU" sz="1800" b="1" dirty="0">
                <a:solidFill>
                  <a:schemeClr val="tx1"/>
                </a:solidFill>
              </a:rPr>
              <a:t>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strupr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к верхнему регистру (ПРОПИСНЫЕ)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strlwr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преобразование к верхнему регистру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(строчные)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strdup</a:t>
            </a:r>
            <a:r>
              <a:rPr lang="ru-RU" sz="1800" b="1" dirty="0" smtClean="0">
                <a:solidFill>
                  <a:schemeClr val="tx1"/>
                </a:solidFill>
              </a:rPr>
              <a:t> – дублирования строк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strtok</a:t>
            </a:r>
            <a:r>
              <a:rPr lang="ru-RU" sz="1800" b="1" dirty="0" smtClean="0">
                <a:solidFill>
                  <a:schemeClr val="tx1"/>
                </a:solidFill>
              </a:rPr>
              <a:t>- выделение подстрок по </a:t>
            </a:r>
            <a:r>
              <a:rPr lang="ru-RU" sz="1800" b="1" dirty="0" err="1" smtClean="0">
                <a:solidFill>
                  <a:schemeClr val="tx1"/>
                </a:solidFill>
              </a:rPr>
              <a:t>символоам</a:t>
            </a:r>
            <a:r>
              <a:rPr lang="ru-RU" sz="1800" b="1" dirty="0" smtClean="0">
                <a:solidFill>
                  <a:schemeClr val="tx1"/>
                </a:solidFill>
              </a:rPr>
              <a:t>. и др.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Многое функции библиотеки в новых версиях СП выполнены в защищенном варианте: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strcpy_s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strcat_s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с контролем затирания памяти.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71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 </a:t>
            </a:r>
            <a:r>
              <a:rPr lang="ru-RU" sz="2400" b="1" dirty="0" smtClean="0"/>
              <a:t>Массивы </a:t>
            </a:r>
            <a:r>
              <a:rPr lang="ru-RU" sz="2400" b="1" dirty="0"/>
              <a:t>строк и указателей на 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– это двумерный массив типа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в котором в каждой строке должен присутствовать нулевой символ (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Если такой массив инициализируется, то нулевой символ обеспечивается компилятором: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][15]={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Строка0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Строка1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Строка2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Строка3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Строка4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работе с таким массивом индексное выражение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является строкой (точнее указателем на строку).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Печать массива строк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5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 указателей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на строки – это массив указателей на тип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инициализируем его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str1[10]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"Str1"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str2[10]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"Str2"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str3[10]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"Str3"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[3]={str1,str2,str3};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Инициализация строками 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массива указателей на строки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3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0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 Указатели </a:t>
            </a:r>
            <a:r>
              <a:rPr lang="ru-RU" sz="3200" dirty="0"/>
              <a:t>на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 строки  описывается как обычный указатель на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копирование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копирование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строк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Описание указателя на строку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Вычисление указателя на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Новое вычисление указателя на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по указателю(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) \"%s\"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PtrStr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Результат печати</a:t>
            </a:r>
            <a:r>
              <a:rPr lang="ru-RU" sz="1800" dirty="0" smtClean="0">
                <a:latin typeface="Times New Roman"/>
                <a:ea typeface="Times New Roman"/>
              </a:rPr>
              <a:t>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"Петров 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строки по указателю(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"Иван"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Times New Roman"/>
              </a:rPr>
              <a:t> </a:t>
            </a:r>
            <a:endParaRPr lang="ru-RU" sz="2800" dirty="0" smtClean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00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6. </a:t>
            </a:r>
            <a:r>
              <a:rPr lang="ru-RU" sz="2800" dirty="0" smtClean="0"/>
              <a:t>Ввод </a:t>
            </a:r>
            <a:r>
              <a:rPr lang="ru-RU" sz="2800" dirty="0"/>
              <a:t>вывод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ввода и вывода строк используются форматированный ввод/вывод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вывода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%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s[-]&lt;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число1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- общее поле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число2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минимум для вывода из строки: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>
                <a:latin typeface="Tahoma"/>
                <a:ea typeface="Times New Roman"/>
              </a:rPr>
              <a:t>[ 20 ]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"Пример"</a:t>
            </a:r>
            <a:r>
              <a:rPr lang="ru-RU" sz="1800" dirty="0">
                <a:latin typeface="Tahoma"/>
                <a:ea typeface="Times New Roman"/>
              </a:rPr>
              <a:t>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строк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а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!</a:t>
            </a:r>
            <a:endParaRPr lang="ru-RU" sz="2800" dirty="0">
              <a:latin typeface="Times New Roman"/>
              <a:ea typeface="Calibri"/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"Строка -&gt; '%s' \n"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ru-RU" sz="1800" dirty="0" smtClean="0">
                <a:latin typeface="Tahoma"/>
                <a:ea typeface="Times New Roman"/>
              </a:rPr>
              <a:t>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В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ыводит все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Поле вывода 10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'%-10s'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-10 сдвиг вправо 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'%3.20s'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точность - 20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349250" lvl="0"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-&gt; '%-3.4s' \n"</a:t>
            </a:r>
            <a:r>
              <a:rPr lang="en-US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// Поле вывода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4 символа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    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    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'Пример'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'Прим'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Ввод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</a:t>
            </a:r>
            <a:r>
              <a:rPr lang="ru-RU" alt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1234567890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chemeClr val="tx1"/>
                </a:solidFill>
                <a:latin typeface="Tahoma"/>
                <a:ea typeface="Times New Roman"/>
              </a:rPr>
              <a:t>scanf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"%5s"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Str10</a:t>
            </a:r>
            <a:r>
              <a:rPr lang="en-US" sz="1800" dirty="0" smtClean="0">
                <a:latin typeface="Tahoma"/>
                <a:ea typeface="Times New Roman"/>
              </a:rPr>
              <a:t>);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Поле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5 символов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-&gt; '1234567890'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-&gt;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'12345'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 строки 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</a:t>
            </a:r>
            <a:r>
              <a:rPr lang="ru-RU" sz="2400" dirty="0"/>
              <a:t>7. Копирование и сложение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копирования и сложения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 предусмотрены функции библиотеки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altLang="ru-RU" sz="1800" b="1" dirty="0" err="1">
                <a:solidFill>
                  <a:srgbClr val="A31515"/>
                </a:solidFill>
              </a:rPr>
              <a:t>string.h</a:t>
            </a:r>
            <a:r>
              <a:rPr lang="en-US" altLang="ru-RU" sz="1800" b="1" dirty="0">
                <a:solidFill>
                  <a:srgbClr val="A31515"/>
                </a:solidFill>
              </a:rPr>
              <a:t>&gt;</a:t>
            </a:r>
            <a:r>
              <a:rPr lang="ru-RU" altLang="ru-RU" sz="1800" b="1" dirty="0">
                <a:solidFill>
                  <a:srgbClr val="A31515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копирования строк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копирования строк ограниченной длины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cat </a:t>
            </a:r>
            <a:r>
              <a:rPr lang="en-US" altLang="ru-RU" sz="1800" b="1" dirty="0">
                <a:solidFill>
                  <a:schemeClr val="tx1"/>
                </a:solidFill>
              </a:rPr>
              <a:t>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 </a:t>
            </a:r>
            <a:r>
              <a:rPr lang="ru-RU" altLang="ru-RU" sz="1800" b="1" dirty="0">
                <a:solidFill>
                  <a:schemeClr val="tx1"/>
                </a:solidFill>
              </a:rPr>
              <a:t>ограниченной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длины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[14] 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Петров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strcpy_s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Спиридонов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имеет длину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latin typeface="Tahoma"/>
                <a:ea typeface="Times New Roman"/>
              </a:rPr>
              <a:t>strlen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419100" algn="just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 ( 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Максимальный размер </a:t>
            </a:r>
            <a:r>
              <a:rPr lang="en-US" sz="1800" dirty="0" err="1">
                <a:solidFill>
                  <a:srgbClr val="A31515"/>
                </a:solidFill>
                <a:latin typeface="Tahoma"/>
                <a:ea typeface="Times New Roman"/>
              </a:rPr>
              <a:t>Fam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 =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равен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- %d \n"</a:t>
            </a:r>
            <a:r>
              <a:rPr lang="en-US" sz="1800" dirty="0">
                <a:latin typeface="Tahoma"/>
                <a:ea typeface="Times New Roman"/>
              </a:rPr>
              <a:t>,  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latin typeface="Tahoma"/>
                <a:ea typeface="Times New Roman"/>
              </a:rPr>
              <a:t>Fam</a:t>
            </a:r>
            <a:r>
              <a:rPr lang="en-US" sz="1800" dirty="0">
                <a:latin typeface="Tahoma"/>
                <a:ea typeface="Times New Roman"/>
              </a:rPr>
              <a:t>)/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) 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Петров имеет длину - 6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имеет длину - 10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Максимальный размер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 = Спиридонов равен - 14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23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8. Манипуляции 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Функции работы со строками включены библиотеку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string.h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Они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могут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Сравнивать строки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Выполнять поиск в строке</a:t>
            </a:r>
            <a:r>
              <a:rPr lang="ru-RU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>
                <a:solidFill>
                  <a:schemeClr val="tx1"/>
                </a:solidFill>
              </a:rPr>
              <a:t>Преобразовывать строки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- регистровые (</a:t>
            </a:r>
            <a:r>
              <a:rPr lang="ru-RU" altLang="ru-RU" sz="18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в числа строку и обратно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6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Динамические строки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строки используют динамическую память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malloc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calloc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free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malloc.h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 начало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63055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Динамическая память для строк 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( 10); 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malloc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Динамика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"Динамическая память -  %s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"Новая память!"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+ 1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8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calloc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 %s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Длиной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=&gt; %d 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strlen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));</a:t>
            </a:r>
            <a:endParaRPr lang="ru-RU" sz="2800" dirty="0">
              <a:latin typeface="Times New Roman"/>
              <a:ea typeface="Calibri"/>
            </a:endParaRPr>
          </a:p>
          <a:p>
            <a:pPr marL="63055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free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Освобождение памяти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Получим: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Динамическая память -  Динамика!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Новая память -  Новая память! Длиной =&gt; 13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7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</a:t>
            </a:r>
            <a:r>
              <a:rPr lang="ru-RU" sz="2800" dirty="0" smtClean="0"/>
              <a:t>Массивы строк</a:t>
            </a:r>
            <a:r>
              <a:rPr lang="en-US" sz="2800" dirty="0" smtClean="0"/>
              <a:t> (1)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Заполнение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динамического массива при вводе строки(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Студенты изучают СИ</a:t>
            </a:r>
            <a:r>
              <a:rPr lang="en-US" alt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ru-RU" sz="1600" dirty="0" smtClean="0">
                <a:latin typeface="Tahoma"/>
                <a:ea typeface="Times New Roman"/>
              </a:rPr>
              <a:t>;</a:t>
            </a:r>
            <a:endParaRPr lang="en-US" sz="1600" dirty="0" smtClean="0">
              <a:latin typeface="Times New Roman"/>
              <a:ea typeface="Times New Roman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 smtClean="0">
                <a:latin typeface="Tahoma"/>
                <a:ea typeface="Times New Roman"/>
              </a:rPr>
              <a:t>printf</a:t>
            </a:r>
            <a:r>
              <a:rPr lang="ru-RU" sz="1600" dirty="0" smtClean="0">
                <a:latin typeface="Tahoma"/>
                <a:ea typeface="Times New Roman"/>
              </a:rPr>
              <a:t> </a:t>
            </a:r>
            <a:r>
              <a:rPr lang="ru-RU" sz="1600" dirty="0">
                <a:latin typeface="Tahoma"/>
                <a:ea typeface="Times New Roman"/>
              </a:rPr>
              <a:t>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"Введите размер массива строк: \n"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"%d"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 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 =(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 *) </a:t>
            </a:r>
            <a:r>
              <a:rPr lang="en-US" sz="1600" dirty="0" err="1">
                <a:latin typeface="Tahoma"/>
                <a:ea typeface="Times New Roman"/>
              </a:rPr>
              <a:t>calloc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600" dirty="0">
                <a:latin typeface="Tahoma"/>
                <a:ea typeface="Times New Roman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600" dirty="0">
                <a:latin typeface="Tahoma"/>
                <a:ea typeface="Times New Roman"/>
              </a:rPr>
              <a:t>) *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20</a:t>
            </a:r>
            <a:r>
              <a:rPr lang="en-US" sz="1600" dirty="0">
                <a:latin typeface="Tahoma"/>
                <a:ea typeface="Times New Roman"/>
              </a:rPr>
              <a:t>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Times New Roman"/>
              </a:rPr>
              <a:t>20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 символов 1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строка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latin typeface="Tahoma"/>
                <a:ea typeface="Times New Roman"/>
              </a:rPr>
              <a:t>printf</a:t>
            </a:r>
            <a:r>
              <a:rPr lang="ru-RU" sz="1600" dirty="0">
                <a:latin typeface="Tahoma"/>
                <a:ea typeface="Times New Roman"/>
              </a:rPr>
              <a:t> (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"\</a:t>
            </a:r>
            <a:r>
              <a:rPr lang="ru-RU" sz="1600" dirty="0" err="1">
                <a:solidFill>
                  <a:srgbClr val="A31515"/>
                </a:solidFill>
                <a:latin typeface="Tahoma"/>
                <a:ea typeface="Times New Roman"/>
              </a:rPr>
              <a:t>nВведите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 строки массива [%d]: \n"</a:t>
            </a:r>
            <a:r>
              <a:rPr lang="ru-RU" sz="1600" dirty="0">
                <a:latin typeface="Tahoma"/>
                <a:ea typeface="Times New Roman"/>
              </a:rPr>
              <a:t> , </a:t>
            </a:r>
            <a:r>
              <a:rPr lang="ru-RU" sz="1600" dirty="0" err="1">
                <a:latin typeface="Tahoma"/>
                <a:ea typeface="Times New Roman"/>
              </a:rPr>
              <a:t>Razm</a:t>
            </a:r>
            <a:r>
              <a:rPr lang="ru-RU" sz="1600" dirty="0">
                <a:latin typeface="Tahoma"/>
                <a:ea typeface="Times New Roman"/>
              </a:rPr>
              <a:t>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latin typeface="Tahoma"/>
                <a:ea typeface="Times New Roman"/>
              </a:rPr>
              <a:t>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)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                 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scanf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("%s",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pStrMas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+ </a:t>
            </a:r>
            <a:r>
              <a:rPr lang="en-US" sz="16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* 20);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    </a:t>
            </a:r>
            <a:r>
              <a:rPr lang="en-US" sz="1600" dirty="0" err="1">
                <a:latin typeface="Tahoma"/>
                <a:ea typeface="Times New Roman"/>
              </a:rPr>
              <a:t>scanf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"%s"</a:t>
            </a:r>
            <a:r>
              <a:rPr lang="en-US" sz="1600" dirty="0">
                <a:latin typeface="Tahoma"/>
                <a:ea typeface="Times New Roman"/>
              </a:rPr>
              <a:t>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20]);           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latin typeface="Tahoma"/>
                <a:ea typeface="Times New Roman"/>
              </a:rPr>
              <a:t>		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=0 ; 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&lt; </a:t>
            </a:r>
            <a:r>
              <a:rPr lang="en-US" sz="1600" dirty="0" err="1">
                <a:latin typeface="Tahoma"/>
                <a:ea typeface="Times New Roman"/>
              </a:rPr>
              <a:t>Razm</a:t>
            </a:r>
            <a:r>
              <a:rPr lang="en-US" sz="1600" dirty="0">
                <a:latin typeface="Tahoma"/>
                <a:ea typeface="Times New Roman"/>
              </a:rPr>
              <a:t> ;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++ </a:t>
            </a:r>
            <a:r>
              <a:rPr lang="en-US" sz="1600" dirty="0" smtClean="0">
                <a:latin typeface="Tahoma"/>
                <a:ea typeface="Times New Roman"/>
              </a:rPr>
              <a:t>)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 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Распечатка</a:t>
            </a: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	            	</a:t>
            </a:r>
            <a:r>
              <a:rPr lang="en-US" sz="1600" dirty="0" err="1"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Строки массива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% d  - %s\n"</a:t>
            </a:r>
            <a:r>
              <a:rPr lang="en-US" sz="1600" dirty="0">
                <a:latin typeface="Tahoma"/>
                <a:ea typeface="Times New Roman"/>
              </a:rPr>
              <a:t>,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, &amp;</a:t>
            </a:r>
            <a:r>
              <a:rPr lang="en-US" sz="1600" dirty="0" err="1">
                <a:latin typeface="Tahoma"/>
                <a:ea typeface="Times New Roman"/>
              </a:rPr>
              <a:t>pStrMas</a:t>
            </a:r>
            <a:r>
              <a:rPr lang="en-US" sz="1600" dirty="0">
                <a:latin typeface="Tahoma"/>
                <a:ea typeface="Times New Roman"/>
              </a:rPr>
              <a:t>[ </a:t>
            </a:r>
            <a:r>
              <a:rPr lang="en-US" sz="1600" dirty="0" err="1">
                <a:latin typeface="Tahoma"/>
                <a:ea typeface="Times New Roman"/>
              </a:rPr>
              <a:t>i</a:t>
            </a:r>
            <a:r>
              <a:rPr lang="en-US" sz="1600" dirty="0">
                <a:latin typeface="Tahoma"/>
                <a:ea typeface="Times New Roman"/>
              </a:rPr>
              <a:t> * 20] );</a:t>
            </a:r>
            <a:endParaRPr lang="ru-RU" sz="1600" dirty="0">
              <a:latin typeface="Times New Roman"/>
              <a:ea typeface="Calibri"/>
            </a:endParaRPr>
          </a:p>
          <a:p>
            <a:pPr marL="76835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endParaRPr lang="en-US" sz="1800" b="1" u="sng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размер массива строк: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Введите строки массива [3]: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Студенты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изучают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rgbClr val="002060"/>
                </a:solidFill>
                <a:latin typeface="Consolas"/>
                <a:ea typeface="Calibri"/>
              </a:rPr>
              <a:t>СИ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14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 Блок схемы с циклом</a:t>
            </a:r>
            <a:endParaRPr lang="ru-RU" sz="3200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067930"/>
              </p:ext>
            </p:extLst>
          </p:nvPr>
        </p:nvGraphicFramePr>
        <p:xfrm>
          <a:off x="1835696" y="764704"/>
          <a:ext cx="5256584" cy="5832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Visio" r:id="rId4" imgW="2906360" imgH="8498520" progId="Visio.Drawing.11">
                  <p:embed/>
                </p:oleObj>
              </mc:Choice>
              <mc:Fallback>
                <p:oleObj name="Visio" r:id="rId4" imgW="2906360" imgH="8498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 b="42319"/>
                      <a:stretch>
                        <a:fillRect/>
                      </a:stretch>
                    </p:blipFill>
                    <p:spPr bwMode="auto">
                      <a:xfrm>
                        <a:off x="1835696" y="764704"/>
                        <a:ext cx="5256584" cy="5832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7056784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Теория </a:t>
            </a:r>
            <a:r>
              <a:rPr lang="ru-RU" sz="2800" dirty="0"/>
              <a:t>11. </a:t>
            </a:r>
            <a:r>
              <a:rPr lang="ru-RU" sz="2800" dirty="0" smtClean="0"/>
              <a:t>Массивы строк</a:t>
            </a:r>
            <a:r>
              <a:rPr lang="en-US" sz="2800" dirty="0" smtClean="0"/>
              <a:t> (</a:t>
            </a:r>
            <a:r>
              <a:rPr lang="ru-RU" sz="2800" dirty="0" smtClean="0"/>
              <a:t>2</a:t>
            </a:r>
            <a:r>
              <a:rPr lang="en-US" sz="2800" dirty="0" smtClean="0"/>
              <a:t>)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3999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Слияние в одну строку из 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введеноого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* </a:t>
            </a:r>
            <a:r>
              <a:rPr lang="en-US" sz="1800" b="1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= 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malloc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nMasSize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+ 2 +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Razm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 ); </a:t>
            </a:r>
            <a:endParaRPr lang="ru-RU" sz="18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indent="104775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Добавим Пробелы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воск. знак и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нуль символ 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latin typeface="Tahoma"/>
                <a:ea typeface="Times New Roman"/>
              </a:rPr>
              <a:t>      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Times New Roman"/>
              </a:rPr>
              <a:t>[0</a:t>
            </a:r>
            <a:r>
              <a:rPr lang="en-US" sz="1800" dirty="0">
                <a:latin typeface="Tahoma"/>
                <a:ea typeface="Times New Roman"/>
              </a:rPr>
              <a:t>] =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en-US" sz="1800" dirty="0">
                <a:latin typeface="Tahoma"/>
                <a:ea typeface="Times New Roman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1800" dirty="0">
                <a:latin typeface="Tahoma"/>
                <a:ea typeface="Times New Roman"/>
              </a:rPr>
              <a:t> (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=0 ; 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&lt; </a:t>
            </a:r>
            <a:r>
              <a:rPr lang="en-US" sz="1800" dirty="0" err="1">
                <a:latin typeface="Tahoma"/>
                <a:ea typeface="Times New Roman"/>
              </a:rPr>
              <a:t>Razm</a:t>
            </a:r>
            <a:r>
              <a:rPr lang="en-US" sz="1800" dirty="0">
                <a:latin typeface="Tahoma"/>
                <a:ea typeface="Times New Roman"/>
              </a:rPr>
              <a:t> ;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++ )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{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&amp;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pStrMas</a:t>
            </a:r>
            <a:r>
              <a:rPr lang="en-US" sz="1800" dirty="0">
                <a:latin typeface="Tahoma"/>
                <a:ea typeface="Times New Roman"/>
              </a:rPr>
              <a:t>[ </a:t>
            </a:r>
            <a:r>
              <a:rPr lang="en-US" sz="1800" dirty="0" err="1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 * 20]);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 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};</a:t>
            </a:r>
            <a:endParaRPr lang="ru-RU" sz="2800" dirty="0">
              <a:latin typeface="Times New Roman"/>
              <a:ea typeface="Calibri"/>
            </a:endParaRPr>
          </a:p>
          <a:p>
            <a:pPr marL="7683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		</a:t>
            </a:r>
            <a:r>
              <a:rPr lang="en-US" sz="1800" dirty="0" err="1">
                <a:latin typeface="Tahoma"/>
                <a:ea typeface="Times New Roman"/>
              </a:rPr>
              <a:t>strcat</a:t>
            </a:r>
            <a:r>
              <a:rPr lang="en-US" sz="1800" dirty="0"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>
                <a:latin typeface="Tahoma"/>
                <a:ea typeface="Times New Roman"/>
              </a:rPr>
              <a:t> ,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"!"</a:t>
            </a:r>
            <a:r>
              <a:rPr lang="en-US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Tahoma"/>
                <a:ea typeface="Calibri"/>
              </a:rPr>
              <a:t>	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800" dirty="0" smtClean="0">
                <a:latin typeface="Tahoma"/>
                <a:ea typeface="Calibri"/>
              </a:rPr>
              <a:t> </a:t>
            </a:r>
            <a:r>
              <a:rPr lang="en-US" sz="1800" dirty="0">
                <a:latin typeface="Tahoma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Большая 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Calibri"/>
              </a:rPr>
              <a:t> -  %s \n"</a:t>
            </a:r>
            <a:r>
              <a:rPr lang="en-US" sz="1800" dirty="0">
                <a:latin typeface="Tahoma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en-US" sz="1800" dirty="0" smtClean="0">
                <a:latin typeface="Tahoma"/>
                <a:ea typeface="Calibri"/>
              </a:rPr>
              <a:t>);</a:t>
            </a:r>
            <a:endParaRPr lang="ru-RU" sz="2800" dirty="0" smtClean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Times New Roman"/>
              </a:rPr>
              <a:t>free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(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Times New Roman"/>
              </a:rPr>
              <a:t>pBigString</a:t>
            </a:r>
            <a:r>
              <a:rPr lang="ru-RU" sz="1800" dirty="0">
                <a:latin typeface="Tahoma"/>
                <a:ea typeface="Times New Roman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Получим: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Большая строка из введенного массива-  Студенты изучают СИ !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</a:t>
            </a:r>
            <a:r>
              <a:rPr lang="ru-RU" sz="2800" dirty="0"/>
              <a:t>13. </a:t>
            </a:r>
            <a:r>
              <a:rPr lang="ru-RU" sz="2800" dirty="0" smtClean="0"/>
              <a:t>Проверка символов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914" y="526926"/>
            <a:ext cx="8675687" cy="54223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Проверка типа символов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Для проверки символов используются функции (они возвращают истина или ложно):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Функции, используемые для классификации символов, приведены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ниже </a:t>
            </a:r>
            <a:r>
              <a:rPr lang="ru-RU" sz="1800" dirty="0"/>
              <a:t>(библиотека </a:t>
            </a:r>
            <a:r>
              <a:rPr lang="ru-RU" sz="1800" b="1" dirty="0">
                <a:solidFill>
                  <a:srgbClr val="A31515"/>
                </a:solidFill>
              </a:rPr>
              <a:t>&lt;</a:t>
            </a:r>
            <a:r>
              <a:rPr lang="ru-RU" sz="1800" b="1" dirty="0" err="1">
                <a:solidFill>
                  <a:srgbClr val="A31515"/>
                </a:solidFill>
              </a:rPr>
              <a:t>ctype.h</a:t>
            </a:r>
            <a:r>
              <a:rPr lang="ru-RU" sz="1800" b="1" dirty="0">
                <a:solidFill>
                  <a:srgbClr val="A31515"/>
                </a:solidFill>
              </a:rPr>
              <a:t>&gt;</a:t>
            </a:r>
            <a:r>
              <a:rPr lang="ru-RU" sz="1800" b="1" dirty="0"/>
              <a:t>)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isalnum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isalpha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	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isupper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или </a:t>
            </a:r>
            <a:r>
              <a:rPr lang="ru-RU" sz="1800" b="1" dirty="0" err="1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(c) есть истина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isdigit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	десятичная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islower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	буква нижнего регистра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…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01775" algn="l"/>
              </a:tabLst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isxdigit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(c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Times New Roman"/>
              </a:rPr>
              <a:t>) 	шестнадцатеричная цифра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Пример: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isdigit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'5'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5 -&gt;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цифра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latin typeface="Consolas"/>
                <a:ea typeface="Calibri"/>
              </a:rPr>
              <a:t>  </a:t>
            </a:r>
            <a:r>
              <a:rPr lang="en-US" sz="18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800" dirty="0">
                <a:latin typeface="Consolas"/>
                <a:ea typeface="Calibri"/>
              </a:rPr>
              <a:t> (</a:t>
            </a:r>
            <a:r>
              <a:rPr lang="en-US" sz="1800" dirty="0" err="1">
                <a:latin typeface="Consolas"/>
                <a:ea typeface="Calibri"/>
              </a:rPr>
              <a:t>isalpha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'm'</a:t>
            </a:r>
            <a:r>
              <a:rPr lang="en-US" sz="1800" dirty="0">
                <a:latin typeface="Consolas"/>
                <a:ea typeface="Calibri"/>
              </a:rPr>
              <a:t>))	  </a:t>
            </a:r>
            <a:r>
              <a:rPr lang="en-US" sz="1800" dirty="0" err="1">
                <a:latin typeface="Consolas"/>
                <a:ea typeface="Calibri"/>
              </a:rPr>
              <a:t>printf</a:t>
            </a:r>
            <a:r>
              <a:rPr lang="en-US" sz="1800" dirty="0"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Символ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 m -&gt; </a:t>
            </a:r>
            <a:r>
              <a:rPr lang="ru-RU" sz="1800" dirty="0">
                <a:solidFill>
                  <a:srgbClr val="A31515"/>
                </a:solidFill>
                <a:latin typeface="Consolas"/>
                <a:ea typeface="Calibri"/>
              </a:rPr>
              <a:t>буква</a:t>
            </a:r>
            <a:r>
              <a:rPr lang="en-US" sz="1800" dirty="0">
                <a:solidFill>
                  <a:srgbClr val="A31515"/>
                </a:solidFill>
                <a:latin typeface="Consolas"/>
                <a:ea typeface="Calibri"/>
              </a:rPr>
              <a:t>\n"</a:t>
            </a:r>
            <a:r>
              <a:rPr lang="en-US" sz="1800" dirty="0"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Times New Roman"/>
              </a:rPr>
              <a:t>Результат</a:t>
            </a:r>
            <a:r>
              <a:rPr lang="ru-RU" sz="1600" dirty="0">
                <a:latin typeface="Times New Roman"/>
                <a:ea typeface="Calibri"/>
              </a:rPr>
              <a:t>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5 -&gt; цифра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Символ m -&gt; буква</a:t>
            </a:r>
            <a:endParaRPr lang="ru-RU" sz="1200" b="1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latin typeface="Times New Roman"/>
                <a:ea typeface="Calibri"/>
              </a:rPr>
              <a:t> 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09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552728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4 Примеры</a:t>
            </a:r>
            <a:r>
              <a:rPr lang="ru-RU" sz="2800" dirty="0" smtClean="0"/>
              <a:t>. </a:t>
            </a:r>
            <a:r>
              <a:rPr lang="ru-RU" sz="2800" dirty="0"/>
              <a:t>Сортировка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Пузырьковая сортировка массива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20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20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Times New Roman"/>
              </a:rPr>
              <a:t>#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define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  </a:t>
            </a:r>
            <a:r>
              <a:rPr lang="ru-RU" sz="2000" dirty="0" smtClean="0">
                <a:latin typeface="Tahoma"/>
                <a:ea typeface="Times New Roman"/>
              </a:rPr>
              <a:t>5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Массив строк инициализируется в программе фамилиями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ru-RU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ru-RU" sz="2000" dirty="0">
                <a:latin typeface="Tahoma"/>
                <a:ea typeface="Times New Roman"/>
              </a:rPr>
              <a:t>][10]={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"Сидоров"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Times New Roman"/>
              </a:rPr>
              <a:t>Алетров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"Иванов"</a:t>
            </a:r>
            <a:r>
              <a:rPr lang="ru-RU" sz="2000" dirty="0">
                <a:latin typeface="Tahoma"/>
                <a:ea typeface="Times New Roman"/>
              </a:rPr>
              <a:t>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"Жучков"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"Акулов"</a:t>
            </a:r>
            <a:r>
              <a:rPr lang="ru-RU" sz="2000" dirty="0">
                <a:latin typeface="Tahoma"/>
                <a:ea typeface="Times New Roman"/>
              </a:rPr>
              <a:t>};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Сортировка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; k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 ; k++)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  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=0 ; 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 </a:t>
            </a:r>
            <a:r>
              <a:rPr lang="en-US" sz="2000" dirty="0" err="1">
                <a:latin typeface="Tahoma"/>
                <a:ea typeface="Times New Roman"/>
              </a:rPr>
              <a:t>RazmMas</a:t>
            </a:r>
            <a:r>
              <a:rPr lang="en-US" sz="2000" dirty="0">
                <a:latin typeface="Tahoma"/>
                <a:ea typeface="Times New Roman"/>
              </a:rPr>
              <a:t> - 1;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{</a:t>
            </a:r>
            <a:r>
              <a:rPr lang="en-US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strcmp</a:t>
            </a:r>
            <a:r>
              <a:rPr lang="en-US" sz="2000" dirty="0">
                <a:latin typeface="Tahoma"/>
                <a:ea typeface="Times New Roman"/>
              </a:rPr>
              <a:t>(&amp;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][0] , &amp;</a:t>
            </a:r>
            <a:r>
              <a:rPr lang="en-US" sz="2000" dirty="0" err="1">
                <a:latin typeface="Tahoma"/>
                <a:ea typeface="Times New Roman"/>
              </a:rPr>
              <a:t>StrMas</a:t>
            </a:r>
            <a:r>
              <a:rPr lang="en-US" sz="2000" dirty="0">
                <a:latin typeface="Tahoma"/>
                <a:ea typeface="Times New Roman"/>
              </a:rPr>
              <a:t>[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&gt;</a:t>
            </a:r>
            <a:r>
              <a:rPr lang="en-US" sz="2000" dirty="0">
                <a:latin typeface="Tahoma"/>
                <a:ea typeface="Times New Roman"/>
              </a:rPr>
              <a:t> 0 )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убывания </a:t>
            </a:r>
            <a:endParaRPr lang="ru-RU" sz="2000" dirty="0" smtClean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if (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strcmp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(&amp;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][0] , &amp;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StrMas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[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i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+1][0]) </a:t>
            </a:r>
            <a:r>
              <a:rPr lang="en-US" sz="2000" b="1" dirty="0">
                <a:solidFill>
                  <a:srgbClr val="FF0000"/>
                </a:solidFill>
                <a:latin typeface="Tahoma"/>
                <a:ea typeface="Times New Roman"/>
              </a:rPr>
              <a:t>&lt;</a:t>
            </a: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0 ) 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Для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возрастания</a:t>
            </a:r>
            <a:endParaRPr lang="ru-RU" sz="20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Обмен если условие сортировки не соблюдается 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Swap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без функции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 , 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StrMas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[i+1][0] ,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TempStr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latin typeface="Tahoma"/>
                <a:ea typeface="Times New Roman"/>
              </a:rPr>
              <a:t>  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Times New Roman"/>
              </a:rPr>
              <a:t>}</a:t>
            </a:r>
            <a:r>
              <a:rPr lang="ru-RU" sz="2000" dirty="0" smtClean="0">
                <a:latin typeface="Tahoma"/>
                <a:ea typeface="Times New Roman"/>
              </a:rPr>
              <a:t>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46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</a:t>
            </a:r>
            <a:r>
              <a:rPr lang="ru-RU" sz="2800" dirty="0" smtClean="0"/>
              <a:t>14.</a:t>
            </a:r>
            <a:r>
              <a:rPr lang="ru-RU" sz="3200" dirty="0"/>
              <a:t> Сравнение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Сравнение строк  выполняется функцией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strcmp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latin typeface="Consolas"/>
              </a:rPr>
              <a:t>#include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latin typeface="Consolas"/>
              </a:rPr>
              <a:t>locale.h</a:t>
            </a:r>
            <a:r>
              <a:rPr lang="en-US" sz="2000" dirty="0">
                <a:solidFill>
                  <a:srgbClr val="A31515"/>
                </a:solidFill>
                <a:latin typeface="Consolas"/>
              </a:rPr>
              <a:t> &gt;</a:t>
            </a:r>
            <a:r>
              <a:rPr lang="en-US" sz="2000" dirty="0">
                <a:solidFill>
                  <a:prstClr val="black"/>
                </a:solidFill>
                <a:latin typeface="Consolas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[24] =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Посмотреть в отладчике нуль-терм.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latin typeface="Tahoma"/>
                <a:ea typeface="Times New Roman"/>
              </a:rPr>
              <a:t>setlocale</a:t>
            </a:r>
            <a:r>
              <a:rPr lang="en-US" sz="2000" dirty="0">
                <a:latin typeface="Tahoma"/>
                <a:ea typeface="Times New Roman"/>
              </a:rPr>
              <a:t>( LC_ALL,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""</a:t>
            </a:r>
            <a:r>
              <a:rPr lang="en-US" sz="2000" dirty="0">
                <a:latin typeface="Tahoma"/>
                <a:ea typeface="Times New Roman"/>
              </a:rPr>
              <a:t> );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нужно подключить </a:t>
            </a:r>
            <a:r>
              <a:rPr lang="en-US" sz="2000" dirty="0" err="1">
                <a:solidFill>
                  <a:srgbClr val="008000"/>
                </a:solidFill>
                <a:latin typeface="Tahoma"/>
                <a:ea typeface="Times New Roman"/>
              </a:rPr>
              <a:t>locale.h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>
                <a:latin typeface="Tahoma"/>
                <a:ea typeface="Times New Roman"/>
              </a:rPr>
              <a:t>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"Василий"</a:t>
            </a:r>
            <a:r>
              <a:rPr lang="ru-RU" sz="2000" dirty="0">
                <a:latin typeface="Tahoma"/>
                <a:ea typeface="Times New Roman"/>
              </a:rPr>
              <a:t>) ==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равны (идентичны)!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>
                <a:latin typeface="Tahoma"/>
                <a:ea typeface="Times New Roman"/>
              </a:rPr>
              <a:t>( </a:t>
            </a:r>
            <a:r>
              <a:rPr lang="ru-RU" sz="2000" dirty="0" err="1">
                <a:latin typeface="Tahoma"/>
                <a:ea typeface="Times New Roman"/>
              </a:rPr>
              <a:t>strcmp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 err="1">
                <a:latin typeface="Tahoma"/>
                <a:ea typeface="Times New Roman"/>
              </a:rPr>
              <a:t>Name</a:t>
            </a:r>
            <a:r>
              <a:rPr lang="ru-RU" sz="2000" dirty="0">
                <a:latin typeface="Tahoma"/>
                <a:ea typeface="Times New Roman"/>
              </a:rPr>
              <a:t> ,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"Алексей"</a:t>
            </a:r>
            <a:r>
              <a:rPr lang="ru-RU" sz="2000" dirty="0">
                <a:latin typeface="Tahoma"/>
                <a:ea typeface="Times New Roman"/>
              </a:rPr>
              <a:t>) &gt; 0)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 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"Строки не равны (1-я &gt; 2- й)! 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_</a:t>
            </a:r>
            <a:r>
              <a:rPr lang="en-US" sz="2000" dirty="0" err="1">
                <a:latin typeface="Tahoma"/>
                <a:ea typeface="Times New Roman"/>
              </a:rPr>
              <a:t>strnicmp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"NAME"</a:t>
            </a:r>
            <a:r>
              <a:rPr lang="en-US" sz="2000" dirty="0">
                <a:latin typeface="Tahoma"/>
                <a:ea typeface="Times New Roman"/>
              </a:rPr>
              <a:t> , 3 ) == 0)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Строки равны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(_</a:t>
            </a:r>
            <a:r>
              <a:rPr lang="en-US" sz="2000" dirty="0" err="1">
                <a:solidFill>
                  <a:srgbClr val="A31515"/>
                </a:solidFill>
                <a:latin typeface="Tahoma"/>
                <a:ea typeface="Times New Roman"/>
              </a:rPr>
              <a:t>strnicmp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 -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идентичны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)!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\n"</a:t>
            </a:r>
            <a:r>
              <a:rPr lang="ru-RU" sz="2000" dirty="0">
                <a:latin typeface="Tahoma"/>
                <a:ea typeface="Times New Roman"/>
              </a:rPr>
              <a:t> );</a:t>
            </a:r>
            <a:endParaRPr lang="ru-RU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&gt;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не равны (1-я &lt; 2- й)!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равны (идентичны)!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Строки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равны (_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strnicmp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- идентичны)!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algn="l">
              <a:spcBef>
                <a:spcPts val="0"/>
              </a:spcBef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30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Аргументы </a:t>
            </a:r>
            <a:r>
              <a:rPr lang="ru-RU" sz="2400" dirty="0"/>
              <a:t>командной </a:t>
            </a:r>
            <a:r>
              <a:rPr lang="ru-RU" sz="2400" dirty="0" smtClean="0"/>
              <a:t>строки (1) 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При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запуске программы в можно задавать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параметры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(аргументы) командной строки. Их общее число не должно превышать 128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байт.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Параметры 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программы в режиме отладки задаются в </a:t>
            </a:r>
            <a:r>
              <a:rPr lang="ru-RU" sz="1800" u="sng" dirty="0">
                <a:solidFill>
                  <a:schemeClr val="tx1"/>
                </a:solidFill>
                <a:latin typeface="Times New Roman"/>
                <a:ea typeface="Calibri"/>
              </a:rPr>
              <a:t>характеристиках</a:t>
            </a:r>
            <a:r>
              <a:rPr lang="ru-RU" sz="1800" dirty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Calibri"/>
              </a:rPr>
              <a:t>проекта ПУТЬ: </a:t>
            </a:r>
            <a:r>
              <a:rPr lang="ru-RU" sz="1800" b="1" dirty="0">
                <a:solidFill>
                  <a:schemeClr val="tx1"/>
                </a:solidFill>
                <a:latin typeface="Times New Roman"/>
                <a:ea typeface="Calibri"/>
              </a:rPr>
              <a:t>ПРОЕКТ-&gt;Свойства проекта-&gt; Свойства конфигурации -&gt;Отладка -&gt;Аргументы Команды: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Отдельные параметры разделяются </a:t>
            </a:r>
            <a:r>
              <a:rPr lang="ru-RU" sz="1800" u="sng" dirty="0">
                <a:solidFill>
                  <a:schemeClr val="tx1"/>
                </a:solidFill>
                <a:ea typeface="Calibri"/>
              </a:rPr>
              <a:t>пробелами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. ОС сама, перед вызовом программы устанавливает нужные значения количества и </a:t>
            </a:r>
            <a:r>
              <a:rPr lang="ru-RU" sz="1800" dirty="0" smtClean="0">
                <a:solidFill>
                  <a:schemeClr val="tx1"/>
                </a:solidFill>
                <a:ea typeface="Calibri"/>
              </a:rPr>
              <a:t>адреса строк массива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указателей (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, </a:t>
            </a:r>
            <a:r>
              <a:rPr lang="en-US" sz="1800" dirty="0" err="1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).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Для доступа к параметрам главная функция (</a:t>
            </a:r>
            <a:r>
              <a:rPr lang="en-US" sz="1800" b="1" dirty="0">
                <a:solidFill>
                  <a:schemeClr val="tx1"/>
                </a:solidFill>
                <a:ea typeface="Calibri"/>
              </a:rPr>
              <a:t>main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) содержит следующий заголовок: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ea typeface="Calibri"/>
              </a:rPr>
              <a:t>где: </a:t>
            </a:r>
            <a:r>
              <a:rPr lang="en-US" sz="1800" b="1" dirty="0" err="1">
                <a:solidFill>
                  <a:schemeClr val="tx1"/>
                </a:solidFill>
                <a:ea typeface="Calibri"/>
              </a:rPr>
              <a:t>argc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–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целая переменная</a:t>
            </a:r>
            <a:r>
              <a:rPr lang="ru-RU" sz="1200" dirty="0">
                <a:solidFill>
                  <a:schemeClr val="tx1"/>
                </a:solidFill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задающая число параметров (нулевой параметр всегда имя программы), </a:t>
            </a:r>
            <a:r>
              <a:rPr lang="ru-RU" sz="1800" dirty="0" smtClean="0">
                <a:solidFill>
                  <a:schemeClr val="tx1"/>
                </a:solidFill>
                <a:ea typeface="Calibri"/>
              </a:rPr>
              <a:t>а </a:t>
            </a:r>
            <a:r>
              <a:rPr lang="en-US" sz="1800" b="1" dirty="0" err="1" smtClean="0">
                <a:solidFill>
                  <a:schemeClr val="tx1"/>
                </a:solidFill>
                <a:ea typeface="Calibri"/>
              </a:rPr>
              <a:t>argv</a:t>
            </a:r>
            <a:r>
              <a:rPr lang="ru-RU" sz="1800" dirty="0">
                <a:solidFill>
                  <a:schemeClr val="tx1"/>
                </a:solidFill>
                <a:ea typeface="Calibri"/>
              </a:rPr>
              <a:t>- массив указателей на строки параметров.</a:t>
            </a:r>
          </a:p>
          <a:p>
            <a:pPr algn="l"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можно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"Параметры: число = %d\n"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altLang="ru-RU" sz="1600" b="1" u="sng" dirty="0" smtClean="0">
                <a:solidFill>
                  <a:schemeClr val="tx1"/>
                </a:solidFill>
              </a:rPr>
              <a:t>Получим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:</a:t>
            </a:r>
            <a:endParaRPr lang="ru-RU" sz="16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D:\LR4_OP\Debug\LR4_OP_0.exe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aaa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333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65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Аргументы </a:t>
            </a:r>
            <a:r>
              <a:rPr lang="ru-RU" sz="2400" dirty="0"/>
              <a:t>командной </a:t>
            </a:r>
            <a:r>
              <a:rPr lang="ru-RU" sz="2400" dirty="0" smtClean="0"/>
              <a:t>строки (2) 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Аргументы командной строки и окружения.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endParaRPr lang="ru-RU" sz="18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При необходимости у главной функции может быть задан и </a:t>
            </a:r>
            <a:r>
              <a:rPr lang="ru-RU" sz="1800" b="1" u="sng" dirty="0">
                <a:solidFill>
                  <a:schemeClr val="tx1"/>
                </a:solidFill>
              </a:rPr>
              <a:t>третий</a:t>
            </a:r>
            <a:r>
              <a:rPr lang="ru-RU" sz="1800" b="1" dirty="0">
                <a:solidFill>
                  <a:schemeClr val="tx1"/>
                </a:solidFill>
              </a:rPr>
              <a:t> параметр, </a:t>
            </a:r>
            <a:r>
              <a:rPr lang="ru-RU" sz="1800" b="1" dirty="0" smtClean="0">
                <a:solidFill>
                  <a:schemeClr val="tx1"/>
                </a:solidFill>
              </a:rPr>
              <a:t>который содержит </a:t>
            </a:r>
            <a:r>
              <a:rPr lang="ru-RU" sz="1800" b="1" dirty="0">
                <a:solidFill>
                  <a:schemeClr val="tx1"/>
                </a:solidFill>
              </a:rPr>
              <a:t>массив указателей на переменные окружения ОС (</a:t>
            </a:r>
            <a:r>
              <a:rPr lang="en-US" sz="1800" b="1" dirty="0" err="1">
                <a:solidFill>
                  <a:srgbClr val="FF0000"/>
                </a:solidFill>
              </a:rPr>
              <a:t>envvar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main(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argc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argv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[],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[])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Он может быть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распечатан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так: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Переменные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окружения программы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"Переменные окружения: 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 != </a:t>
            </a:r>
            <a:r>
              <a:rPr lang="en-US" sz="18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NULL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"%d. 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i,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envvar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"\n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 в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результате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Переменные окружения: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0. ALLUSERSPROFILE=C:\ProgramData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1. AMDAPPSDKROOT=c:\Program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Files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(x86)\AMD APP\</a:t>
            </a:r>
            <a:endParaRPr lang="ru-RU" sz="2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2. APPDATA=C:\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Users\User\AppData\Roaming</a:t>
            </a:r>
            <a:r>
              <a:rPr lang="en-US" sz="18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2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Трансляция строк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08504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выделения (трансляции –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"</a:t>
            </a:r>
            <a:r>
              <a:rPr lang="ru-RU" altLang="ru-RU" sz="1800" b="1" dirty="0" err="1" smtClean="0">
                <a:solidFill>
                  <a:schemeClr val="tx1"/>
                </a:solidFill>
              </a:rPr>
              <a:t>парзинга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"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-parse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используется функция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strText4[]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красный,зеленый,желтый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8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 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","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 Допустимый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разделитель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: (запятая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*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token</a:t>
            </a:r>
            <a:r>
              <a:rPr lang="ru-RU" sz="1800" dirty="0" smtClean="0">
                <a:latin typeface="Tahoma"/>
                <a:ea typeface="Times New Roman"/>
              </a:rPr>
              <a:t>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массив подстрок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"Исходная строка:%s\n"</a:t>
            </a:r>
            <a:r>
              <a:rPr lang="ru-RU" sz="1800" dirty="0">
                <a:latin typeface="Tahoma"/>
                <a:ea typeface="Times New Roman"/>
              </a:rPr>
              <a:t>, strText4 );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Разделители не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видны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"Подстроки 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tokens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):\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);</a:t>
            </a:r>
            <a:endParaRPr lang="ru-RU" sz="2800" dirty="0" smtClean="0">
              <a:latin typeface="Times New Roman"/>
              <a:ea typeface="Times New Roman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Получение первой подстроки: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Tahoma"/>
                <a:ea typeface="Times New Roman"/>
              </a:rPr>
              <a:t>token 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(strText4,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!= </a:t>
            </a:r>
            <a:r>
              <a:rPr lang="en-US" sz="1800" dirty="0">
                <a:latin typeface="Tahoma"/>
                <a:ea typeface="Times New Roman"/>
              </a:rPr>
              <a:t>NULL</a:t>
            </a:r>
            <a:r>
              <a:rPr lang="ru-RU" sz="1800" dirty="0">
                <a:latin typeface="Tahoma"/>
                <a:ea typeface="Times New Roman"/>
              </a:rPr>
              <a:t> ) </a:t>
            </a:r>
            <a:r>
              <a:rPr lang="ru-RU" sz="1800" dirty="0" smtClean="0">
                <a:latin typeface="Tahoma"/>
                <a:ea typeface="Times New Roman"/>
              </a:rPr>
              <a:t>{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проверка наличия новых подстрок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Вывод подстрок в цикле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ru-RU" sz="1800" dirty="0">
                <a:latin typeface="Tahoma"/>
                <a:ea typeface="Times New Roman"/>
              </a:rPr>
              <a:t>(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 %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s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\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n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latin typeface="Tahoma"/>
                <a:ea typeface="Times New Roman"/>
              </a:rPr>
              <a:t>, </a:t>
            </a:r>
            <a:r>
              <a:rPr lang="en-US" sz="1800" dirty="0">
                <a:latin typeface="Tahoma"/>
                <a:ea typeface="Times New Roman"/>
              </a:rPr>
              <a:t>token</a:t>
            </a:r>
            <a:r>
              <a:rPr lang="ru-RU" sz="1800" dirty="0">
                <a:latin typeface="Tahoma"/>
                <a:ea typeface="Times New Roman"/>
              </a:rPr>
              <a:t> );</a:t>
            </a:r>
            <a:endParaRPr lang="ru-RU" sz="2800" dirty="0">
              <a:latin typeface="Times New Roman"/>
              <a:ea typeface="Calibri"/>
            </a:endParaRPr>
          </a:p>
          <a:p>
            <a:pPr marL="488950" algn="just">
              <a:lnSpc>
                <a:spcPct val="110000"/>
              </a:lnSpc>
              <a:spcBef>
                <a:spcPts val="0"/>
              </a:spcBef>
            </a:pPr>
            <a:r>
              <a:rPr lang="en-US" sz="1800" dirty="0" smtClean="0">
                <a:latin typeface="Tahoma"/>
                <a:ea typeface="Times New Roman"/>
              </a:rPr>
              <a:t>token </a:t>
            </a:r>
            <a:r>
              <a:rPr lang="en-US" sz="1800" dirty="0">
                <a:latin typeface="Tahoma"/>
                <a:ea typeface="Times New Roman"/>
              </a:rPr>
              <a:t>= </a:t>
            </a:r>
            <a:r>
              <a:rPr lang="en-US" sz="1800" dirty="0" err="1">
                <a:solidFill>
                  <a:srgbClr val="FF0000"/>
                </a:solidFill>
                <a:latin typeface="Tahoma"/>
                <a:ea typeface="Times New Roman"/>
              </a:rPr>
              <a:t>strtok</a:t>
            </a:r>
            <a:r>
              <a:rPr lang="en-US" sz="1800" dirty="0">
                <a:latin typeface="Tahoma"/>
                <a:ea typeface="Times New Roman"/>
              </a:rPr>
              <a:t>( NULL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seps</a:t>
            </a:r>
            <a:r>
              <a:rPr lang="en-US" sz="1800" dirty="0">
                <a:latin typeface="Tahoma"/>
                <a:ea typeface="Times New Roman"/>
              </a:rPr>
              <a:t> );   } 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Новая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подстрока </a:t>
            </a:r>
            <a:r>
              <a:rPr lang="en-US" sz="2800" dirty="0">
                <a:solidFill>
                  <a:srgbClr val="008000"/>
                </a:solidFill>
                <a:latin typeface="Tahoma"/>
                <a:ea typeface="Times New Roman"/>
              </a:rPr>
              <a:t>: </a:t>
            </a:r>
            <a:endParaRPr lang="ru-RU" sz="40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Получим результат: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строка:красный,зеленый,желтый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Подстроки (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tokens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красный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зеленый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желтый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4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Выделение подстроки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252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Подстрока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строке.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Задан начальный </a:t>
            </a:r>
            <a:r>
              <a:rPr lang="ru-RU" altLang="ru-RU" sz="1800" b="1" dirty="0">
                <a:solidFill>
                  <a:schemeClr val="tx1"/>
                </a:solidFill>
              </a:rPr>
              <a:t>символ(</a:t>
            </a:r>
            <a:r>
              <a:rPr lang="ru-RU" sz="1800" b="1" dirty="0" err="1">
                <a:solidFill>
                  <a:schemeClr val="tx1"/>
                </a:solidFill>
              </a:rPr>
              <a:t>begChar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размер подстроки (</a:t>
            </a:r>
            <a:r>
              <a:rPr lang="en-US" sz="1800" b="1" dirty="0" err="1" smtClean="0">
                <a:solidFill>
                  <a:schemeClr val="tx1"/>
                </a:solidFill>
              </a:rPr>
              <a:t>sizeSubstr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Выделение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begChar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=4 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Начальный символ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sizeSubstr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9;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длина подстроки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strText</a:t>
            </a:r>
            <a:r>
              <a:rPr lang="ru-RU" sz="1800" dirty="0">
                <a:latin typeface="Tahoma"/>
                <a:ea typeface="Times New Roman"/>
              </a:rPr>
              <a:t>5[]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"1012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34567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89 123456789_123456789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 smtClean="0">
                <a:latin typeface="Tahoma"/>
                <a:ea typeface="Times New Roman"/>
              </a:rPr>
              <a:t>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Исходная строка</a:t>
            </a:r>
            <a:endParaRPr lang="ru-RU" sz="1800" dirty="0" smtClean="0"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en-US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Выделение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динамической памяти с запасом на размер подстроки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*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800" dirty="0">
                <a:latin typeface="Tahoma"/>
                <a:ea typeface="Times New Roman"/>
              </a:rPr>
              <a:t>= (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en-US" sz="1800" dirty="0">
                <a:latin typeface="Tahoma"/>
                <a:ea typeface="Times New Roman"/>
              </a:rPr>
              <a:t> *) </a:t>
            </a:r>
            <a:r>
              <a:rPr lang="en-US" sz="1800" dirty="0" err="1">
                <a:latin typeface="Tahoma"/>
                <a:ea typeface="Times New Roman"/>
              </a:rPr>
              <a:t>malloc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sizeof</a:t>
            </a:r>
            <a:r>
              <a:rPr lang="en-US" sz="1800" dirty="0">
                <a:latin typeface="Tahoma"/>
                <a:ea typeface="Times New Roman"/>
              </a:rPr>
              <a:t>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(strText5)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+1); </a:t>
            </a:r>
            <a:r>
              <a:rPr lang="en-US" sz="1800" dirty="0" err="1" smtClean="0">
                <a:solidFill>
                  <a:schemeClr val="tx1"/>
                </a:solidFill>
                <a:latin typeface="Tahoma"/>
                <a:ea typeface="Times New Roman"/>
              </a:rPr>
              <a:t>strncpy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( 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 strText5 +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+ 1 );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pSubstr</a:t>
            </a:r>
            <a:r>
              <a:rPr lang="ru-RU" sz="1800" dirty="0">
                <a:latin typeface="Tahoma"/>
                <a:ea typeface="Times New Roman"/>
              </a:rPr>
              <a:t>[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</a:t>
            </a:r>
            <a:r>
              <a:rPr lang="ru-RU" sz="1800" dirty="0">
                <a:latin typeface="Tahoma"/>
                <a:ea typeface="Times New Roman"/>
              </a:rPr>
              <a:t>] 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'\0'</a:t>
            </a:r>
            <a:r>
              <a:rPr lang="ru-RU" sz="1800" dirty="0">
                <a:latin typeface="Tahoma"/>
                <a:ea typeface="Times New Roman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latin typeface="Tahoma"/>
                <a:ea typeface="Times New Roman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Сознательное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ru-RU" sz="1800" u="sng" dirty="0">
                <a:solidFill>
                  <a:srgbClr val="008000"/>
                </a:solidFill>
                <a:latin typeface="Tahoma"/>
                <a:ea typeface="Times New Roman"/>
              </a:rPr>
              <a:t>укорачивание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подстроки до 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Times New Roman"/>
              </a:rPr>
              <a:t>5-ти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 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: %s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Подстрока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=  %s  c =%d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число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=%d\n"</a:t>
            </a:r>
            <a:r>
              <a:rPr lang="en-US" sz="1800" dirty="0">
                <a:latin typeface="Tahoma"/>
                <a:ea typeface="Times New Roman"/>
              </a:rPr>
              <a:t>,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strText5,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pSubstr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,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Times New Roman"/>
              </a:rPr>
              <a:t>begChar,sizeSubstr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Tahoma"/>
                <a:ea typeface="Times New Roman"/>
              </a:rPr>
              <a:t>);</a:t>
            </a:r>
            <a:endParaRPr lang="ru-RU" sz="18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получим такой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: 10123456789 123456789_123456789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Подстрока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=  </a:t>
            </a:r>
            <a:r>
              <a:rPr lang="en-US" sz="1600" b="1" dirty="0">
                <a:solidFill>
                  <a:srgbClr val="FF0000"/>
                </a:solidFill>
                <a:latin typeface="Consolas"/>
                <a:ea typeface="Calibri"/>
              </a:rPr>
              <a:t>34567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  c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4 </a:t>
            </a:r>
            <a:r>
              <a:rPr lang="en-US" sz="1600" b="1" dirty="0" err="1">
                <a:solidFill>
                  <a:srgbClr val="002060"/>
                </a:solidFill>
                <a:latin typeface="Consolas"/>
                <a:ea typeface="Calibri"/>
              </a:rPr>
              <a:t>число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7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5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Примеры Обмен строк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>
                <a:solidFill>
                  <a:schemeClr val="tx1"/>
                </a:solidFill>
              </a:rPr>
              <a:t>)(</a:t>
            </a:r>
            <a:r>
              <a:rPr lang="en-US" altLang="ru-RU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Для обмена используем дополнительный буфер строки 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[40];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S1[40]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S2[40] =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Вторая строка"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"Перед обменом: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S2 );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S1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Swap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(S1 , S2);</a:t>
            </a:r>
          </a:p>
          <a:p>
            <a:pPr algn="l">
              <a:spcBef>
                <a:spcPts val="0"/>
              </a:spcBef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S2 ,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TempStr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>
              <a:spcBef>
                <a:spcPts val="0"/>
              </a:spcBef>
            </a:pP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printf( </a:t>
            </a:r>
            <a:r>
              <a:rPr lang="pt-BR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"После обмена: %s - %s\n"</a:t>
            </a:r>
            <a:r>
              <a:rPr lang="pt-BR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S1 , S2 </a:t>
            </a:r>
            <a:r>
              <a:rPr lang="pt-BR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indent="4191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Результат получим такой</a:t>
            </a:r>
            <a:r>
              <a:rPr lang="ru-RU" sz="2000" dirty="0">
                <a:latin typeface="Times New Roman"/>
                <a:ea typeface="Times New Roman"/>
              </a:rPr>
              <a:t>: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Перед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обменом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После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обмена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Вторая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-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Первая</a:t>
            </a:r>
            <a:r>
              <a:rPr lang="en-US" sz="2000" b="1" dirty="0">
                <a:solidFill>
                  <a:srgbClr val="002060"/>
                </a:solidFill>
                <a:latin typeface="Consolas"/>
                <a:ea typeface="Calibri"/>
              </a:rPr>
              <a:t> </a:t>
            </a:r>
            <a:r>
              <a:rPr lang="en-US" sz="2000" b="1" dirty="0" err="1">
                <a:solidFill>
                  <a:srgbClr val="002060"/>
                </a:solidFill>
                <a:latin typeface="Consolas"/>
                <a:ea typeface="Calibri"/>
              </a:rPr>
              <a:t>строка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2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832648" cy="5655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№5 1.Понятие функции (2)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29116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Функция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– Это специально оформленный фрагмент программы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который можно вызывать по уникальному имени и настраивать на разные значения параметров.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 smtClean="0">
                <a:solidFill>
                  <a:schemeClr val="tx1"/>
                </a:solidFill>
              </a:rPr>
              <a:t>. -  </a:t>
            </a:r>
            <a:r>
              <a:rPr lang="ru-RU" sz="2000" b="1" u="sng" dirty="0" smtClean="0">
                <a:solidFill>
                  <a:schemeClr val="tx1"/>
                </a:solidFill>
              </a:rPr>
              <a:t>синонимы </a:t>
            </a:r>
            <a:r>
              <a:rPr lang="ru-RU" sz="2000" b="1" dirty="0" smtClean="0">
                <a:solidFill>
                  <a:schemeClr val="tx1"/>
                </a:solidFill>
              </a:rPr>
              <a:t>термина </a:t>
            </a:r>
            <a:r>
              <a:rPr lang="ru-RU" sz="2000" b="1" u="sng" dirty="0">
                <a:solidFill>
                  <a:schemeClr val="tx1"/>
                </a:solidFill>
              </a:rPr>
              <a:t>функция</a:t>
            </a:r>
            <a:r>
              <a:rPr lang="ru-RU" sz="2000" b="1" dirty="0" smtClean="0">
                <a:solidFill>
                  <a:schemeClr val="tx1"/>
                </a:solidFill>
              </a:rPr>
              <a:t>: процедура : подпрограмма, метод.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Основные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связанные с функциями: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Описание функций (</a:t>
            </a:r>
            <a:r>
              <a:rPr lang="ru-RU" sz="20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Формальные и фактические параметры </a:t>
            </a:r>
            <a:r>
              <a:rPr lang="ru-RU" altLang="ru-RU" sz="2000" b="1" dirty="0">
                <a:solidFill>
                  <a:schemeClr val="tx1"/>
                </a:solidFill>
              </a:rPr>
              <a:t>функций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Прототипы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Вызовы функций (</a:t>
            </a:r>
            <a:r>
              <a:rPr lang="ru-RU" alt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Тело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и возврат из функции.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применения функций в программировании: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Неоднократный вызов из разных мест (исключение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повторов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библиотек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функций в разных проектах (накопление 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Увеличение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обозримости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 структурированности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Облегчение отладки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за счет уже отлаженных частей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80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Простая циклическая программа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750460"/>
            <a:ext cx="910850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Пример простой программы для вычисления суммы </a:t>
            </a:r>
            <a:r>
              <a:rPr lang="en-US" sz="21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en-US" sz="2100" b="1" dirty="0" smtClean="0">
                <a:solidFill>
                  <a:srgbClr val="FF0000"/>
                </a:solidFill>
              </a:rPr>
              <a:t>Sum</a:t>
            </a:r>
            <a:r>
              <a:rPr lang="en-US" sz="2100" b="1" dirty="0" smtClean="0">
                <a:solidFill>
                  <a:schemeClr val="tx1">
                    <a:tint val="75000"/>
                  </a:schemeClr>
                </a:solidFill>
              </a:rPr>
              <a:t>) 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отрицательных элементов массива (</a:t>
            </a:r>
            <a:r>
              <a:rPr lang="en-US" sz="2100" b="1" dirty="0" err="1" smtClean="0">
                <a:solidFill>
                  <a:srgbClr val="FF0000"/>
                </a:solidFill>
              </a:rPr>
              <a:t>iMas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endParaRPr lang="ru-RU" sz="2100" b="1" dirty="0">
              <a:solidFill>
                <a:schemeClr val="tx1">
                  <a:tint val="75000"/>
                </a:schemeClr>
              </a:solidFill>
            </a:endParaRP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1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1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= 0; 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переменной для суммы</a:t>
            </a:r>
          </a:p>
          <a:p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endParaRPr lang="ru-RU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de-DE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de-DE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[]={123,-5, 9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,-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 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,-</a:t>
            </a:r>
            <a:r>
              <a:rPr lang="de-DE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2</a:t>
            </a:r>
            <a:r>
              <a:rPr lang="de-DE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en-US" sz="21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5 эл.</a:t>
            </a:r>
            <a:endParaRPr lang="de-DE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1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21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Размер массива</a:t>
            </a:r>
            <a:endParaRPr lang="en-US" sz="21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razm ; i++ )</a:t>
            </a:r>
          </a:p>
          <a:p>
            <a:r>
              <a:rPr lang="en-US" sz="21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i]&lt;=0 )</a:t>
            </a:r>
          </a:p>
          <a:p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 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+= </a:t>
            </a:r>
            <a:r>
              <a:rPr lang="en-US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[i];</a:t>
            </a:r>
          </a:p>
          <a:p>
            <a:r>
              <a:rPr lang="ru-RU" sz="21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1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«Сумма отрицательных </a:t>
            </a:r>
            <a:r>
              <a:rPr lang="ru-RU" sz="21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массиве[%d] = %d \n"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ru-RU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ru-RU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21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Блок-схема программы показана на слайде (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Примечание: В данной программе, для упрощения, не </a:t>
            </a:r>
            <a:r>
              <a:rPr lang="ru-RU" sz="2100" b="1" u="sng" dirty="0" smtClean="0">
                <a:solidFill>
                  <a:schemeClr val="tx1">
                    <a:tint val="75000"/>
                  </a:schemeClr>
                </a:solidFill>
              </a:rPr>
              <a:t>показана</a:t>
            </a:r>
            <a:r>
              <a:rPr lang="ru-RU" sz="2100" b="1" dirty="0" smtClean="0">
                <a:solidFill>
                  <a:schemeClr val="tx1">
                    <a:tint val="75000"/>
                  </a:schemeClr>
                </a:solidFill>
              </a:rPr>
              <a:t> русификация проекта.</a:t>
            </a:r>
            <a:endParaRPr lang="ru-RU" sz="21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08" y="5734550"/>
            <a:ext cx="7995492" cy="646778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Описание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dirty="0" smtClean="0">
                <a:solidFill>
                  <a:schemeClr val="tx1"/>
                </a:solidFill>
              </a:rPr>
              <a:t> конкретной функции выполняется один раз и содержит следующее: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Название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, </a:t>
            </a: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уникальное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имя в пределах всей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программы (проекта).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Тип возврата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функции (стандартный или пользовательский).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Список формальных параметров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функции</a:t>
            </a:r>
            <a:endParaRPr lang="ru-RU" sz="1800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Symbol"/>
              <a:buChar char=""/>
              <a:tabLst>
                <a:tab pos="866140" algn="l"/>
              </a:tabLst>
            </a:pPr>
            <a:r>
              <a:rPr lang="ru-RU" sz="1800" u="sng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Тело функции</a:t>
            </a:r>
            <a:r>
              <a:rPr lang="ru-RU" sz="1800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 – составной </a:t>
            </a:r>
            <a:r>
              <a:rPr lang="ru-RU" sz="18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</a:rPr>
              <a:t>оператор</a:t>
            </a: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r>
              <a:rPr lang="ru-RU" sz="1800" dirty="0" smtClean="0">
                <a:solidFill>
                  <a:schemeClr val="tx1"/>
                </a:solidFill>
              </a:rPr>
              <a:t>Формальное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u="sng" dirty="0" smtClean="0">
                <a:solidFill>
                  <a:schemeClr val="tx1"/>
                </a:solidFill>
              </a:rPr>
              <a:t>определение</a:t>
            </a:r>
            <a:r>
              <a:rPr lang="ru-RU" sz="1800" dirty="0" smtClean="0">
                <a:solidFill>
                  <a:schemeClr val="tx1"/>
                </a:solidFill>
              </a:rPr>
              <a:t> (</a:t>
            </a:r>
            <a:r>
              <a:rPr lang="ru-RU" sz="1800" u="sng" dirty="0" smtClean="0">
                <a:solidFill>
                  <a:schemeClr val="tx1"/>
                </a:solidFill>
              </a:rPr>
              <a:t>описание</a:t>
            </a:r>
            <a:r>
              <a:rPr lang="ru-RU" sz="1800" dirty="0" smtClean="0">
                <a:solidFill>
                  <a:schemeClr val="tx1"/>
                </a:solidFill>
              </a:rPr>
              <a:t> - синоним) функции: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3300"/>
                </a:solidFill>
                <a:ea typeface="Calibri"/>
              </a:rPr>
              <a:t>&lt;Описание функции&gt; :=[&lt;Спецификация типа возврата функции&gt;] &lt;Название функции&gt; ([&lt;Список Формальных параметров&gt;]) {&lt;тело функции</a:t>
            </a: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&gt;};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</a:rPr>
              <a:t>Простейший </a:t>
            </a:r>
            <a:r>
              <a:rPr lang="ru-RU" sz="1800" u="sng" dirty="0" smtClean="0">
                <a:solidFill>
                  <a:schemeClr val="tx1"/>
                </a:solidFill>
              </a:rPr>
              <a:t>пример описания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функции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суммирования</a:t>
            </a: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{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(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+ </a:t>
            </a:r>
            <a:r>
              <a:rPr lang="ru-RU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b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);};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</a:rPr>
              <a:t>И </a:t>
            </a:r>
            <a:r>
              <a:rPr lang="ru-RU" sz="1800" u="sng" dirty="0" smtClean="0">
                <a:solidFill>
                  <a:schemeClr val="tx1"/>
                </a:solidFill>
                <a:highlight>
                  <a:srgbClr val="FFFFFF"/>
                </a:highlight>
              </a:rPr>
              <a:t>вызовы</a:t>
            </a: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</a:rPr>
              <a:t> функции при инициализации и печати:</a:t>
            </a: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k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(1 , 1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при инициализации переменной или при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печати</a:t>
            </a:r>
            <a:endParaRPr lang="ru-RU" sz="2800" dirty="0">
              <a:latin typeface="Times New Roman"/>
              <a:ea typeface="Calibri"/>
            </a:endParaRPr>
          </a:p>
          <a:p>
            <a:pPr marL="50800" algn="just">
              <a:lnSpc>
                <a:spcPct val="12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"Результат из функции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Summa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(5 , 5) );</a:t>
            </a:r>
            <a:endParaRPr lang="ru-RU" sz="2800" i="1" dirty="0">
              <a:latin typeface="Times New Roman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Times New Roman"/>
            </a:endParaRPr>
          </a:p>
          <a:p>
            <a:pPr marL="50800" algn="just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endParaRPr lang="ru-RU" sz="1800" i="1" dirty="0">
              <a:latin typeface="Times New Roman"/>
              <a:ea typeface="Times New Roman"/>
            </a:endParaRPr>
          </a:p>
          <a:p>
            <a:pPr marL="698500" indent="-698500" algn="just">
              <a:lnSpc>
                <a:spcPct val="115000"/>
              </a:lnSpc>
              <a:spcAft>
                <a:spcPts val="0"/>
              </a:spcAft>
            </a:pPr>
            <a:endParaRPr lang="ru-RU" sz="1800" dirty="0">
              <a:solidFill>
                <a:schemeClr val="tx1"/>
              </a:solidFill>
            </a:endParaRPr>
          </a:p>
          <a:p>
            <a:pPr lvl="0" algn="just">
              <a:lnSpc>
                <a:spcPct val="125000"/>
              </a:lnSpc>
              <a:spcAft>
                <a:spcPts val="0"/>
              </a:spcAft>
              <a:tabLst>
                <a:tab pos="866140" algn="l"/>
              </a:tabLst>
            </a:pP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0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-32378"/>
            <a:ext cx="6192688" cy="6530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Параметры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857108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Различают следующие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виды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функций: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(задаются при описании функции и используются/доступны только в теле данной функции) и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Фактические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параметры (задаются при вызове функции).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Число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параметров практически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не ограничивается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однако для функций их число желательно минимизировать, для обозримости.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Число и типы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фактических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параметров должны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соответствовать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формальным параметрам описания (исключение параметры, задаваемые по умолчанию).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 разными параметрами (формальные 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а, 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b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pStr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1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stdlib.h</a:t>
            </a:r>
            <a:r>
              <a:rPr lang="ru-RU" sz="1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 …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6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a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1600" b="1" dirty="0" err="1">
                <a:solidFill>
                  <a:srgbClr val="FF0000"/>
                </a:solidFill>
              </a:rPr>
              <a:t>pStr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целый, веществ. и строка</a:t>
            </a:r>
            <a:endParaRPr lang="ru-RU" sz="1400" dirty="0">
              <a:latin typeface="Times New Roman"/>
              <a:ea typeface="Calibri"/>
            </a:endParaRPr>
          </a:p>
          <a:p>
            <a:pPr marL="488950" algn="l">
              <a:spcAft>
                <a:spcPts val="0"/>
              </a:spcAft>
            </a:pP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 *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r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)(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(</a:t>
            </a:r>
            <a:r>
              <a:rPr lang="en-US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en-US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+ </a:t>
            </a:r>
            <a:r>
              <a:rPr lang="en-US" sz="1400" dirty="0" err="1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atoi</a:t>
            </a:r>
            <a:r>
              <a:rPr lang="en-US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pStr</a:t>
            </a:r>
            <a:r>
              <a:rPr lang="ru-RU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)); </a:t>
            </a:r>
            <a:r>
              <a:rPr lang="en-US" sz="14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Тело функции</a:t>
            </a:r>
            <a:endParaRPr lang="ru-RU" sz="1400" dirty="0">
              <a:latin typeface="Times New Roman"/>
              <a:ea typeface="Calibri"/>
            </a:endParaRPr>
          </a:p>
          <a:p>
            <a:pPr marL="50800" algn="l">
              <a:lnSpc>
                <a:spcPct val="125000"/>
              </a:lnSpc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1800" b="1" dirty="0" smtClean="0">
                <a:solidFill>
                  <a:schemeClr val="tx1"/>
                </a:solidFill>
              </a:rPr>
              <a:t> функции и печать (фактические: </a:t>
            </a:r>
            <a:r>
              <a:rPr lang="en-US" sz="1800" b="1" dirty="0" err="1" smtClean="0">
                <a:solidFill>
                  <a:srgbClr val="0000FF"/>
                </a:solidFill>
              </a:rPr>
              <a:t>a,f</a:t>
            </a:r>
            <a:r>
              <a:rPr lang="en-US" sz="1800" b="1" dirty="0" smtClean="0">
                <a:solidFill>
                  <a:srgbClr val="0000FF"/>
                </a:solidFill>
              </a:rPr>
              <a:t>,</a:t>
            </a:r>
            <a:r>
              <a:rPr lang="ru-RU" sz="18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Rez</a:t>
            </a:r>
            <a:r>
              <a:rPr lang="ru-RU" sz="1800" b="1" dirty="0" smtClean="0">
                <a:solidFill>
                  <a:schemeClr val="tx1"/>
                </a:solidFill>
              </a:rPr>
              <a:t>):</a:t>
            </a:r>
            <a:endParaRPr 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1.0f;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0 ,  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18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1;</a:t>
            </a:r>
            <a:endParaRPr lang="en-US" sz="1800" dirty="0" smtClean="0">
              <a:solidFill>
                <a:schemeClr val="tx1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Func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(</a:t>
            </a:r>
            <a:r>
              <a:rPr lang="ru-RU" sz="1800" b="1" dirty="0">
                <a:solidFill>
                  <a:srgbClr val="0000FF"/>
                </a:solidFill>
              </a:rPr>
              <a:t>a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b="1" dirty="0">
                <a:solidFill>
                  <a:srgbClr val="0000FF"/>
                </a:solidFill>
              </a:rPr>
              <a:t>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&amp;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b="1" dirty="0">
                <a:solidFill>
                  <a:srgbClr val="0000FF"/>
                </a:solidFill>
              </a:rPr>
              <a:t>1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);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Times New Roman"/>
              </a:rPr>
              <a:t>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вызов функции</a:t>
            </a:r>
            <a:endParaRPr lang="ru-RU" sz="1800" i="1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"Результат из функции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= %d!\n"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b="1" dirty="0" err="1">
                <a:solidFill>
                  <a:srgbClr val="0000FF"/>
                </a:solidFill>
              </a:rPr>
              <a:t>Rez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Получим</a:t>
            </a:r>
            <a:r>
              <a:rPr lang="ru-RU" sz="1800" b="1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Результат из функции </a:t>
            </a:r>
            <a:r>
              <a:rPr lang="ru-RU" sz="1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Func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3!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endParaRPr lang="ru-RU" sz="18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 </a:t>
            </a:r>
            <a:endParaRPr lang="ru-RU" sz="14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65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Прототипы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Прототипы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функция задаются для возможности контроля фактических  параметров при вызове функций. В прототипе задается так:</a:t>
            </a:r>
          </a:p>
          <a:p>
            <a:pPr algn="l"/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&lt;Прототип функции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&gt;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:=[&lt;типа 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возврата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&gt;] &lt;Имя функции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&gt; </a:t>
            </a:r>
            <a:r>
              <a:rPr lang="ru-RU" sz="2000" b="1" dirty="0">
                <a:solidFill>
                  <a:srgbClr val="FF0000"/>
                </a:solidFill>
                <a:ea typeface="Calibri"/>
              </a:rPr>
              <a:t>(</a:t>
            </a:r>
            <a:r>
              <a:rPr lang="ru-RU" sz="2000" b="1" dirty="0">
                <a:solidFill>
                  <a:srgbClr val="003300"/>
                </a:solidFill>
                <a:ea typeface="Calibri"/>
              </a:rPr>
              <a:t>[&lt;Список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типов параметров&gt;]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</a:rPr>
              <a:t>)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Перед первым вызовом функции прототип должен быть уже задан. Это делается в главном модуле или заголовочном файле в начале главного модуля проекта 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прототипов функций: 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MinMas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Min1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Num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b="1" dirty="0" smtClean="0">
              <a:solidFill>
                <a:schemeClr val="tx1"/>
              </a:solidFill>
              <a:highlight>
                <a:srgbClr val="FFFFFF"/>
              </a:highlight>
            </a:endParaRPr>
          </a:p>
          <a:p>
            <a:pPr algn="l"/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ru-RU" sz="20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b);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chemeClr val="tx1"/>
                </a:solidFill>
              </a:rPr>
              <a:t>При задании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прототипа может быть указан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тег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 и его значение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 – умолчанию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SWAP(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теги: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first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second</a:t>
            </a:r>
            <a:endParaRPr lang="ru-RU" sz="2000" dirty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Summa3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a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Умолчание: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0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Заголовочные</a:t>
            </a:r>
            <a:r>
              <a:rPr lang="ru-RU" sz="2000" b="1" dirty="0">
                <a:solidFill>
                  <a:schemeClr val="tx1"/>
                </a:solidFill>
              </a:rPr>
              <a:t> библиотек содержат прототипы </a:t>
            </a:r>
            <a:r>
              <a:rPr lang="ru-RU" sz="2000" b="1" dirty="0" smtClean="0">
                <a:solidFill>
                  <a:schemeClr val="tx1"/>
                </a:solidFill>
              </a:rPr>
              <a:t> всех своих функций.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07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Вызов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Вызовы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функций имеют вид:</a:t>
            </a:r>
          </a:p>
          <a:p>
            <a:pPr marL="698500" lvl="0" indent="-698500"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&lt;Вызов функции&gt; ::= &lt;</a:t>
            </a:r>
            <a:r>
              <a:rPr lang="ru-RU" sz="1800" b="1" dirty="0">
                <a:solidFill>
                  <a:srgbClr val="003300"/>
                </a:solidFill>
                <a:ea typeface="Calibri"/>
              </a:rPr>
              <a:t>Название функции&gt; ([&lt;Список </a:t>
            </a: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Фактических параметров функции&gt;]);</a:t>
            </a:r>
            <a:endParaRPr lang="ru-RU" sz="1800" b="1" dirty="0">
              <a:solidFill>
                <a:srgbClr val="003300"/>
              </a:solidFill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Вызовы функции можно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сделать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любой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программы, если она не возвращает значений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любом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она возвращает значение (в любом операторе, использующем выражения)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фактического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 вызова другой функции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вызовов функций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программе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нет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en-US" alt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= 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параметр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функции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5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Возврат из функции (</a:t>
            </a:r>
            <a:r>
              <a:rPr lang="en-US" sz="3200" dirty="0" smtClean="0"/>
              <a:t>void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548680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Из любой функции должен быть обеспечен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возврат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Он выполняется двумя способами: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выполнении оператора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возврата: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&lt;Выражение 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</a:rPr>
              <a:t>типа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 возврата функции&gt; </a:t>
            </a:r>
            <a:r>
              <a:rPr lang="en-US" sz="2000" b="1" dirty="0" smtClean="0">
                <a:solidFill>
                  <a:srgbClr val="FF0000"/>
                </a:solidFill>
                <a:ea typeface="Calibri"/>
              </a:rPr>
              <a:t>;</a:t>
            </a:r>
            <a:endParaRPr lang="ru-RU" sz="2000" b="1" dirty="0" smtClean="0">
              <a:solidFill>
                <a:srgbClr val="FF0000"/>
              </a:solidFill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</a:rPr>
              <a:t>При достижении закрывающей операторной скобки ("</a:t>
            </a:r>
            <a:r>
              <a:rPr lang="en-US" sz="2000" b="1" dirty="0" smtClean="0">
                <a:solidFill>
                  <a:srgbClr val="FF0000"/>
                </a:solidFill>
              </a:rPr>
              <a:t>}</a:t>
            </a:r>
            <a:r>
              <a:rPr lang="ru-RU" sz="2000" b="1" dirty="0" smtClean="0">
                <a:solidFill>
                  <a:schemeClr val="tx1"/>
                </a:solidFill>
              </a:rPr>
              <a:t>") тела функции, для функций неопределенного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Выходов из функции с помощью </a:t>
            </a:r>
            <a:r>
              <a:rPr lang="ru-RU" altLang="ru-RU" sz="2000" b="1" dirty="0">
                <a:solidFill>
                  <a:schemeClr val="tx1"/>
                </a:solidFill>
              </a:rPr>
              <a:t>оператора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может </a:t>
            </a:r>
            <a:r>
              <a:rPr lang="ru-RU" sz="2000" b="1" dirty="0" smtClean="0">
                <a:solidFill>
                  <a:schemeClr val="tx1"/>
                </a:solidFill>
              </a:rPr>
              <a:t>быть </a:t>
            </a:r>
            <a:r>
              <a:rPr lang="ru-RU" sz="2000" b="1" u="sng" dirty="0" smtClean="0">
                <a:solidFill>
                  <a:schemeClr val="tx1"/>
                </a:solidFill>
              </a:rPr>
              <a:t>много</a:t>
            </a:r>
            <a:r>
              <a:rPr lang="ru-RU" sz="2000" b="1" dirty="0" smtClean="0">
                <a:solidFill>
                  <a:schemeClr val="tx1"/>
                </a:solidFill>
              </a:rPr>
              <a:t>, в зависимости от алгоритма, реализованного в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Если тип возврата </a:t>
            </a:r>
            <a:r>
              <a:rPr lang="ru-RU" sz="2000" b="1" dirty="0" smtClean="0">
                <a:solidFill>
                  <a:srgbClr val="FF0000"/>
                </a:solidFill>
              </a:rPr>
              <a:t>не определен </a:t>
            </a:r>
            <a:r>
              <a:rPr lang="ru-RU" sz="2000" b="1" dirty="0" smtClean="0">
                <a:solidFill>
                  <a:schemeClr val="tx1"/>
                </a:solidFill>
              </a:rPr>
              <a:t>(задается условный тип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 smtClean="0">
                <a:solidFill>
                  <a:schemeClr val="tx1"/>
                </a:solidFill>
              </a:rPr>
              <a:t> ). оператор возврата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должен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быть </a:t>
            </a:r>
            <a:r>
              <a:rPr lang="ru-RU" sz="2000" b="1" dirty="0" smtClean="0">
                <a:solidFill>
                  <a:schemeClr val="tx1"/>
                </a:solidFill>
              </a:rPr>
              <a:t>задан без выражения, например: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 – обязательна!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 выходе </a:t>
            </a:r>
            <a:r>
              <a:rPr lang="ru-RU" sz="2000" b="1" dirty="0" smtClean="0">
                <a:solidFill>
                  <a:schemeClr val="tx1"/>
                </a:solidFill>
              </a:rPr>
              <a:t>по концу составного оператора  через скобку </a:t>
            </a:r>
            <a:r>
              <a:rPr lang="ru-RU" sz="2000" b="1" dirty="0">
                <a:solidFill>
                  <a:schemeClr val="tx1"/>
                </a:solidFill>
              </a:rPr>
              <a:t>("</a:t>
            </a:r>
            <a:r>
              <a:rPr lang="en-US" sz="2000" b="1" dirty="0">
                <a:solidFill>
                  <a:srgbClr val="FF0000"/>
                </a:solidFill>
              </a:rPr>
              <a:t>}</a:t>
            </a:r>
            <a:r>
              <a:rPr lang="ru-RU" sz="2000" b="1" dirty="0">
                <a:solidFill>
                  <a:schemeClr val="tx1"/>
                </a:solidFill>
              </a:rPr>
              <a:t>") </a:t>
            </a:r>
            <a:r>
              <a:rPr lang="ru-RU" sz="2000" b="1" dirty="0" smtClean="0">
                <a:solidFill>
                  <a:schemeClr val="tx1"/>
                </a:solidFill>
              </a:rPr>
              <a:t>, считается, что тип возврата не задан (</a:t>
            </a:r>
            <a:r>
              <a:rPr lang="ru-RU" sz="2000" b="1" dirty="0" err="1" smtClean="0">
                <a:solidFill>
                  <a:schemeClr val="tx1"/>
                </a:solidFill>
              </a:rPr>
              <a:t>по-умолчанию</a:t>
            </a:r>
            <a:r>
              <a:rPr lang="ru-RU" sz="2000" b="1" dirty="0" smtClean="0">
                <a:solidFill>
                  <a:schemeClr val="tx1"/>
                </a:solidFill>
              </a:rPr>
              <a:t> считается </a:t>
            </a:r>
            <a:r>
              <a:rPr lang="en-US" sz="18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!</a:t>
            </a:r>
            <a:r>
              <a:rPr lang="ru-RU" sz="2000" b="1" dirty="0" smtClean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Функции типа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не может вызываться в выражениях и фактических параметрах. Пример функции типа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RezSum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тип возврата не задан</a:t>
            </a:r>
            <a:endParaRPr lang="ru-RU" sz="1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1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3934"/>
            <a:ext cx="5328592" cy="66876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Тело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Тело функции это составной оператор любой сложности(в фигурных скобках –"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{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","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}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Иногда используют термин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БЛОК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 Пример:</a:t>
            </a: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a,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b)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</a:t>
            </a:r>
            <a:r>
              <a:rPr lang="en-US" sz="1600" dirty="0" smtClean="0">
                <a:latin typeface="Tahoma"/>
                <a:ea typeface="Calibri"/>
              </a:rPr>
              <a:t>;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 = *a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	*a = *b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imes New Roman"/>
                <a:ea typeface="Calibri"/>
              </a:rPr>
              <a:t>	*b = Temp</a:t>
            </a:r>
            <a:r>
              <a:rPr lang="en-US" sz="1600" dirty="0" smtClean="0">
                <a:solidFill>
                  <a:schemeClr val="tx1"/>
                </a:solidFill>
                <a:latin typeface="Times New Roman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функции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endParaRPr lang="ru-RU" sz="18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</a:t>
            </a:r>
            <a:r>
              <a:rPr lang="en-US" sz="2000" b="1" dirty="0">
                <a:solidFill>
                  <a:schemeClr val="tx1"/>
                </a:solidFill>
              </a:rPr>
              <a:t>SWAP:</a:t>
            </a:r>
            <a:endParaRPr lang="ru-RU" sz="2000" b="1" dirty="0">
              <a:solidFill>
                <a:schemeClr val="tx1"/>
              </a:solidFill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//SWAP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функция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Прототип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k1 = 1 , k2 = 2;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en-US" sz="1600" dirty="0">
                <a:latin typeface="Tahoma"/>
                <a:ea typeface="Calibri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До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,k1 , 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 SWAP(&amp;k1 , &amp;k2);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После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,k1 , k2);</a:t>
            </a:r>
            <a:endParaRPr lang="ru-RU" sz="16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Результат работы фрагмента </a:t>
            </a:r>
            <a:r>
              <a:rPr lang="ru-RU" sz="2000" b="1" u="sng" dirty="0" smtClean="0">
                <a:solidFill>
                  <a:schemeClr val="tx1"/>
                </a:solidFill>
              </a:rPr>
              <a:t>программы:</a:t>
            </a: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1 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endParaRPr lang="ru-RU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2 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Данные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29116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которые можно использовать в функциях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переданные в функцию.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переменные, описанные 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данной 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Константы допустимых типов.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модулей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rgbClr val="FF0000"/>
                </a:solidFill>
              </a:rPr>
              <a:t>Областью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видимости(ОВ)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называется та </a:t>
            </a:r>
            <a:r>
              <a:rPr lang="ru-RU" altLang="ru-RU" sz="2000" b="1" dirty="0">
                <a:solidFill>
                  <a:schemeClr val="tx1"/>
                </a:solidFill>
              </a:rPr>
              <a:t>часть программы, где переменные использовать можно.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вызове функции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фактическими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параметрами они подставляются на место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и могут использоваться в теле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ОВ – тело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описываются непосредственно в функции и используются для реализации алгоритма, они доступны только в данной функции. ОВ от места их описания до конца блока, в котором они описаны.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описываются в начале модуля (файла) или в заголовочном файле и доступны во всем модуле (заметьте: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extern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074023" cy="5655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Размещение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48680"/>
            <a:ext cx="91805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Функций в проекте могут быть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размещены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начале </a:t>
            </a:r>
            <a:r>
              <a:rPr lang="ru-RU" sz="2400" dirty="0">
                <a:solidFill>
                  <a:schemeClr val="tx1"/>
                </a:solidFill>
              </a:rPr>
              <a:t>(до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прототипа функции задавать </a:t>
            </a:r>
            <a:r>
              <a:rPr lang="ru-RU" sz="2400" u="sng" dirty="0">
                <a:solidFill>
                  <a:schemeClr val="tx1"/>
                </a:solidFill>
              </a:rPr>
              <a:t>не надо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конце </a:t>
            </a:r>
            <a:r>
              <a:rPr lang="ru-RU" sz="2400" dirty="0">
                <a:solidFill>
                  <a:schemeClr val="tx1"/>
                </a:solidFill>
              </a:rPr>
              <a:t>(после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функции </a:t>
            </a:r>
            <a:r>
              <a:rPr lang="ru-RU" sz="2400" dirty="0" smtClean="0">
                <a:solidFill>
                  <a:schemeClr val="tx1"/>
                </a:solidFill>
              </a:rPr>
              <a:t>в начале модуля задавать </a:t>
            </a:r>
            <a:r>
              <a:rPr lang="ru-RU" sz="2400" dirty="0">
                <a:solidFill>
                  <a:schemeClr val="tx1"/>
                </a:solidFill>
              </a:rPr>
              <a:t>обязательно.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u="sng" dirty="0">
                <a:solidFill>
                  <a:schemeClr val="tx1"/>
                </a:solidFill>
              </a:rPr>
              <a:t>другом исходном </a:t>
            </a:r>
            <a:r>
              <a:rPr lang="ru-RU" sz="2400" u="sng" dirty="0" smtClean="0">
                <a:solidFill>
                  <a:schemeClr val="tx1"/>
                </a:solidFill>
              </a:rPr>
              <a:t>модуле проекта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должен быть задан обязательно в либо </a:t>
            </a:r>
            <a:r>
              <a:rPr lang="ru-RU" sz="2400" u="sng" dirty="0">
                <a:solidFill>
                  <a:schemeClr val="tx1"/>
                </a:solidFill>
              </a:rPr>
              <a:t>начале</a:t>
            </a:r>
            <a:r>
              <a:rPr lang="ru-RU" sz="2400" dirty="0">
                <a:solidFill>
                  <a:schemeClr val="tx1"/>
                </a:solidFill>
              </a:rPr>
              <a:t> главного модуля или либо в подключаемом к нему заголовочном файле.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dirty="0" smtClean="0">
                <a:solidFill>
                  <a:schemeClr val="tx1"/>
                </a:solidFill>
              </a:rPr>
              <a:t>подключаемом в этот модуль </a:t>
            </a:r>
            <a:r>
              <a:rPr lang="ru-RU" sz="2400" u="sng" dirty="0">
                <a:solidFill>
                  <a:schemeClr val="tx1"/>
                </a:solidFill>
              </a:rPr>
              <a:t>заголовочном</a:t>
            </a:r>
            <a:r>
              <a:rPr lang="ru-RU" sz="2400" dirty="0">
                <a:solidFill>
                  <a:schemeClr val="tx1"/>
                </a:solidFill>
              </a:rPr>
              <a:t> файле, прототипа в этом случае задавать не нужно.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специально </a:t>
            </a:r>
            <a:r>
              <a:rPr lang="ru-RU" sz="2400" dirty="0" smtClean="0">
                <a:solidFill>
                  <a:schemeClr val="tx1"/>
                </a:solidFill>
              </a:rPr>
              <a:t>созданных пользовательских и стандартных библиотеках СИ: </a:t>
            </a:r>
            <a:r>
              <a:rPr lang="ru-RU" sz="2400" dirty="0">
                <a:solidFill>
                  <a:schemeClr val="tx1"/>
                </a:solidFill>
              </a:rPr>
              <a:t>*.</a:t>
            </a:r>
            <a:r>
              <a:rPr lang="en-US" sz="2400" dirty="0">
                <a:solidFill>
                  <a:schemeClr val="tx1"/>
                </a:solidFill>
              </a:rPr>
              <a:t>LIB  </a:t>
            </a:r>
            <a:r>
              <a:rPr lang="ru-RU" sz="2400" dirty="0">
                <a:solidFill>
                  <a:schemeClr val="tx1"/>
                </a:solidFill>
              </a:rPr>
              <a:t>или *.</a:t>
            </a:r>
            <a:r>
              <a:rPr lang="en-US" sz="2400" dirty="0">
                <a:solidFill>
                  <a:schemeClr val="tx1"/>
                </a:solidFill>
              </a:rPr>
              <a:t>DLL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Если описание или прототип функции не </a:t>
            </a:r>
            <a:r>
              <a:rPr lang="ru-RU" sz="2400" u="sng" dirty="0" smtClean="0">
                <a:solidFill>
                  <a:schemeClr val="tx1"/>
                </a:solidFill>
              </a:rPr>
              <a:t>обнаружены</a:t>
            </a:r>
            <a:r>
              <a:rPr lang="ru-RU" sz="2400" dirty="0" smtClean="0">
                <a:solidFill>
                  <a:schemeClr val="tx1"/>
                </a:solidFill>
              </a:rPr>
              <a:t> компилятором и компоновщиком или она переопределена </a:t>
            </a:r>
            <a:r>
              <a:rPr lang="ru-RU" sz="2400" b="1" dirty="0" smtClean="0">
                <a:solidFill>
                  <a:srgbClr val="FF0000"/>
                </a:solidFill>
              </a:rPr>
              <a:t>выдается ошибка</a:t>
            </a:r>
            <a:r>
              <a:rPr lang="ru-RU" sz="2400" dirty="0" smtClean="0">
                <a:solidFill>
                  <a:schemeClr val="tx1"/>
                </a:solidFill>
              </a:rPr>
              <a:t>!!,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9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59046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Рекурсивные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" y="548680"/>
            <a:ext cx="913492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rgbClr val="FF0000"/>
                </a:solidFill>
              </a:rPr>
              <a:t>Рекурсивной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называется такая функция, которая может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вызывать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саму себя (при этом ошибки не возникает). В рекурсивной функции должно быть предусмотрено завершение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return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то есть должна существовать такая ветка в алгоритме, которая не содержит рекурсивного вызова себя.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Наиболее показательной </a:t>
            </a:r>
            <a:r>
              <a:rPr lang="ru-RU" altLang="ru-RU" sz="2000" b="1" dirty="0">
                <a:solidFill>
                  <a:schemeClr val="tx1"/>
                </a:solidFill>
              </a:rPr>
              <a:t>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вляется </a:t>
            </a:r>
            <a:r>
              <a:rPr lang="ru-RU" altLang="ru-RU" sz="2000" b="1" dirty="0">
                <a:solidFill>
                  <a:schemeClr val="tx1"/>
                </a:solidFill>
              </a:rPr>
              <a:t>ф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ункция вычисления факториала: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0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! =1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;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n! = 1*2*3*4*(n-1)*n;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 smtClean="0">
                <a:solidFill>
                  <a:schemeClr val="tx1"/>
                </a:solidFill>
              </a:rPr>
              <a:t>Можно и так: </a:t>
            </a:r>
            <a:r>
              <a:rPr lang="en-US" altLang="ru-RU" sz="2800" b="1" dirty="0">
                <a:solidFill>
                  <a:schemeClr val="tx1"/>
                </a:solidFill>
              </a:rPr>
              <a:t>n! =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(n-1)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*n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причем красным помечена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рекурсия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Функцию вычисления факториала можно написать так: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i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fact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n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{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	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rez;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( n == 0 )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   </a:t>
            </a:r>
            <a:endParaRPr lang="ru-RU" sz="20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1;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else </a:t>
            </a:r>
            <a:r>
              <a:rPr lang="ru-RU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n * fact (  n - 1 ) ;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вычисления факториала (</a:t>
            </a:r>
            <a:r>
              <a:rPr lang="en-US" sz="2000" b="1" dirty="0">
                <a:solidFill>
                  <a:srgbClr val="FF0000"/>
                </a:solidFill>
              </a:rPr>
              <a:t>fact</a:t>
            </a:r>
            <a:r>
              <a:rPr lang="ru-RU" sz="2000" b="1" dirty="0">
                <a:solidFill>
                  <a:schemeClr val="tx1"/>
                </a:solidFill>
              </a:rPr>
              <a:t>) из основной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программы: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2000" dirty="0" smtClean="0">
                <a:latin typeface="Tahoma"/>
                <a:ea typeface="Times New Roman"/>
              </a:rPr>
              <a:t> 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"fact 5 =  %d\n"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, fact(5) );</a:t>
            </a:r>
            <a:endParaRPr lang="ru-RU" sz="20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вызова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рекурсивной функции см. в отладчике(5! =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120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fact</a:t>
            </a: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5 = 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120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55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Массивы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передачи массива в функцию может быть выбран один из вариантов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u="sng" dirty="0">
                <a:solidFill>
                  <a:schemeClr val="tx1"/>
                </a:solidFill>
              </a:rPr>
              <a:t>Фиксированное</a:t>
            </a:r>
            <a:r>
              <a:rPr lang="ru-RU" sz="2000" b="1" dirty="0">
                <a:solidFill>
                  <a:schemeClr val="tx1"/>
                </a:solidFill>
              </a:rPr>
              <a:t> число элементов в массиве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массива фиксирован в программе или задан глобальной переменной)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Через </a:t>
            </a:r>
            <a:r>
              <a:rPr lang="ru-RU" sz="2000" b="1" u="sng" dirty="0">
                <a:solidFill>
                  <a:schemeClr val="tx1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 на массив и его </a:t>
            </a:r>
            <a:r>
              <a:rPr lang="ru-RU" sz="2000" b="1" u="sng" dirty="0">
                <a:solidFill>
                  <a:schemeClr val="tx1"/>
                </a:solidFill>
              </a:rPr>
              <a:t>размер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указан отдельным числовым параметром, наиболее </a:t>
            </a:r>
            <a:r>
              <a:rPr lang="ru-RU" sz="2000" b="1" dirty="0" smtClean="0">
                <a:solidFill>
                  <a:schemeClr val="tx1"/>
                </a:solidFill>
              </a:rPr>
              <a:t>приемлемый вариант)</a:t>
            </a:r>
            <a:endParaRPr lang="ru-RU" sz="2000" b="1" dirty="0">
              <a:solidFill>
                <a:schemeClr val="tx1"/>
              </a:solidFill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Задание </a:t>
            </a:r>
            <a:r>
              <a:rPr lang="ru-RU" sz="2000" b="1" u="sng" dirty="0">
                <a:solidFill>
                  <a:schemeClr val="tx1"/>
                </a:solidFill>
              </a:rPr>
              <a:t>нулевого</a:t>
            </a:r>
            <a:r>
              <a:rPr lang="ru-RU" sz="2000" b="1" dirty="0">
                <a:solidFill>
                  <a:schemeClr val="tx1"/>
                </a:solidFill>
              </a:rPr>
              <a:t> элемента в конце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(имеет ограниченное </a:t>
            </a:r>
            <a:r>
              <a:rPr lang="ru-RU" sz="2000" b="1" dirty="0">
                <a:solidFill>
                  <a:schemeClr val="tx1"/>
                </a:solidFill>
              </a:rPr>
              <a:t>применение, из-за возможности нулей в массиве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Передача структуры параметров (указатель и  массив в структуре)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Основная проблема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 массивом параметром – Это передача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(фиксированное, глобальное, параметр, вычисляемое).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формировании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массивов в функциях целесообразно использовать динамическую память, в этом размер может вычисляться в самой функции и проблема его передачи отсутствует.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Модель процесса разработки программ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19088" y="3655348"/>
            <a:ext cx="8229600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В данном процессе на каждом из этапов возможен возврат к любому из предыдущих этапов :процесс разработки программ является </a:t>
            </a:r>
            <a:r>
              <a:rPr lang="ru-RU" altLang="ru-RU" sz="2400" u="sng" dirty="0"/>
              <a:t>итерационным</a:t>
            </a:r>
            <a:r>
              <a:rPr lang="ru-RU" altLang="ru-RU" sz="2400" dirty="0"/>
              <a:t>.</a:t>
            </a:r>
          </a:p>
          <a:p>
            <a:pPr eaLnBrk="1" hangingPunct="1"/>
            <a:r>
              <a:rPr lang="ru-RU" altLang="ru-RU" sz="2400" dirty="0"/>
              <a:t>      Шаги разработки              Шаги итераций </a:t>
            </a:r>
          </a:p>
          <a:p>
            <a:pPr eaLnBrk="1" hangingPunct="1"/>
            <a:endParaRPr lang="ru-RU" altLang="ru-RU" sz="2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862013" y="5023773"/>
            <a:ext cx="180975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6"/>
          <p:cNvGrpSpPr/>
          <p:nvPr/>
        </p:nvGrpSpPr>
        <p:grpSpPr>
          <a:xfrm>
            <a:off x="285750" y="1340768"/>
            <a:ext cx="8406978" cy="1831979"/>
            <a:chOff x="285750" y="2482845"/>
            <a:chExt cx="8406978" cy="183197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857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ТЗ, Задача, Исследование по  теме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619250" y="2492375"/>
              <a:ext cx="1152525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Разработка алгоритма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2987675" y="2492375"/>
              <a:ext cx="1621318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Создание блок-схемы программы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4790449" y="2482846"/>
              <a:ext cx="129698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Написание текста программы на ЯП (выбор)</a:t>
              </a:r>
            </a:p>
          </p:txBody>
        </p:sp>
        <p:sp>
          <p:nvSpPr>
            <p:cNvPr id="12" name="Скругленный прямоугольник 11"/>
            <p:cNvSpPr/>
            <p:nvPr/>
          </p:nvSpPr>
          <p:spPr>
            <a:xfrm>
              <a:off x="6229139" y="2486024"/>
              <a:ext cx="1150937" cy="1812925"/>
            </a:xfrm>
            <a:prstGeom prst="round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Отладка и тестирование программы</a:t>
              </a:r>
            </a:p>
          </p:txBody>
        </p:sp>
        <p:cxnSp>
          <p:nvCxnSpPr>
            <p:cNvPr id="13" name="Соединительная линия уступом 12"/>
            <p:cNvCxnSpPr>
              <a:stCxn id="9" idx="0"/>
              <a:endCxn id="8" idx="0"/>
            </p:cNvCxnSpPr>
            <p:nvPr/>
          </p:nvCxnSpPr>
          <p:spPr>
            <a:xfrm rot="16200000" flipV="1">
              <a:off x="1528763" y="1825625"/>
              <a:ext cx="12700" cy="1333500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Соединительная линия уступом 13"/>
            <p:cNvCxnSpPr>
              <a:stCxn id="11" idx="0"/>
              <a:endCxn id="8" idx="0"/>
            </p:cNvCxnSpPr>
            <p:nvPr/>
          </p:nvCxnSpPr>
          <p:spPr>
            <a:xfrm rot="16200000" flipH="1" flipV="1">
              <a:off x="3145713" y="199145"/>
              <a:ext cx="9529" cy="4576930"/>
            </a:xfrm>
            <a:prstGeom prst="bentConnector3">
              <a:avLst>
                <a:gd name="adj1" fmla="val -239899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Соединительная линия уступом 14"/>
            <p:cNvCxnSpPr>
              <a:stCxn id="12" idx="0"/>
              <a:endCxn id="8" idx="0"/>
            </p:cNvCxnSpPr>
            <p:nvPr/>
          </p:nvCxnSpPr>
          <p:spPr>
            <a:xfrm rot="16200000" flipH="1" flipV="1">
              <a:off x="3830135" y="-482099"/>
              <a:ext cx="6351" cy="5942595"/>
            </a:xfrm>
            <a:prstGeom prst="bentConnector3">
              <a:avLst>
                <a:gd name="adj1" fmla="val -3599433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Скругленный прямоугольник 15"/>
            <p:cNvSpPr/>
            <p:nvPr/>
          </p:nvSpPr>
          <p:spPr>
            <a:xfrm>
              <a:off x="7524328" y="2501899"/>
              <a:ext cx="1168400" cy="1812925"/>
            </a:xfrm>
            <a:prstGeom prst="roundRect">
              <a:avLst>
                <a:gd name="adj" fmla="val 9250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Документация и анализ результатов работы</a:t>
              </a:r>
            </a:p>
          </p:txBody>
        </p:sp>
        <p:cxnSp>
          <p:nvCxnSpPr>
            <p:cNvPr id="17" name="Соединительная линия уступом 16"/>
            <p:cNvCxnSpPr>
              <a:stCxn id="16" idx="0"/>
              <a:endCxn id="8" idx="0"/>
            </p:cNvCxnSpPr>
            <p:nvPr/>
          </p:nvCxnSpPr>
          <p:spPr>
            <a:xfrm rot="16200000" flipV="1">
              <a:off x="4480509" y="-1126121"/>
              <a:ext cx="9524" cy="7246515"/>
            </a:xfrm>
            <a:prstGeom prst="bentConnector3">
              <a:avLst>
                <a:gd name="adj1" fmla="val 2500252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Соединительная линия уступом 17"/>
            <p:cNvCxnSpPr>
              <a:stCxn id="10" idx="0"/>
              <a:endCxn id="8" idx="0"/>
            </p:cNvCxnSpPr>
            <p:nvPr/>
          </p:nvCxnSpPr>
          <p:spPr>
            <a:xfrm rot="16200000" flipV="1">
              <a:off x="2330174" y="1024214"/>
              <a:ext cx="12700" cy="2936321"/>
            </a:xfrm>
            <a:prstGeom prst="bentConnector3">
              <a:avLst>
                <a:gd name="adj1" fmla="val 1800000"/>
              </a:avLst>
            </a:prstGeom>
            <a:ln w="15875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>
              <a:stCxn id="9" idx="3"/>
              <a:endCxn id="10" idx="1"/>
            </p:cNvCxnSpPr>
            <p:nvPr/>
          </p:nvCxnSpPr>
          <p:spPr>
            <a:xfrm>
              <a:off x="2771775" y="3398838"/>
              <a:ext cx="2159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0" idx="3"/>
              <a:endCxn id="11" idx="1"/>
            </p:cNvCxnSpPr>
            <p:nvPr/>
          </p:nvCxnSpPr>
          <p:spPr>
            <a:xfrm flipV="1">
              <a:off x="4608993" y="3389309"/>
              <a:ext cx="181456" cy="952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>
              <a:stCxn id="11" idx="3"/>
              <a:endCxn id="12" idx="1"/>
            </p:cNvCxnSpPr>
            <p:nvPr/>
          </p:nvCxnSpPr>
          <p:spPr>
            <a:xfrm>
              <a:off x="6087436" y="3389309"/>
              <a:ext cx="141703" cy="317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12" idx="3"/>
              <a:endCxn id="16" idx="1"/>
            </p:cNvCxnSpPr>
            <p:nvPr/>
          </p:nvCxnSpPr>
          <p:spPr>
            <a:xfrm>
              <a:off x="7380076" y="3392487"/>
              <a:ext cx="144252" cy="158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Прямая со стрелкой 22"/>
          <p:cNvCxnSpPr/>
          <p:nvPr/>
        </p:nvCxnSpPr>
        <p:spPr>
          <a:xfrm>
            <a:off x="4067175" y="5023773"/>
            <a:ext cx="18256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7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Данные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29116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которые можно использовать в функциях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переданные в функцию.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переменные, описанные 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данной 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Константы допустимых типов.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модулей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rgbClr val="FF0000"/>
                </a:solidFill>
              </a:rPr>
              <a:t>Областью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видимости(ОВ)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называется та </a:t>
            </a:r>
            <a:r>
              <a:rPr lang="ru-RU" altLang="ru-RU" sz="2000" b="1" dirty="0">
                <a:solidFill>
                  <a:schemeClr val="tx1"/>
                </a:solidFill>
              </a:rPr>
              <a:t>часть программы, где переменные использовать можно.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вызове функции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фактическими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параметрами они подставляются на место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и могут использоваться в теле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ОВ – тело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описываются непосредственно в функции и используются для реализации алгоритма, они доступны только в данной функции. ОВ от места их описания до конца блока, в котором они описаны.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описываются в начале модуля (файла) или в заголовочном файле и доступны во всем модуле (заметьте: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extern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2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074023" cy="5655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Размещение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48680"/>
            <a:ext cx="91805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Функций в проекте могут быть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размещены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начале </a:t>
            </a:r>
            <a:r>
              <a:rPr lang="ru-RU" sz="2400" dirty="0">
                <a:solidFill>
                  <a:schemeClr val="tx1"/>
                </a:solidFill>
              </a:rPr>
              <a:t>(до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прототипа функции задавать </a:t>
            </a:r>
            <a:r>
              <a:rPr lang="ru-RU" sz="2400" u="sng" dirty="0">
                <a:solidFill>
                  <a:schemeClr val="tx1"/>
                </a:solidFill>
              </a:rPr>
              <a:t>не надо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конце </a:t>
            </a:r>
            <a:r>
              <a:rPr lang="ru-RU" sz="2400" dirty="0">
                <a:solidFill>
                  <a:schemeClr val="tx1"/>
                </a:solidFill>
              </a:rPr>
              <a:t>(после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функции </a:t>
            </a:r>
            <a:r>
              <a:rPr lang="ru-RU" sz="2400" dirty="0" smtClean="0">
                <a:solidFill>
                  <a:schemeClr val="tx1"/>
                </a:solidFill>
              </a:rPr>
              <a:t>в начале модуля задавать </a:t>
            </a:r>
            <a:r>
              <a:rPr lang="ru-RU" sz="2400" dirty="0">
                <a:solidFill>
                  <a:schemeClr val="tx1"/>
                </a:solidFill>
              </a:rPr>
              <a:t>обязательно.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u="sng" dirty="0">
                <a:solidFill>
                  <a:schemeClr val="tx1"/>
                </a:solidFill>
              </a:rPr>
              <a:t>другом исходном </a:t>
            </a:r>
            <a:r>
              <a:rPr lang="ru-RU" sz="2400" u="sng" dirty="0" smtClean="0">
                <a:solidFill>
                  <a:schemeClr val="tx1"/>
                </a:solidFill>
              </a:rPr>
              <a:t>модуле проекта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должен быть задан обязательно в либо </a:t>
            </a:r>
            <a:r>
              <a:rPr lang="ru-RU" sz="2400" u="sng" dirty="0">
                <a:solidFill>
                  <a:schemeClr val="tx1"/>
                </a:solidFill>
              </a:rPr>
              <a:t>начале</a:t>
            </a:r>
            <a:r>
              <a:rPr lang="ru-RU" sz="2400" dirty="0">
                <a:solidFill>
                  <a:schemeClr val="tx1"/>
                </a:solidFill>
              </a:rPr>
              <a:t> главного модуля или либо в подключаемом к нему заголовочном файле.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dirty="0" smtClean="0">
                <a:solidFill>
                  <a:schemeClr val="tx1"/>
                </a:solidFill>
              </a:rPr>
              <a:t>подключаемом в этот модуль </a:t>
            </a:r>
            <a:r>
              <a:rPr lang="ru-RU" sz="2400" u="sng" dirty="0">
                <a:solidFill>
                  <a:schemeClr val="tx1"/>
                </a:solidFill>
              </a:rPr>
              <a:t>заголовочном</a:t>
            </a:r>
            <a:r>
              <a:rPr lang="ru-RU" sz="2400" dirty="0">
                <a:solidFill>
                  <a:schemeClr val="tx1"/>
                </a:solidFill>
              </a:rPr>
              <a:t> файле, прототипа в этом случае задавать не нужно.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специально </a:t>
            </a:r>
            <a:r>
              <a:rPr lang="ru-RU" sz="2400" dirty="0" smtClean="0">
                <a:solidFill>
                  <a:schemeClr val="tx1"/>
                </a:solidFill>
              </a:rPr>
              <a:t>созданных пользовательских и стандартных библиотеках СИ: </a:t>
            </a:r>
            <a:r>
              <a:rPr lang="ru-RU" sz="2400" dirty="0">
                <a:solidFill>
                  <a:schemeClr val="tx1"/>
                </a:solidFill>
              </a:rPr>
              <a:t>*.</a:t>
            </a:r>
            <a:r>
              <a:rPr lang="en-US" sz="2400" dirty="0">
                <a:solidFill>
                  <a:schemeClr val="tx1"/>
                </a:solidFill>
              </a:rPr>
              <a:t>LIB  </a:t>
            </a:r>
            <a:r>
              <a:rPr lang="ru-RU" sz="2400" dirty="0">
                <a:solidFill>
                  <a:schemeClr val="tx1"/>
                </a:solidFill>
              </a:rPr>
              <a:t>или *.</a:t>
            </a:r>
            <a:r>
              <a:rPr lang="en-US" sz="2400" dirty="0">
                <a:solidFill>
                  <a:schemeClr val="tx1"/>
                </a:solidFill>
              </a:rPr>
              <a:t>DLL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Если описание или прототип функции не </a:t>
            </a:r>
            <a:r>
              <a:rPr lang="ru-RU" sz="2400" u="sng" dirty="0" smtClean="0">
                <a:solidFill>
                  <a:schemeClr val="tx1"/>
                </a:solidFill>
              </a:rPr>
              <a:t>обнаружены</a:t>
            </a:r>
            <a:r>
              <a:rPr lang="ru-RU" sz="2400" dirty="0" smtClean="0">
                <a:solidFill>
                  <a:schemeClr val="tx1"/>
                </a:solidFill>
              </a:rPr>
              <a:t> компилятором и компоновщиком или она переопределена </a:t>
            </a:r>
            <a:r>
              <a:rPr lang="ru-RU" sz="2400" b="1" dirty="0" smtClean="0">
                <a:solidFill>
                  <a:srgbClr val="FF0000"/>
                </a:solidFill>
              </a:rPr>
              <a:t>выдается ошибка</a:t>
            </a:r>
            <a:r>
              <a:rPr lang="ru-RU" sz="2400" dirty="0" smtClean="0">
                <a:solidFill>
                  <a:schemeClr val="tx1"/>
                </a:solidFill>
              </a:rPr>
              <a:t>!!,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31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59046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Рекурсивные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" y="548680"/>
            <a:ext cx="913492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rgbClr val="FF0000"/>
                </a:solidFill>
              </a:rPr>
              <a:t>Рекурсивной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называется такая функция, которая может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вызывать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саму себя (при этом ошибки не возникает). В рекурсивной функции должно быть предусмотрено завершение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return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то есть должна существовать такая ветка в алгоритме, которая не содержит рекурсивного вызова себя.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Наиболее показательной </a:t>
            </a:r>
            <a:r>
              <a:rPr lang="ru-RU" altLang="ru-RU" sz="2000" b="1" dirty="0">
                <a:solidFill>
                  <a:schemeClr val="tx1"/>
                </a:solidFill>
              </a:rPr>
              <a:t>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вляется </a:t>
            </a:r>
            <a:r>
              <a:rPr lang="ru-RU" altLang="ru-RU" sz="2000" b="1" dirty="0">
                <a:solidFill>
                  <a:schemeClr val="tx1"/>
                </a:solidFill>
              </a:rPr>
              <a:t>ф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ункция вычисления факториала: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0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! =1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;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n! = 1*2*3*4*(n-1)*n;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 smtClean="0">
                <a:solidFill>
                  <a:schemeClr val="tx1"/>
                </a:solidFill>
              </a:rPr>
              <a:t>Можно и так: </a:t>
            </a:r>
            <a:r>
              <a:rPr lang="en-US" altLang="ru-RU" sz="2800" b="1" dirty="0">
                <a:solidFill>
                  <a:schemeClr val="tx1"/>
                </a:solidFill>
              </a:rPr>
              <a:t>n! =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(n-1)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*n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причем красным помечена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рекурсия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Функцию вычисления факториала можно написать так: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i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fact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n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{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	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rez;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( n == 0 )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   </a:t>
            </a:r>
            <a:endParaRPr lang="ru-RU" sz="20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1;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else </a:t>
            </a:r>
            <a:r>
              <a:rPr lang="ru-RU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n * fact (  n - 1 ) ;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вычисления факториала (</a:t>
            </a:r>
            <a:r>
              <a:rPr lang="en-US" sz="2000" b="1" dirty="0">
                <a:solidFill>
                  <a:srgbClr val="FF0000"/>
                </a:solidFill>
              </a:rPr>
              <a:t>fact</a:t>
            </a:r>
            <a:r>
              <a:rPr lang="ru-RU" sz="2000" b="1" dirty="0">
                <a:solidFill>
                  <a:schemeClr val="tx1"/>
                </a:solidFill>
              </a:rPr>
              <a:t>) из основной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программы: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2000" dirty="0" smtClean="0">
                <a:latin typeface="Tahoma"/>
                <a:ea typeface="Times New Roman"/>
              </a:rPr>
              <a:t> 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"fact 5 =  %d\n"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, fact(5) );</a:t>
            </a:r>
            <a:endParaRPr lang="ru-RU" sz="20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вызова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рекурсивной функции см. в отладчике(5! =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120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fact</a:t>
            </a: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5 = 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120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Массивы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передачи массива в функцию может быть выбран один из вариантов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u="sng" dirty="0">
                <a:solidFill>
                  <a:schemeClr val="tx1"/>
                </a:solidFill>
              </a:rPr>
              <a:t>Фиксированное</a:t>
            </a:r>
            <a:r>
              <a:rPr lang="ru-RU" sz="2000" b="1" dirty="0">
                <a:solidFill>
                  <a:schemeClr val="tx1"/>
                </a:solidFill>
              </a:rPr>
              <a:t> число элементов в массиве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массива фиксирован в программе или задан глобальной переменной)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Через </a:t>
            </a:r>
            <a:r>
              <a:rPr lang="ru-RU" sz="2000" b="1" u="sng" dirty="0">
                <a:solidFill>
                  <a:schemeClr val="tx1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 на массив и его </a:t>
            </a:r>
            <a:r>
              <a:rPr lang="ru-RU" sz="2000" b="1" u="sng" dirty="0">
                <a:solidFill>
                  <a:schemeClr val="tx1"/>
                </a:solidFill>
              </a:rPr>
              <a:t>размер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указан отдельным числовым параметром, наиболее </a:t>
            </a:r>
            <a:r>
              <a:rPr lang="ru-RU" sz="2000" b="1" dirty="0" smtClean="0">
                <a:solidFill>
                  <a:schemeClr val="tx1"/>
                </a:solidFill>
              </a:rPr>
              <a:t>приемлемый вариант)</a:t>
            </a:r>
            <a:endParaRPr lang="ru-RU" sz="2000" b="1" dirty="0">
              <a:solidFill>
                <a:schemeClr val="tx1"/>
              </a:solidFill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Задание </a:t>
            </a:r>
            <a:r>
              <a:rPr lang="ru-RU" sz="2000" b="1" u="sng" dirty="0">
                <a:solidFill>
                  <a:schemeClr val="tx1"/>
                </a:solidFill>
              </a:rPr>
              <a:t>нулевого</a:t>
            </a:r>
            <a:r>
              <a:rPr lang="ru-RU" sz="2000" b="1" dirty="0">
                <a:solidFill>
                  <a:schemeClr val="tx1"/>
                </a:solidFill>
              </a:rPr>
              <a:t> элемента в конце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(имеет ограниченное </a:t>
            </a:r>
            <a:r>
              <a:rPr lang="ru-RU" sz="2000" b="1" dirty="0">
                <a:solidFill>
                  <a:schemeClr val="tx1"/>
                </a:solidFill>
              </a:rPr>
              <a:t>применение, из-за возможности нулей в массиве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Передача структуры параметров (указатель и  массив в структуре)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Основная проблема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 массивом параметром – Это передача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(фиксированное, глобальное, параметр, вычисляемое).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формировании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массивов в функциях целесообразно использовать динамическую память, в этом размер может вычисляться в самой функции и проблема его передачи отсутствует.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46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9601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Указатели  и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Фактические параметры передаются в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по значению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Поэтому изменить значение переменных внутри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невозможно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связи с этим, только при передаче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указателя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 переменную возможно их изменение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Для передачи указателя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описании функции для параметра задать тип указателя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-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формальный </a:t>
            </a:r>
            <a:r>
              <a:rPr lang="ru-RU" altLang="ru-RU" sz="2000" b="1" dirty="0">
                <a:solidFill>
                  <a:schemeClr val="tx1"/>
                </a:solidFill>
              </a:rPr>
              <a:t>параметр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</a:t>
            </a:r>
            <a:r>
              <a:rPr lang="en-US" sz="20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){…};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 при вызове функции применить перед параметром операцию  адресации/именования 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&amp;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- </a:t>
            </a:r>
            <a:r>
              <a:rPr lang="en-US" altLang="ru-RU" sz="2000" b="1" dirty="0">
                <a:solidFill>
                  <a:srgbClr val="FF0000"/>
                </a:solidFill>
              </a:rPr>
              <a:t>-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формальный параметр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в виде указателя на переменную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endParaRPr lang="en-US" alt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 =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Summa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Вызов функции</a:t>
            </a:r>
            <a:endParaRPr lang="ru-RU" alt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самой же функции для изменения значения переменной нужно использовать операцию 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разименования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/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разадресации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…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Изменение переменной по указателю в теле функции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2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200799" cy="5655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№5 Передача параметров в функции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3293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Важное ПРАВИЛО СИ: ПАРАМЕТРЫ В ФУНЦИИ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ПЕРЕДАЮТСЯ ПО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ЗНАЧЕНИЮ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Это означает, что изменить фактический параметр в функции нельзя!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функции (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- параметр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изменить параметр ы функции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 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(a + b);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попытка изменения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(a + 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Проверка изменения :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0, s2;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s2 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а(2,2,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s2 = 4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Значение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s2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 операторе присваивания изменилось (4), а значение параметра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s1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не изменилось (было 0).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Просмотр проводиться в отладчике</a:t>
            </a:r>
            <a:r>
              <a:rPr 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изменения параметра в функции нужно передать в функцию его адрес (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указатель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или ссылку на переменную!)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74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7" y="55120"/>
            <a:ext cx="6408712" cy="4935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Указатели на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СИ/СИ++ допускается использовать указатели на функции для обеспечения большей динамики в программе. Покажем на примере: 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8100"/>
                </a:solidFill>
                <a:latin typeface="Tahoma"/>
                <a:ea typeface="Times New Roman"/>
              </a:rPr>
              <a:t>// </a:t>
            </a:r>
            <a:r>
              <a:rPr lang="ru-RU" sz="1600" dirty="0" smtClean="0">
                <a:solidFill>
                  <a:srgbClr val="008100"/>
                </a:solidFill>
                <a:latin typeface="Tahoma"/>
                <a:ea typeface="Times New Roman"/>
              </a:rPr>
              <a:t>Функции для демонстрации  указателя на функции</a:t>
            </a:r>
            <a:endParaRPr lang="ru-RU" sz="1600" dirty="0" smtClean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fun1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=5;};</a:t>
            </a:r>
            <a:endParaRPr lang="ru-RU" sz="16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fun2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) { </a:t>
            </a: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1600" dirty="0" err="1">
                <a:solidFill>
                  <a:srgbClr val="000000"/>
                </a:solidFill>
                <a:latin typeface="Tahoma"/>
                <a:ea typeface="Times New Roman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Tahoma"/>
                <a:ea typeface="Times New Roman"/>
              </a:rPr>
              <a:t>=10;};</a:t>
            </a:r>
            <a:endParaRPr lang="ru-RU" sz="1600" dirty="0"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sz="2000" b="1" dirty="0">
                <a:solidFill>
                  <a:schemeClr val="tx1"/>
                </a:solidFill>
              </a:rPr>
              <a:t>основной программе, указатель на функцию (</a:t>
            </a:r>
            <a:r>
              <a:rPr lang="ru-RU" sz="2000" b="1" dirty="0" err="1">
                <a:solidFill>
                  <a:srgbClr val="FF0000"/>
                </a:solidFill>
              </a:rPr>
              <a:t>pFun</a:t>
            </a:r>
            <a:r>
              <a:rPr lang="ru-RU" sz="2000" b="1" dirty="0">
                <a:solidFill>
                  <a:schemeClr val="tx1"/>
                </a:solidFill>
              </a:rPr>
              <a:t>) вычисляется динамически:</a:t>
            </a: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 </a:t>
            </a:r>
            <a:r>
              <a:rPr lang="ru-RU" sz="1700" dirty="0">
                <a:solidFill>
                  <a:schemeClr val="tx1"/>
                </a:solidFill>
                <a:latin typeface="Tahoma"/>
                <a:ea typeface="Times New Roman"/>
              </a:rPr>
              <a:t>i , j , k =5;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 (*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 (</a:t>
            </a:r>
            <a:r>
              <a:rPr lang="ru-RU" sz="17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указатель на функцию с параметром </a:t>
            </a:r>
            <a:r>
              <a:rPr lang="ru-RU" sz="1700" dirty="0" err="1">
                <a:solidFill>
                  <a:srgbClr val="008000"/>
                </a:solidFill>
                <a:latin typeface="Tahoma"/>
                <a:ea typeface="Times New Roman"/>
              </a:rPr>
              <a:t>int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1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 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&amp;fun1 =&gt;  %d\n"</a:t>
            </a:r>
            <a:r>
              <a:rPr lang="en-US" sz="1700" dirty="0">
                <a:latin typeface="Tahoma"/>
                <a:ea typeface="Times New Roman"/>
              </a:rPr>
              <a:t> , </a:t>
            </a:r>
            <a:r>
              <a:rPr lang="en-US" sz="1700" dirty="0" err="1">
                <a:latin typeface="Tahoma"/>
                <a:ea typeface="Times New Roman"/>
              </a:rPr>
              <a:t>i</a:t>
            </a:r>
            <a:r>
              <a:rPr lang="en-US" sz="1700" dirty="0">
                <a:latin typeface="Tahoma"/>
                <a:ea typeface="Times New Roman"/>
              </a:rPr>
              <a:t>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 = 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&amp;</a:t>
            </a:r>
            <a:r>
              <a:rPr lang="en-US" sz="1700" dirty="0">
                <a:solidFill>
                  <a:srgbClr val="FF0000"/>
                </a:solidFill>
                <a:latin typeface="Tahoma"/>
                <a:ea typeface="Times New Roman"/>
              </a:rPr>
              <a:t>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2</a:t>
            </a:r>
            <a:r>
              <a:rPr lang="ru-RU" sz="1700" dirty="0">
                <a:latin typeface="Tahoma"/>
                <a:ea typeface="Times New Roman"/>
              </a:rPr>
              <a:t>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>
                <a:latin typeface="Tahoma"/>
                <a:ea typeface="Times New Roman"/>
              </a:rPr>
              <a:t>j</a:t>
            </a:r>
            <a:r>
              <a:rPr lang="ru-RU" sz="1700" dirty="0">
                <a:latin typeface="Tahoma"/>
                <a:ea typeface="Times New Roman"/>
              </a:rPr>
              <a:t> = (</a:t>
            </a:r>
            <a:r>
              <a:rPr lang="en-US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latin typeface="Tahoma"/>
                <a:ea typeface="Times New Roman"/>
              </a:rPr>
              <a:t>)(</a:t>
            </a:r>
            <a:r>
              <a:rPr lang="en-US" sz="1700" dirty="0">
                <a:latin typeface="Tahoma"/>
                <a:ea typeface="Times New Roman"/>
              </a:rPr>
              <a:t>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выражение одинаковое для вызова функции через указатель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 = &amp;fun2 =&gt;  %d\n"</a:t>
            </a:r>
            <a:r>
              <a:rPr lang="en-US" sz="1700" dirty="0">
                <a:latin typeface="Tahoma"/>
                <a:ea typeface="Times New Roman"/>
              </a:rPr>
              <a:t> , j );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ru-RU" sz="1700" dirty="0">
                <a:latin typeface="Tahoma"/>
                <a:ea typeface="Times New Roman"/>
              </a:rPr>
              <a:t>j = </a:t>
            </a:r>
            <a:r>
              <a:rPr lang="ru-RU" sz="1700" dirty="0" err="1">
                <a:solidFill>
                  <a:srgbClr val="FF0000"/>
                </a:solidFill>
                <a:latin typeface="Tahoma"/>
                <a:ea typeface="Times New Roman"/>
              </a:rPr>
              <a:t>pFun</a:t>
            </a:r>
            <a:r>
              <a:rPr lang="ru-RU" sz="1700" dirty="0">
                <a:solidFill>
                  <a:srgbClr val="FF0000"/>
                </a:solidFill>
                <a:latin typeface="Tahoma"/>
                <a:ea typeface="Times New Roman"/>
              </a:rPr>
              <a:t>(k</a:t>
            </a:r>
            <a:r>
              <a:rPr lang="ru-RU" sz="1700" dirty="0">
                <a:latin typeface="Tahoma"/>
                <a:ea typeface="Times New Roman"/>
              </a:rPr>
              <a:t>); </a:t>
            </a:r>
            <a:r>
              <a:rPr lang="ru-RU" sz="1700" dirty="0">
                <a:solidFill>
                  <a:srgbClr val="008000"/>
                </a:solidFill>
                <a:latin typeface="Tahoma"/>
                <a:ea typeface="Times New Roman"/>
              </a:rPr>
              <a:t>// можно и так</a:t>
            </a:r>
            <a:endParaRPr lang="ru-RU" sz="1700" dirty="0">
              <a:latin typeface="Times New Roman"/>
              <a:ea typeface="Calibri"/>
            </a:endParaRPr>
          </a:p>
          <a:p>
            <a:pPr marL="558800" algn="l">
              <a:spcBef>
                <a:spcPts val="0"/>
              </a:spcBef>
              <a:spcAft>
                <a:spcPts val="0"/>
              </a:spcAft>
            </a:pPr>
            <a:r>
              <a:rPr lang="en-US" sz="17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700" dirty="0">
                <a:latin typeface="Tahoma"/>
                <a:ea typeface="Times New Roman"/>
              </a:rPr>
              <a:t> (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"j = </a:t>
            </a:r>
            <a:r>
              <a:rPr lang="en-US" sz="1700" dirty="0" err="1">
                <a:solidFill>
                  <a:srgbClr val="A31515"/>
                </a:solidFill>
                <a:latin typeface="Tahoma"/>
                <a:ea typeface="Times New Roman"/>
              </a:rPr>
              <a:t>pFun</a:t>
            </a:r>
            <a:r>
              <a:rPr lang="en-US" sz="1700" dirty="0">
                <a:solidFill>
                  <a:srgbClr val="A31515"/>
                </a:solidFill>
                <a:latin typeface="Tahoma"/>
                <a:ea typeface="Times New Roman"/>
              </a:rPr>
              <a:t>(k) =&gt;  %d\n"</a:t>
            </a:r>
            <a:r>
              <a:rPr lang="en-US" sz="1700" dirty="0">
                <a:latin typeface="Tahoma"/>
                <a:ea typeface="Times New Roman"/>
              </a:rPr>
              <a:t> , j </a:t>
            </a:r>
            <a:r>
              <a:rPr lang="en-US" sz="1700" dirty="0" smtClean="0">
                <a:latin typeface="Tahoma"/>
                <a:ea typeface="Times New Roman"/>
              </a:rPr>
              <a:t>);</a:t>
            </a:r>
            <a:endParaRPr lang="ru-RU" sz="1700" dirty="0">
              <a:latin typeface="Times New Roman"/>
              <a:ea typeface="Times New Roman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sz="2000" b="1" dirty="0">
                <a:solidFill>
                  <a:schemeClr val="tx1"/>
                </a:solidFill>
              </a:rPr>
              <a:t>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&amp;fun1 =&gt;  5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&amp;fun2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j =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pFun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(k</a:t>
            </a:r>
            <a:r>
              <a:rPr lang="en-US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) =&gt;  10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4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7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-99392"/>
            <a:ext cx="5688632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6.Вложенные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Вложенные структуры.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Вложенные </a:t>
            </a:r>
            <a:r>
              <a:rPr lang="ru-RU" sz="2000" b="1" dirty="0">
                <a:solidFill>
                  <a:schemeClr val="tx1"/>
                </a:solidFill>
              </a:rPr>
              <a:t>структуры: одни структуры описываются и используются </a:t>
            </a:r>
            <a:r>
              <a:rPr lang="ru-RU" sz="2000" b="1" u="sng" dirty="0">
                <a:solidFill>
                  <a:schemeClr val="tx1"/>
                </a:solidFill>
              </a:rPr>
              <a:t>внутри друг</a:t>
            </a:r>
            <a:r>
              <a:rPr lang="ru-RU" sz="2000" b="1" dirty="0">
                <a:solidFill>
                  <a:schemeClr val="tx1"/>
                </a:solidFill>
              </a:rPr>
              <a:t>их (см. локальные 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структуры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вложена в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;};</a:t>
            </a: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структурных переменных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а1;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//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ШАБЛОН СТРУКТУРЫ 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НЕДОСТУПЕН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pA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};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ПРАВИЛЬНО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! 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Задан 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УКАЗАТЕЛЬ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СТРУКТУРУ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Вложенные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структуры описание переменных и работа с ними.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Вложенные 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a1, c1;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переменных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a1.b1.k = 5;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k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Поле из вложенной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структуры</a:t>
            </a:r>
            <a:endParaRPr lang="ru-RU" sz="19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a1.pA=&amp;c1; </a:t>
            </a:r>
            <a:r>
              <a:rPr lang="en-US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Задание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указателя на свою структуру</a:t>
            </a:r>
            <a:endParaRPr lang="ru-RU" sz="1900" b="1" dirty="0" smtClean="0">
              <a:solidFill>
                <a:srgbClr val="FF0000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2915" y="-3031"/>
            <a:ext cx="5688632" cy="551711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Массивы структур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rgbClr val="FF0000"/>
                </a:solidFill>
              </a:rPr>
              <a:t>Структуры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Массивы структур описываются как обычные массивы, но задается тип структурной переменной: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Массивы структур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P1= {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{10, 3, 1978}, 1500.48 }; </a:t>
            </a: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[30];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Работа </a:t>
            </a:r>
            <a:r>
              <a:rPr lang="ru-RU" altLang="ru-RU" sz="2000" b="1" dirty="0">
                <a:solidFill>
                  <a:schemeClr val="tx1"/>
                </a:solidFill>
              </a:rPr>
              <a:t>с элементами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2000" b="1" dirty="0">
                <a:solidFill>
                  <a:schemeClr val="tx1"/>
                </a:solidFill>
              </a:rPr>
              <a:t>полями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массива структур: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Присваивание одной структуры 2-му элементу массива 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 = P1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// Цикл работы (занесение поля оклада </a:t>
            </a:r>
            <a:r>
              <a:rPr lang="ru-RU" sz="2000" b="1" dirty="0" err="1">
                <a:solidFill>
                  <a:srgbClr val="FF0000"/>
                </a:solidFill>
              </a:rPr>
              <a:t>salary</a:t>
            </a:r>
            <a:r>
              <a:rPr lang="ru-RU" sz="2000" b="1" dirty="0">
                <a:solidFill>
                  <a:schemeClr val="tx1"/>
                </a:solidFill>
              </a:rPr>
              <a:t> )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=0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 )</a:t>
            </a:r>
          </a:p>
          <a:p>
            <a:pPr algn="l"/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salary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10.0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MasPerson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2 элемента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Работа с массивами структур в функции: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SumSalaryMas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Person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полей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	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&lt;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+= 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)-&gt;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salary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SumSal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  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9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19268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Динамические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Динамические структуры. Для работы с динамическими структурами описывается указатель на структуру данного типа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Выделяется динамическая память</a:t>
            </a:r>
            <a:r>
              <a:rPr lang="en-US" alt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altLang="ru-RU" sz="2000" b="1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malloc.h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(size)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Захват ДП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)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malloc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</a:t>
            </a: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Работа 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с динамической структурной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переменной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^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2;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&gt;Name,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Федоров"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...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Освобождение ДП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free (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3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Общие понятия ЯП и ИТ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Общие понятия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ЯП: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Программа (</a:t>
            </a:r>
            <a:r>
              <a:rPr lang="ru-RU" altLang="ru-RU" sz="2000" b="1" dirty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Переменная (</a:t>
            </a:r>
            <a:r>
              <a:rPr lang="ru-RU" altLang="ru-RU" sz="20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Переменные этапа компиляции (</a:t>
            </a:r>
            <a:r>
              <a:rPr lang="ru-RU" altLang="ru-RU" sz="2000" b="1" dirty="0" smtClean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Константы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Выражение</a:t>
            </a:r>
            <a:r>
              <a:rPr lang="ru-RU" altLang="ru-RU" sz="2000" b="1" dirty="0">
                <a:solidFill>
                  <a:schemeClr val="tx1"/>
                </a:solidFill>
              </a:rPr>
              <a:t> (</a:t>
            </a:r>
            <a:r>
              <a:rPr lang="ru-RU" altLang="ru-RU" sz="2000" b="1" dirty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омментарии (</a:t>
            </a:r>
            <a:r>
              <a:rPr lang="ru-RU" altLang="ru-RU" sz="2000" b="1" dirty="0" smtClean="0">
                <a:solidFill>
                  <a:schemeClr val="tx1"/>
                </a:solidFill>
                <a:hlinkClick r:id="rId8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Функции (процедура подпрограмма)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Оператор (команда, </a:t>
            </a:r>
            <a:r>
              <a:rPr lang="ru-RU" altLang="ru-RU" sz="2000" b="1" dirty="0">
                <a:solidFill>
                  <a:schemeClr val="tx1"/>
                </a:solidFill>
              </a:rPr>
              <a:t>инструкция) (</a:t>
            </a:r>
            <a:r>
              <a:rPr lang="ru-RU" altLang="ru-RU" sz="2000" b="1" dirty="0">
                <a:solidFill>
                  <a:schemeClr val="tx1"/>
                </a:solidFill>
                <a:hlinkClick r:id="rId10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Указатель (ссылка)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1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Составной оператор и операторные скобки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2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Файл (</a:t>
            </a:r>
            <a:r>
              <a:rPr lang="ru-RU" altLang="ru-RU" sz="2000" b="1" dirty="0">
                <a:solidFill>
                  <a:schemeClr val="tx1"/>
                </a:solidFill>
                <a:hlinkClick r:id="rId13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Структура (запись, класс)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4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Проект </a:t>
            </a:r>
            <a:r>
              <a:rPr lang="ru-RU" altLang="ru-RU" sz="2000" b="1" dirty="0">
                <a:solidFill>
                  <a:schemeClr val="tx1"/>
                </a:solidFill>
              </a:rPr>
              <a:t>и модули (</a:t>
            </a:r>
            <a:r>
              <a:rPr lang="ru-RU" altLang="ru-RU" sz="2000" b="1" dirty="0">
                <a:solidFill>
                  <a:schemeClr val="tx1"/>
                </a:solidFill>
                <a:hlinkClick r:id="rId15" action="ppaction://hlinksldjump"/>
              </a:rPr>
              <a:t>СМ</a:t>
            </a:r>
            <a:r>
              <a:rPr lang="ru-RU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Массив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6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Строка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1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Список (</a:t>
            </a:r>
            <a:r>
              <a:rPr lang="ru-RU" altLang="ru-RU" sz="20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07105" y="0"/>
            <a:ext cx="536895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2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Локальные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Структуры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Локальные структуры – Это вложенные структуры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которые описаны в внутри составного оператора (блока)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0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0472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Рекурсивные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Рекурсивные структуры это такие структуры, в которых описаны указатели на переменные этого же структурного типа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Пример описания:</a:t>
            </a:r>
          </a:p>
          <a:p>
            <a:pPr algn="l"/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struct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структура элемента списка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next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prev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Elem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ListVal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 использования: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Рекурсивные структуры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E2, E3;</a:t>
            </a: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E1= {&amp;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&amp;E3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,5};</a:t>
            </a:r>
          </a:p>
          <a:p>
            <a:pPr algn="l"/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&amp;E1;</a:t>
            </a:r>
          </a:p>
          <a:p>
            <a:pPr algn="l"/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pE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-&gt;next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Навигация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4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5964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Перечисления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Перечисления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enum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специальный вид структурных переменных</a:t>
            </a:r>
            <a:r>
              <a:rPr lang="ru-RU" sz="2000" b="1" dirty="0" smtClean="0">
                <a:solidFill>
                  <a:schemeClr val="tx1"/>
                </a:solidFill>
              </a:rPr>
              <a:t>, позволяющий создать список целых поименованных констант.  </a:t>
            </a:r>
            <a:r>
              <a:rPr lang="ru-RU" sz="2000" b="1" dirty="0">
                <a:solidFill>
                  <a:schemeClr val="tx1"/>
                </a:solidFill>
              </a:rPr>
              <a:t>использующихся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 . </a:t>
            </a:r>
            <a:r>
              <a:rPr lang="ru-RU" sz="2000" b="1" dirty="0">
                <a:solidFill>
                  <a:schemeClr val="tx1"/>
                </a:solidFill>
              </a:rPr>
              <a:t>Например, можно перенумеровать дни недели, </a:t>
            </a:r>
            <a:r>
              <a:rPr lang="ru-RU" sz="2000" b="1" dirty="0" smtClean="0">
                <a:solidFill>
                  <a:schemeClr val="tx1"/>
                </a:solidFill>
              </a:rPr>
              <a:t>месяцы. Формально это выглядит так:</a:t>
            </a:r>
          </a:p>
          <a:p>
            <a:pPr algn="l"/>
            <a:r>
              <a:rPr lang="ru-RU" sz="2000" b="1" dirty="0" err="1" smtClean="0">
                <a:solidFill>
                  <a:srgbClr val="003300"/>
                </a:solidFill>
                <a:latin typeface="Times New Roman"/>
                <a:ea typeface="Calibri"/>
              </a:rPr>
              <a:t>enum</a:t>
            </a:r>
            <a:r>
              <a:rPr lang="ru-RU" sz="2000" b="1" dirty="0" smtClean="0">
                <a:solidFill>
                  <a:srgbClr val="003300"/>
                </a:solidFill>
                <a:latin typeface="Times New Roman"/>
                <a:ea typeface="Calibri"/>
              </a:rPr>
              <a:t> </a:t>
            </a:r>
            <a:r>
              <a:rPr lang="ru-RU" sz="2000" b="1" dirty="0">
                <a:solidFill>
                  <a:srgbClr val="003300"/>
                </a:solidFill>
                <a:latin typeface="Times New Roman"/>
                <a:ea typeface="Calibri"/>
              </a:rPr>
              <a:t>[ &lt;имя&gt; ] {список перечисления} [ список переменных];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Пример описания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перечисления:</a:t>
            </a:r>
          </a:p>
          <a:p>
            <a:pPr algn="l"/>
            <a:r>
              <a:rPr lang="en-US" sz="2000" dirty="0" err="1">
                <a:solidFill>
                  <a:schemeClr val="tx1"/>
                </a:solidFill>
              </a:rPr>
              <a:t>enum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{ </a:t>
            </a:r>
            <a:r>
              <a:rPr lang="en-US" sz="2000" dirty="0" smtClean="0">
                <a:solidFill>
                  <a:schemeClr val="tx1"/>
                </a:solidFill>
              </a:rPr>
              <a:t>mon</a:t>
            </a:r>
            <a:r>
              <a:rPr lang="ru-RU" sz="2000" dirty="0" smtClean="0">
                <a:solidFill>
                  <a:schemeClr val="tx1"/>
                </a:solidFill>
              </a:rPr>
              <a:t> = </a:t>
            </a:r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 err="1">
                <a:solidFill>
                  <a:schemeClr val="tx1"/>
                </a:solidFill>
              </a:rPr>
              <a:t>tue</a:t>
            </a:r>
            <a:r>
              <a:rPr lang="en-US" sz="2000" dirty="0">
                <a:solidFill>
                  <a:schemeClr val="tx1"/>
                </a:solidFill>
              </a:rPr>
              <a:t> , wed , </a:t>
            </a:r>
            <a:r>
              <a:rPr lang="en-US" sz="2000" dirty="0" err="1">
                <a:solidFill>
                  <a:schemeClr val="tx1"/>
                </a:solidFill>
              </a:rPr>
              <a:t>thu</a:t>
            </a:r>
            <a:r>
              <a:rPr lang="en-US" sz="2000" dirty="0">
                <a:solidFill>
                  <a:schemeClr val="tx1"/>
                </a:solidFill>
              </a:rPr>
              <a:t> , </a:t>
            </a:r>
            <a:r>
              <a:rPr lang="en-US" sz="2000" dirty="0" err="1">
                <a:solidFill>
                  <a:schemeClr val="tx1"/>
                </a:solidFill>
              </a:rPr>
              <a:t>fri</a:t>
            </a:r>
            <a:r>
              <a:rPr lang="en-US" sz="2000" dirty="0">
                <a:solidFill>
                  <a:schemeClr val="tx1"/>
                </a:solidFill>
              </a:rPr>
              <a:t> , sat ,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en-US" sz="2000" dirty="0">
                <a:solidFill>
                  <a:schemeClr val="tx1"/>
                </a:solidFill>
              </a:rPr>
              <a:t> };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Причем каждой </a:t>
            </a:r>
            <a:r>
              <a:rPr lang="ru-RU" sz="2000" b="1" u="sng" dirty="0">
                <a:solidFill>
                  <a:schemeClr val="tx1"/>
                </a:solidFill>
              </a:rPr>
              <a:t>символьной константе </a:t>
            </a:r>
            <a:r>
              <a:rPr lang="ru-RU" sz="2000" b="1" dirty="0">
                <a:solidFill>
                  <a:schemeClr val="tx1"/>
                </a:solidFill>
              </a:rPr>
              <a:t>перечисления соответствует </a:t>
            </a:r>
            <a:r>
              <a:rPr lang="ru-RU" sz="2000" b="1" u="sng" dirty="0">
                <a:solidFill>
                  <a:schemeClr val="tx1"/>
                </a:solidFill>
              </a:rPr>
              <a:t>целое </a:t>
            </a:r>
            <a:r>
              <a:rPr lang="ru-RU" sz="2000" b="1" dirty="0">
                <a:solidFill>
                  <a:schemeClr val="tx1"/>
                </a:solidFill>
              </a:rPr>
              <a:t>число! У первой </a:t>
            </a:r>
            <a:r>
              <a:rPr lang="ru-RU" sz="2000" b="1" dirty="0" smtClean="0">
                <a:solidFill>
                  <a:srgbClr val="FF0000"/>
                </a:solidFill>
              </a:rPr>
              <a:t>0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err="1" smtClean="0">
                <a:solidFill>
                  <a:schemeClr val="tx1"/>
                </a:solidFill>
              </a:rPr>
              <a:t>по-умолчанию</a:t>
            </a:r>
            <a:r>
              <a:rPr lang="ru-RU" sz="2000" b="1" dirty="0" smtClean="0">
                <a:solidFill>
                  <a:schemeClr val="tx1"/>
                </a:solidFill>
              </a:rPr>
              <a:t>, или заданное число – </a:t>
            </a:r>
            <a:r>
              <a:rPr lang="ru-RU" sz="2000" b="1" dirty="0" smtClean="0">
                <a:solidFill>
                  <a:srgbClr val="FF0000"/>
                </a:solidFill>
              </a:rPr>
              <a:t>1 </a:t>
            </a:r>
            <a:r>
              <a:rPr lang="ru-RU" sz="2000" b="1" dirty="0" smtClean="0">
                <a:solidFill>
                  <a:schemeClr val="tx1"/>
                </a:solidFill>
              </a:rPr>
              <a:t>у нас)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dirty="0" smtClean="0">
                <a:solidFill>
                  <a:schemeClr val="tx1"/>
                </a:solidFill>
              </a:rPr>
              <a:t>У остальных значения по порядке</a:t>
            </a:r>
            <a:r>
              <a:rPr lang="en-US" sz="2000" b="1" dirty="0" smtClean="0">
                <a:solidFill>
                  <a:schemeClr val="tx1"/>
                </a:solidFill>
              </a:rPr>
              <a:t>: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smtClean="0">
                <a:solidFill>
                  <a:schemeClr val="tx1"/>
                </a:solidFill>
              </a:rPr>
              <a:t>{</a:t>
            </a:r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r>
              <a:rPr lang="en-US" sz="2000" b="1" dirty="0" smtClean="0">
                <a:solidFill>
                  <a:schemeClr val="tx1"/>
                </a:solidFill>
              </a:rPr>
              <a:t>,2,3,4,5,6,7}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1"/>
                </a:solidFill>
              </a:rPr>
              <a:t>Использование перечислений: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d</a:t>
            </a:r>
            <a:r>
              <a:rPr lang="en-US" sz="2000" b="1" dirty="0">
                <a:solidFill>
                  <a:srgbClr val="FF0000"/>
                </a:solidFill>
              </a:rPr>
              <a:t> 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типа перечисления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day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Вычисление значения переменной (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sun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= 6)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d1 =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day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)5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!Ошибка допустим только заданный набор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1-7</a:t>
            </a:r>
            <a:endParaRPr lang="en-US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Неименованные перечисления (уже </a:t>
            </a:r>
            <a:r>
              <a:rPr lang="ru-RU" altLang="ru-RU" sz="2000" b="1" dirty="0">
                <a:solidFill>
                  <a:schemeClr val="tx1"/>
                </a:solidFill>
              </a:rPr>
              <a:t>есть </a:t>
            </a:r>
            <a:r>
              <a:rPr lang="en-US" altLang="ru-RU" sz="2000" b="1" dirty="0" err="1" smtClean="0">
                <a:solidFill>
                  <a:schemeClr val="tx1"/>
                </a:solidFill>
              </a:rPr>
              <a:t>enum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для: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true </a:t>
            </a:r>
            <a:r>
              <a:rPr lang="ru-RU" altLang="ru-RU" sz="2000" b="1" dirty="0">
                <a:solidFill>
                  <a:schemeClr val="tx1"/>
                </a:solidFill>
              </a:rPr>
              <a:t>и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false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 СИ):</a:t>
            </a:r>
          </a:p>
          <a:p>
            <a:pPr algn="l">
              <a:spcBef>
                <a:spcPts val="0"/>
              </a:spcBef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enum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{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sz="2000" dirty="0" smtClean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 = 0 и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2F4F4F"/>
                </a:solidFill>
                <a:highlight>
                  <a:srgbClr val="FFFFFF"/>
                </a:highlight>
                <a:latin typeface="Consolas"/>
              </a:rPr>
              <a:t>= 1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4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12768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Союзы/объединения(</a:t>
            </a:r>
            <a:r>
              <a:rPr lang="en-US" sz="3200" dirty="0" smtClean="0"/>
              <a:t>union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5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Союзы.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Союзы – это специальный тип структурных переменных, позволяющих хранить в одном месте ОП (</a:t>
            </a:r>
            <a:r>
              <a:rPr lang="ru-RU" altLang="ru-RU" sz="20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разные данные. Союзы имеют: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союза (шаблона). 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ival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вещественное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поле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sval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 на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строку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– </a:t>
            </a:r>
            <a:r>
              <a:rPr lang="ru-RU" sz="2000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переменная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описана вместе с </a:t>
            </a:r>
            <a:r>
              <a:rPr lang="ru-RU" sz="2000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шаблоном</a:t>
            </a:r>
            <a:endParaRPr lang="ru-RU" sz="2000" u="sng" dirty="0">
              <a:latin typeface="Times New Roman"/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переменных данного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u_tag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– это новый тип данных!!!!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Использование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полей союза (строк и числовых полей).</a:t>
            </a: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U1.ival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5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целое поле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U1.fval = 0.5f;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вещественное поле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указатель на строку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pStr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*)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new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[100]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Выделение ДП под строку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(U1.sval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100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Объединения"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1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05678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Указатели на поя структуры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Специальные указатели на поля структур.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Новая структура для демонстрации: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r>
              <a:rPr lang="ru-RU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Покажем работу указателя на поле на примере (указатель на поле выделен красным цветом </a:t>
            </a:r>
            <a:r>
              <a:rPr lang="ru-RU" sz="2000" b="1" dirty="0" err="1">
                <a:solidFill>
                  <a:srgbClr val="FF0000"/>
                </a:solidFill>
              </a:rPr>
              <a:t>pPole</a:t>
            </a:r>
            <a:r>
              <a:rPr lang="ru-RU" sz="2000" b="1" dirty="0">
                <a:solidFill>
                  <a:schemeClr val="tx1"/>
                </a:solidFill>
              </a:rPr>
              <a:t>):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(объявление)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поле структуры (задание значения)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ru-RU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</a:t>
            </a:r>
            <a:r>
              <a:rPr lang="ru-RU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здес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может быть и другое целое поле структуры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S8={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Сидоров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Василий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, 10 };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1 , Kurs2 = 10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и указатель на поле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=2;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2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На Указатель </a:t>
            </a:r>
            <a:r>
              <a:rPr lang="ru-RU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на поле  задаем на новое поле (</a:t>
            </a:r>
            <a:r>
              <a:rPr lang="ru-RU" sz="1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Kurs2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= 10 предварительно)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::Kurs2;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S8.*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=3;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Kurs2 = </a:t>
            </a:r>
            <a:r>
              <a:rPr lang="en-US" sz="1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3</a:t>
            </a:r>
            <a:endParaRPr lang="ru-RU" sz="14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Указатель на структуру и указатель на поле вместе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=&amp;S8;  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-&gt;*</a:t>
            </a:r>
            <a:r>
              <a:rPr lang="ru-RU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pPole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=6;  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en-US" sz="14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= 6</a:t>
            </a: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Проверить работу фрагмента программы можно в </a:t>
            </a:r>
            <a:r>
              <a:rPr lang="ru-RU" sz="2000" b="1" u="sng" dirty="0">
                <a:solidFill>
                  <a:schemeClr val="tx1"/>
                </a:solidFill>
              </a:rPr>
              <a:t>отладчике</a:t>
            </a:r>
            <a:r>
              <a:rPr lang="ru-RU" sz="2000" b="1" dirty="0">
                <a:solidFill>
                  <a:schemeClr val="tx1"/>
                </a:solidFill>
              </a:rPr>
              <a:t> или выполнить распечатку значений полей до и после изменения.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1234" y="7575"/>
            <a:ext cx="532859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Структуры и классы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7687" y="620688"/>
            <a:ext cx="895631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altLang="ru-RU" sz="2400" b="1" u="sng" dirty="0" smtClean="0">
                <a:solidFill>
                  <a:schemeClr val="tx1"/>
                </a:solidFill>
              </a:rPr>
              <a:t>Отличия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свойств классов (</a:t>
            </a:r>
            <a:r>
              <a:rPr lang="en-US" altLang="ru-RU" sz="2400" b="1" dirty="0">
                <a:solidFill>
                  <a:schemeClr val="tx1"/>
                </a:solidFill>
              </a:rPr>
              <a:t>class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 и структур (</a:t>
            </a:r>
            <a:r>
              <a:rPr lang="en-US" altLang="ru-RU" sz="2400" b="1" dirty="0" err="1">
                <a:solidFill>
                  <a:schemeClr val="tx1"/>
                </a:solidFill>
              </a:rPr>
              <a:t>struct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u="sng" dirty="0">
                <a:solidFill>
                  <a:schemeClr val="tx1"/>
                </a:solidFill>
              </a:rPr>
              <a:t>Структуры</a:t>
            </a:r>
            <a:r>
              <a:rPr lang="ru-RU" altLang="ru-RU" sz="2000" b="1" dirty="0">
                <a:solidFill>
                  <a:schemeClr val="tx1"/>
                </a:solidFill>
              </a:rPr>
              <a:t> являются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предшественниками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классов</a:t>
            </a:r>
            <a:r>
              <a:rPr lang="ru-RU" altLang="ru-RU" sz="2000" b="1" dirty="0">
                <a:solidFill>
                  <a:schemeClr val="tx1"/>
                </a:solidFill>
              </a:rPr>
              <a:t> – основы Объектно-Ориентированного Программирования (ООП).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классах  </a:t>
            </a:r>
            <a:r>
              <a:rPr lang="ru-RU" altLang="ru-RU" sz="2000" b="1" dirty="0">
                <a:solidFill>
                  <a:schemeClr val="tx1"/>
                </a:solidFill>
              </a:rPr>
              <a:t>дополнительно описываются </a:t>
            </a:r>
            <a:r>
              <a:rPr lang="ru-RU" altLang="ru-RU" sz="2000" b="1" u="sng" dirty="0">
                <a:solidFill>
                  <a:schemeClr val="tx1"/>
                </a:solidFill>
              </a:rPr>
              <a:t>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 (методы), которые предназначены для работы с полями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(объекта!!!).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структурах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функции тоже допустимы</a:t>
            </a:r>
            <a:r>
              <a:rPr lang="en-US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но только для С++.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>
                <a:solidFill>
                  <a:schemeClr val="tx1"/>
                </a:solidFill>
              </a:rPr>
              <a:t>классах</a:t>
            </a:r>
            <a:r>
              <a:rPr lang="ru-RU" altLang="ru-RU" sz="2000" b="1" dirty="0">
                <a:solidFill>
                  <a:schemeClr val="tx1"/>
                </a:solidFill>
              </a:rPr>
              <a:t> все данные и методы первоначально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скрыты</a:t>
            </a:r>
            <a:r>
              <a:rPr lang="ru-RU" altLang="ru-RU" sz="2000" b="1" dirty="0">
                <a:solidFill>
                  <a:schemeClr val="tx1"/>
                </a:solidFill>
              </a:rPr>
              <a:t> от внешнего воздействия (</a:t>
            </a:r>
            <a:r>
              <a:rPr lang="ru-RU" altLang="ru-RU" sz="2000" b="1" u="sng" dirty="0">
                <a:solidFill>
                  <a:schemeClr val="tx1"/>
                </a:solidFill>
              </a:rPr>
              <a:t>Инкапсуляция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структурах все поля (данные) по - умолчанию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открыты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для пользователей.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В классах можно объявить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 операции </a:t>
            </a:r>
            <a:r>
              <a:rPr lang="ru-RU" altLang="ru-RU" sz="2000" b="1" dirty="0">
                <a:solidFill>
                  <a:schemeClr val="tx1"/>
                </a:solidFill>
              </a:rPr>
              <a:t>над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переменными данного типа(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Полиморфизм</a:t>
            </a:r>
            <a:r>
              <a:rPr lang="ru-RU" alt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Допускается создавать </a:t>
            </a:r>
            <a:r>
              <a:rPr lang="ru-RU" altLang="ru-RU" sz="2000" b="1" u="sng" dirty="0">
                <a:solidFill>
                  <a:schemeClr val="tx1"/>
                </a:solidFill>
              </a:rPr>
              <a:t>новые</a:t>
            </a:r>
            <a:r>
              <a:rPr lang="ru-RU" altLang="ru-RU" sz="2000" b="1" dirty="0">
                <a:solidFill>
                  <a:schemeClr val="tx1"/>
                </a:solidFill>
              </a:rPr>
              <a:t> классы на основе  существующих (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Наследование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В структурах того нет.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ООП можно </a:t>
            </a:r>
            <a:r>
              <a:rPr lang="ru-RU" altLang="ru-RU" sz="2000" b="1" u="sng" dirty="0">
                <a:solidFill>
                  <a:schemeClr val="tx1"/>
                </a:solidFill>
              </a:rPr>
              <a:t>динамически</a:t>
            </a:r>
            <a:r>
              <a:rPr lang="ru-RU" alt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>
                <a:solidFill>
                  <a:schemeClr val="tx1"/>
                </a:solidFill>
              </a:rPr>
              <a:t>настраиваться</a:t>
            </a:r>
            <a:r>
              <a:rPr lang="ru-RU" altLang="ru-RU" sz="2000" b="1" dirty="0">
                <a:solidFill>
                  <a:schemeClr val="tx1"/>
                </a:solidFill>
              </a:rPr>
              <a:t> на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действия (выполнение функций классов) </a:t>
            </a:r>
            <a:r>
              <a:rPr lang="ru-RU" altLang="ru-RU" sz="2000" b="1" dirty="0">
                <a:solidFill>
                  <a:schemeClr val="tx1"/>
                </a:solidFill>
              </a:rPr>
              <a:t>с переменными, в зависимости от типа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объекта класса.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И классы и структуры задают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новые типы данных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8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5.1 Проект ЛР №6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32403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rgbClr val="FF0000"/>
                </a:solidFill>
              </a:rPr>
              <a:t>5.1</a:t>
            </a:r>
            <a:r>
              <a:rPr lang="ru-RU" altLang="ru-RU" sz="1800" b="1" dirty="0">
                <a:solidFill>
                  <a:srgbClr val="FF0000"/>
                </a:solidFill>
              </a:rPr>
              <a:t>.</a:t>
            </a:r>
            <a:r>
              <a:rPr lang="ru-RU" altLang="ru-RU" sz="1800" b="1" dirty="0">
                <a:solidFill>
                  <a:schemeClr val="tx1"/>
                </a:solidFill>
              </a:rPr>
              <a:t> Создание консольного проекта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ЛР: </a:t>
            </a:r>
            <a:r>
              <a:rPr lang="ru-RU" sz="1800" dirty="0" smtClean="0">
                <a:solidFill>
                  <a:schemeClr val="tx1"/>
                </a:solidFill>
              </a:rPr>
              <a:t>Создать пустой </a:t>
            </a:r>
            <a:r>
              <a:rPr lang="ru-RU" sz="1800" dirty="0">
                <a:solidFill>
                  <a:schemeClr val="tx1"/>
                </a:solidFill>
              </a:rPr>
              <a:t>консольный проект для выполнения ЛР № 6. Пример создания консольного проекта и его русификация рассмотрено в методических указаниях к ЛР №1 по дисциплине ОП (см. на сайте). В проект обязательно включить три модуля: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главной программы проекта), </a:t>
            </a:r>
            <a:r>
              <a:rPr lang="en-US" sz="1800" b="1" dirty="0">
                <a:solidFill>
                  <a:srgbClr val="FF0000"/>
                </a:solidFill>
              </a:rPr>
              <a:t>second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 err="1">
                <a:solidFill>
                  <a:srgbClr val="FF0000"/>
                </a:solidFill>
              </a:rPr>
              <a:t>cpp</a:t>
            </a:r>
            <a:r>
              <a:rPr lang="ru-RU" sz="1800" b="1" dirty="0">
                <a:solidFill>
                  <a:srgbClr val="FF0000"/>
                </a:solidFill>
              </a:rPr>
              <a:t> </a:t>
            </a:r>
            <a:r>
              <a:rPr lang="ru-RU" sz="1800" dirty="0">
                <a:solidFill>
                  <a:schemeClr val="tx1"/>
                </a:solidFill>
              </a:rPr>
              <a:t>(для размещения функций проекта) и </a:t>
            </a:r>
            <a:r>
              <a:rPr lang="en-US" sz="1800" b="1" dirty="0">
                <a:solidFill>
                  <a:srgbClr val="FF0000"/>
                </a:solidFill>
              </a:rPr>
              <a:t>header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h</a:t>
            </a:r>
            <a:r>
              <a:rPr lang="ru-RU" sz="1800" dirty="0">
                <a:solidFill>
                  <a:schemeClr val="tx1"/>
                </a:solidFill>
              </a:rPr>
              <a:t> (для описаний структур и прототипов функций проекта</a:t>
            </a:r>
            <a:r>
              <a:rPr lang="ru-RU" sz="1800" dirty="0" smtClean="0">
                <a:solidFill>
                  <a:schemeClr val="tx1"/>
                </a:solidFill>
              </a:rPr>
              <a:t>). При подключении своего модуля из текущего каталога нужно использовать кавычки:    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header.h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sz="18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>
                <a:solidFill>
                  <a:prstClr val="black"/>
                </a:solidFill>
              </a:rPr>
              <a:t>Если поместить описание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 = 0;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ru-RU" sz="1800" b="1" dirty="0">
                <a:solidFill>
                  <a:prstClr val="black"/>
                </a:solidFill>
              </a:rPr>
              <a:t>в </a:t>
            </a:r>
            <a:r>
              <a:rPr lang="en-US" altLang="ru-RU" sz="1800" b="1" dirty="0">
                <a:solidFill>
                  <a:prstClr val="black"/>
                </a:solidFill>
              </a:rPr>
              <a:t>second.cpp </a:t>
            </a:r>
            <a:r>
              <a:rPr lang="ru-RU" altLang="ru-RU" sz="1800" b="1" dirty="0">
                <a:solidFill>
                  <a:prstClr val="black"/>
                </a:solidFill>
              </a:rPr>
              <a:t>, то в </a:t>
            </a:r>
            <a:r>
              <a:rPr lang="en-US" altLang="ru-RU" sz="1800" b="1" dirty="0">
                <a:solidFill>
                  <a:prstClr val="black"/>
                </a:solidFill>
              </a:rPr>
              <a:t>first.cpp</a:t>
            </a:r>
            <a:r>
              <a:rPr lang="ru-RU" altLang="ru-RU" sz="1800" b="1" dirty="0">
                <a:solidFill>
                  <a:prstClr val="black"/>
                </a:solidFill>
              </a:rPr>
              <a:t> нужно указывать </a:t>
            </a:r>
            <a:r>
              <a:rPr lang="ru-RU" altLang="ru-RU" sz="1600" b="1" dirty="0">
                <a:solidFill>
                  <a:prstClr val="black"/>
                </a:solidFill>
              </a:rPr>
              <a:t>:</a:t>
            </a:r>
            <a:r>
              <a:rPr lang="en-US" sz="1600" u="sng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extern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Counter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для </a:t>
            </a:r>
            <a:r>
              <a:rPr lang="ru-RU" altLang="ru-RU" sz="1800" b="1" dirty="0">
                <a:solidFill>
                  <a:prstClr val="black"/>
                </a:solidFill>
              </a:rPr>
              <a:t>доступа к этой </a:t>
            </a:r>
            <a:r>
              <a:rPr lang="ru-RU" altLang="ru-RU" sz="1800" b="1" dirty="0" smtClean="0">
                <a:solidFill>
                  <a:prstClr val="black"/>
                </a:solidFill>
              </a:rPr>
              <a:t>внешней переменной</a:t>
            </a:r>
            <a:r>
              <a:rPr lang="ru-RU" altLang="ru-RU" sz="1800" b="1" dirty="0">
                <a:solidFill>
                  <a:prstClr val="black"/>
                </a:solidFill>
              </a:rPr>
              <a:t>.</a:t>
            </a:r>
            <a:endParaRPr lang="ru-RU" sz="14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Структура </a:t>
            </a:r>
            <a:r>
              <a:rPr lang="ru-RU" sz="1800" u="sng" dirty="0" smtClean="0">
                <a:solidFill>
                  <a:schemeClr val="tx1"/>
                </a:solidFill>
              </a:rPr>
              <a:t>проекта показана на рисунке ниже</a:t>
            </a:r>
            <a:r>
              <a:rPr lang="ru-RU" sz="1800" dirty="0" smtClean="0">
                <a:solidFill>
                  <a:schemeClr val="tx1"/>
                </a:solidFill>
              </a:rPr>
              <a:t>: </a:t>
            </a:r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166</a:t>
            </a:fld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3910937"/>
            <a:ext cx="7272808" cy="2758422"/>
            <a:chOff x="467544" y="3910937"/>
            <a:chExt cx="7272808" cy="2758422"/>
          </a:xfrm>
        </p:grpSpPr>
        <p:sp>
          <p:nvSpPr>
            <p:cNvPr id="31" name="TextBox 30"/>
            <p:cNvSpPr txBox="1"/>
            <p:nvPr/>
          </p:nvSpPr>
          <p:spPr>
            <a:xfrm>
              <a:off x="6084168" y="5067738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ahoma"/>
                  <a:ea typeface="Calibri"/>
                </a:rPr>
                <a:t>#include </a:t>
              </a:r>
              <a:endParaRPr lang="ru-RU" dirty="0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467544" y="3910937"/>
              <a:ext cx="7128792" cy="2758422"/>
              <a:chOff x="107504" y="3910937"/>
              <a:chExt cx="7128792" cy="2839196"/>
            </a:xfrm>
          </p:grpSpPr>
          <p:sp>
            <p:nvSpPr>
              <p:cNvPr id="8" name="Блок-схема: процесс 7"/>
              <p:cNvSpPr/>
              <p:nvPr/>
            </p:nvSpPr>
            <p:spPr>
              <a:xfrm>
                <a:off x="107504" y="4487001"/>
                <a:ext cx="2376264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first</a:t>
                </a:r>
                <a:r>
                  <a:rPr lang="ru-RU" b="1" dirty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err="1" smtClean="0">
                    <a:solidFill>
                      <a:srgbClr val="FF0000"/>
                    </a:solidFill>
                  </a:rPr>
                  <a:t>cpp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Текст основной программы</a:t>
                </a:r>
                <a:r>
                  <a:rPr lang="en-US" b="1" dirty="0" smtClean="0">
                    <a:solidFill>
                      <a:schemeClr val="tx1"/>
                    </a:solidFill>
                  </a:rPr>
                  <a:t>)</a:t>
                </a:r>
                <a:endParaRPr lang="ru-RU" b="1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sz="1600" u="sng" dirty="0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extern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</a:t>
                </a:r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Блок-схема: процесс 8"/>
              <p:cNvSpPr/>
              <p:nvPr/>
            </p:nvSpPr>
            <p:spPr>
              <a:xfrm>
                <a:off x="3923928" y="5481759"/>
                <a:ext cx="2088232" cy="1268374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header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h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(прототипы и описания структур).</a:t>
                </a:r>
                <a:r>
                  <a:rPr lang="en-US" b="1" dirty="0" err="1" smtClean="0">
                    <a:solidFill>
                      <a:schemeClr val="tx1"/>
                    </a:solidFill>
                  </a:rPr>
                  <a:t>StrMas</a:t>
                </a:r>
                <a:r>
                  <a:rPr lang="en-US" b="1" dirty="0">
                    <a:solidFill>
                      <a:schemeClr val="tx1"/>
                    </a:solidFill>
                  </a:rPr>
                  <a:t>.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Блок-схема: процесс 9"/>
              <p:cNvSpPr/>
              <p:nvPr/>
            </p:nvSpPr>
            <p:spPr>
              <a:xfrm>
                <a:off x="4788024" y="3910937"/>
                <a:ext cx="2448272" cy="1152128"/>
              </a:xfrm>
              <a:prstGeom prst="flowChartProcess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second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cpp</a:t>
                </a:r>
                <a:r>
                  <a:rPr lang="ru-RU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ru-RU" b="1" dirty="0" smtClean="0">
                    <a:solidFill>
                      <a:schemeClr val="tx1"/>
                    </a:solidFill>
                  </a:rPr>
                  <a:t>(описания функций программы)</a:t>
                </a:r>
              </a:p>
              <a:p>
                <a:pPr algn="ctr"/>
                <a:r>
                  <a:rPr lang="en-US" sz="1600" dirty="0" err="1">
                    <a:solidFill>
                      <a:srgbClr val="0000FF"/>
                    </a:solidFill>
                    <a:highlight>
                      <a:srgbClr val="FFFFFF"/>
                    </a:highlight>
                    <a:latin typeface="Consolas"/>
                  </a:rPr>
                  <a:t>int</a:t>
                </a:r>
                <a:r>
                  <a:rPr lang="en-US" sz="1600" dirty="0">
                    <a:solidFill>
                      <a:srgbClr val="000000"/>
                    </a:solidFill>
                    <a:highlight>
                      <a:srgbClr val="FFFFFF"/>
                    </a:highlight>
                    <a:latin typeface="Consolas"/>
                  </a:rPr>
                  <a:t> Counter = 0;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" name="Прямая со стрелкой 11"/>
              <p:cNvCxnSpPr>
                <a:stCxn id="10" idx="1"/>
                <a:endCxn id="8" idx="3"/>
              </p:cNvCxnSpPr>
              <p:nvPr/>
            </p:nvCxnSpPr>
            <p:spPr>
              <a:xfrm flipH="1">
                <a:off x="2483768" y="4487001"/>
                <a:ext cx="2304256" cy="576064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>
                <a:stCxn id="9" idx="1"/>
                <a:endCxn id="8" idx="3"/>
              </p:cNvCxnSpPr>
              <p:nvPr/>
            </p:nvCxnSpPr>
            <p:spPr>
              <a:xfrm flipH="1" flipV="1">
                <a:off x="2483768" y="5063065"/>
                <a:ext cx="1440160" cy="105288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>
                <a:stCxn id="9" idx="0"/>
                <a:endCxn id="10" idx="2"/>
              </p:cNvCxnSpPr>
              <p:nvPr/>
            </p:nvCxnSpPr>
            <p:spPr>
              <a:xfrm flipV="1">
                <a:off x="4968044" y="5063065"/>
                <a:ext cx="1044116" cy="41869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2195736" y="5778499"/>
                <a:ext cx="16561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Tahoma"/>
                    <a:ea typeface="Calibri"/>
                  </a:rPr>
                  <a:t>#include </a:t>
                </a:r>
                <a:endParaRPr lang="ru-RU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879812" y="4036422"/>
                <a:ext cx="11521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>
                    <a:solidFill>
                      <a:srgbClr val="FF0000"/>
                    </a:solidFill>
                  </a:rPr>
                  <a:t>Проект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endParaRPr lang="ru-RU" b="1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385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496"/>
            <a:ext cx="6624736" cy="53818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ЛР №6 5.2 Описание структуры Варианта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rgbClr val="FF0000"/>
                </a:solidFill>
              </a:rPr>
              <a:t>5.2</a:t>
            </a:r>
            <a:r>
              <a:rPr lang="ru-RU" altLang="ru-RU" sz="2000" b="1" dirty="0">
                <a:solidFill>
                  <a:schemeClr val="tx1"/>
                </a:solidFill>
              </a:rPr>
              <a:t>. Описать структуру своего варианта ДЗ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</a:t>
            </a:r>
            <a:r>
              <a:rPr lang="ru-RU" sz="1600" u="sng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статическими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строками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//Курс студента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//Размер стипендии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студента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Проектирование, придумывание структуры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 Задачи, предметная область (!!!!).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переменных и их инициализация: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Присваивание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копирование: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=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S1.Stipen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5000.0f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(S1.Name,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(S1.Fam,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Иванов</a:t>
            </a:r>
            <a:r>
              <a:rPr lang="en-US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Распечатка структуры: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,S2.Fam,S2.Name, S2.Kurs , S2.Stipen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Работа через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печать через указатель,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Динамическая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структура (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/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63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№6 5.3 </a:t>
            </a:r>
            <a:r>
              <a:rPr lang="ru-RU" altLang="ru-RU" sz="2800" b="1" dirty="0"/>
              <a:t>Функция Распечатки структуры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>
                <a:solidFill>
                  <a:schemeClr val="tx1"/>
                </a:solidFill>
              </a:rPr>
              <a:t>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Описание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функции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в функции:"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Печать структуры 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nФамилия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nИмя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%s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nКурс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%d   \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nСтипендия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- %6.2f р.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.Name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	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.Stipen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};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u="sng" dirty="0">
                <a:solidFill>
                  <a:schemeClr val="tx1"/>
                </a:solidFill>
              </a:rPr>
              <a:t>Прототип</a:t>
            </a:r>
            <a:r>
              <a:rPr lang="ru-RU" sz="1600" b="1" dirty="0">
                <a:solidFill>
                  <a:schemeClr val="tx1"/>
                </a:solidFill>
              </a:rPr>
              <a:t> 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schemeClr val="tx1"/>
                </a:solidFill>
              </a:rPr>
              <a:t>)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 smtClean="0">
                <a:solidFill>
                  <a:schemeClr val="tx1"/>
                </a:solidFill>
              </a:rPr>
              <a:t>Использование и результат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 smtClean="0">
                <a:solidFill>
                  <a:schemeClr val="tx1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latin typeface="Times New Roman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en-US" sz="1600" b="1" dirty="0">
                <a:solidFill>
                  <a:srgbClr val="002060"/>
                </a:solidFill>
                <a:latin typeface="Consolas"/>
                <a:ea typeface="Calibri"/>
              </a:rPr>
              <a:t>2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ru-RU" sz="16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23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38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5688632" cy="53818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№6 5.4 Печать через указатель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600" b="1" u="sng" dirty="0">
                <a:solidFill>
                  <a:schemeClr val="tx1"/>
                </a:solidFill>
              </a:rPr>
              <a:t>Описание</a:t>
            </a:r>
            <a:r>
              <a:rPr lang="ru-RU" sz="1600" b="1" dirty="0">
                <a:solidFill>
                  <a:schemeClr val="tx1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"Структура </a:t>
            </a:r>
            <a:r>
              <a:rPr lang="ru-RU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печать в функции (указатель):"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Фамилия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Курс -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  \n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Стипендия - %6.2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р.  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Fam,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-&gt;Name,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</a:p>
          <a:p>
            <a:pPr algn="l"/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pS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5.3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Структуры для печати, заполнение см. выше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S1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2000.0f };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Пустая структура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S2 = {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Иван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1 , 12000.0f };</a:t>
            </a:r>
            <a:r>
              <a:rPr lang="en-US" sz="1600" dirty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//Вторая структура</a:t>
            </a:r>
            <a:endParaRPr lang="ru-RU" sz="1600" dirty="0">
              <a:solidFill>
                <a:prstClr val="black"/>
              </a:solidFill>
              <a:highlight>
                <a:srgbClr val="FFFFFF"/>
              </a:highlight>
              <a:latin typeface="Times New Roman"/>
              <a:ea typeface="Calibri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StudentPrintP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&amp;S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1);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5.3 Функция печати вызов функции</a:t>
            </a:r>
            <a:endParaRPr lang="ru-RU" sz="16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печать в функции (указатель):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Петров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Иван</a:t>
            </a:r>
            <a:endParaRPr lang="ru-RU" sz="24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- 1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r>
              <a:rPr lang="en-US" sz="1600" b="1" dirty="0" smtClean="0">
                <a:solidFill>
                  <a:srgbClr val="002060"/>
                </a:solidFill>
                <a:latin typeface="Consolas"/>
                <a:ea typeface="Calibri"/>
              </a:rPr>
              <a:t>…</a:t>
            </a:r>
            <a:endParaRPr lang="ru-RU" sz="24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169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18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Программа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036496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/>
              <a:t>Программа (</a:t>
            </a:r>
            <a:r>
              <a:rPr lang="ru-RU" altLang="ru-RU" sz="2000" b="1" u="sng" dirty="0" smtClean="0">
                <a:hlinkClick r:id="rId2" action="ppaction://hlinksldjump"/>
              </a:rPr>
              <a:t>СМ</a:t>
            </a:r>
            <a:r>
              <a:rPr lang="ru-RU" altLang="ru-RU" sz="2000" b="1" u="sng" dirty="0" smtClean="0"/>
              <a:t>)</a:t>
            </a:r>
            <a:r>
              <a:rPr lang="ru-RU" altLang="ru-RU" sz="2000" b="1" dirty="0" smtClean="0"/>
              <a:t>:  Это совокупность команд и данных размещаемых в Оперативной памяти ОП компьютера (</a:t>
            </a:r>
            <a:r>
              <a:rPr lang="ru-RU" altLang="ru-RU" sz="2000" b="1" dirty="0" smtClean="0">
                <a:hlinkClick r:id="rId3" action="ppaction://hlinksldjump"/>
              </a:rPr>
              <a:t>СМ</a:t>
            </a:r>
            <a:r>
              <a:rPr lang="ru-RU" altLang="ru-RU" sz="20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/>
              <a:t>Данные</a:t>
            </a:r>
            <a:r>
              <a:rPr lang="ru-RU" altLang="ru-RU" sz="2000" b="1" dirty="0" smtClean="0"/>
              <a:t> программы - </a:t>
            </a:r>
            <a:r>
              <a:rPr lang="ru-RU" altLang="ru-RU" sz="2000" b="1" dirty="0" smtClean="0">
                <a:hlinkClick r:id="rId4" action="ppaction://hlinksldjump"/>
              </a:rPr>
              <a:t>СМ </a:t>
            </a:r>
            <a:r>
              <a:rPr lang="ru-RU" altLang="ru-RU" sz="2000" b="1" dirty="0" smtClean="0"/>
              <a:t>и </a:t>
            </a:r>
            <a:r>
              <a:rPr lang="ru-RU" altLang="ru-RU" sz="2000" b="1" u="sng" dirty="0" smtClean="0"/>
              <a:t>действия</a:t>
            </a:r>
            <a:r>
              <a:rPr lang="ru-RU" altLang="ru-RU" sz="2000" b="1" dirty="0" smtClean="0"/>
              <a:t> над данными/команды - </a:t>
            </a:r>
            <a:r>
              <a:rPr lang="ru-RU" altLang="ru-RU" sz="2000" b="1" dirty="0" smtClean="0">
                <a:hlinkClick r:id="rId5" action="ppaction://hlinksldjump"/>
              </a:rPr>
              <a:t>СМ</a:t>
            </a:r>
            <a:r>
              <a:rPr lang="ru-RU" altLang="ru-RU" sz="2000" b="1" dirty="0" smtClean="0"/>
              <a:t>. в памяти не различаются!  Обобщенная </a:t>
            </a:r>
            <a:r>
              <a:rPr lang="ru-RU" altLang="ru-RU" sz="2000" b="1" dirty="0" smtClean="0">
                <a:hlinkClick r:id="rId6" action="ppaction://hlinksldjump"/>
              </a:rPr>
              <a:t>Модель</a:t>
            </a:r>
            <a:r>
              <a:rPr lang="ru-RU" altLang="ru-RU" sz="2000" b="1" dirty="0" smtClean="0"/>
              <a:t>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Программа после обработки компилятором (</a:t>
            </a:r>
            <a:r>
              <a:rPr lang="ru-RU" altLang="ru-RU" sz="2000" b="1" dirty="0" smtClean="0">
                <a:hlinkClick r:id="rId7" action="ppaction://hlinksldjump"/>
              </a:rPr>
              <a:t>СМ</a:t>
            </a:r>
            <a:r>
              <a:rPr lang="ru-RU" altLang="ru-RU" sz="2000" b="1" dirty="0" smtClean="0"/>
              <a:t>) загружается операционной системой (ОС) и запускается на </a:t>
            </a:r>
            <a:r>
              <a:rPr lang="ru-RU" altLang="ru-RU" sz="2000" b="1" u="sng" dirty="0" smtClean="0"/>
              <a:t>выполнение</a:t>
            </a:r>
            <a:r>
              <a:rPr lang="ru-RU" altLang="ru-RU" sz="2000" b="1" dirty="0" smtClean="0"/>
              <a:t>.</a:t>
            </a:r>
          </a:p>
          <a:p>
            <a:pPr algn="l"/>
            <a:r>
              <a:rPr lang="ru-RU" altLang="ru-RU" sz="2000" b="1" u="sng" dirty="0" smtClean="0"/>
              <a:t>Результаты</a:t>
            </a:r>
            <a:r>
              <a:rPr lang="ru-RU" altLang="ru-RU" sz="2000" b="1" dirty="0" smtClean="0"/>
              <a:t> работы программы: сохраняются в памяти, выводятся на экран компьютера, записываются в файлы или распечатываются на принтере в виде бумажной копии или запоминаются в файлах (СМ).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Программу можно представить как упорядоченную совокупность строк </a:t>
            </a:r>
            <a:r>
              <a:rPr lang="en-US" altLang="ru-RU" sz="2000" b="1" dirty="0" smtClean="0"/>
              <a:t>{S</a:t>
            </a:r>
            <a:r>
              <a:rPr lang="en-US" altLang="ru-RU" sz="2000" b="1" baseline="-25000" dirty="0" smtClean="0"/>
              <a:t>i</a:t>
            </a:r>
            <a:r>
              <a:rPr lang="en-US" altLang="ru-RU" sz="2000" b="1" dirty="0" smtClean="0"/>
              <a:t> }</a:t>
            </a:r>
            <a:r>
              <a:rPr lang="ru-RU" altLang="ru-RU" sz="2000" b="1" dirty="0" smtClean="0"/>
              <a:t> или даже символов </a:t>
            </a:r>
            <a:r>
              <a:rPr lang="en-US" altLang="ru-RU" sz="2000" b="1" dirty="0" smtClean="0"/>
              <a:t>{C</a:t>
            </a:r>
            <a:r>
              <a:rPr lang="en-US" altLang="ru-RU" sz="2000" b="1" baseline="-25000" dirty="0" smtClean="0"/>
              <a:t>i</a:t>
            </a:r>
            <a:r>
              <a:rPr lang="en-US" altLang="ru-RU" sz="2000" b="1" dirty="0" smtClean="0"/>
              <a:t> }:</a:t>
            </a:r>
          </a:p>
          <a:p>
            <a:pPr algn="l"/>
            <a:r>
              <a:rPr lang="ru-RU" altLang="ru-RU" sz="2000" b="1" dirty="0" smtClean="0"/>
              <a:t> 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0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k+1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…   </a:t>
            </a:r>
            <a:r>
              <a:rPr lang="ru-RU" altLang="ru-RU" sz="2000" b="1" dirty="0" smtClean="0"/>
              <a:t>или даже 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C</a:t>
            </a:r>
            <a:r>
              <a:rPr lang="en-US" altLang="ru-RU" sz="20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C</a:t>
            </a:r>
            <a:r>
              <a:rPr lang="en-US" altLang="ru-RU" sz="2000" b="1" baseline="-25000" dirty="0" smtClean="0">
                <a:solidFill>
                  <a:srgbClr val="FF0000"/>
                </a:solidFill>
              </a:rPr>
              <a:t>k+1</a:t>
            </a:r>
            <a:r>
              <a:rPr lang="en-US" altLang="ru-RU" sz="2000" b="1" dirty="0">
                <a:solidFill>
                  <a:srgbClr val="FF0000"/>
                </a:solidFill>
              </a:rPr>
              <a:t> …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/>
              <a:t>В качестве строк могут быть записаны: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Описатели данных (</a:t>
            </a:r>
            <a:r>
              <a:rPr lang="ru-RU" altLang="ru-RU" sz="2000" b="1" dirty="0" smtClean="0">
                <a:hlinkClick r:id="rId8" action="ppaction://hlinksldjump"/>
              </a:rPr>
              <a:t>СМ</a:t>
            </a:r>
            <a:r>
              <a:rPr lang="ru-RU" altLang="ru-RU" sz="20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Операторы языка (</a:t>
            </a:r>
            <a:r>
              <a:rPr lang="ru-RU" altLang="ru-RU" sz="2000" b="1" dirty="0" smtClean="0">
                <a:hlinkClick r:id="rId9" action="ppaction://hlinksldjump"/>
              </a:rPr>
              <a:t>СМ</a:t>
            </a:r>
            <a:r>
              <a:rPr lang="ru-RU" altLang="ru-RU" sz="20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/>
              <a:t>Комментарии (</a:t>
            </a:r>
            <a:r>
              <a:rPr lang="ru-RU" altLang="ru-RU" sz="2000" b="1" dirty="0" smtClean="0">
                <a:hlinkClick r:id="rId10" action="ppaction://hlinksldjump"/>
              </a:rPr>
              <a:t>СМ</a:t>
            </a:r>
            <a:r>
              <a:rPr lang="ru-RU" altLang="ru-RU" sz="2000" b="1" dirty="0" smtClean="0"/>
              <a:t>)</a:t>
            </a:r>
          </a:p>
          <a:p>
            <a:pPr algn="l"/>
            <a:r>
              <a:rPr lang="ru-RU" altLang="ru-RU" sz="2000" b="1" dirty="0" smtClean="0"/>
              <a:t>Программа вводиться в простом </a:t>
            </a:r>
            <a:r>
              <a:rPr lang="ru-RU" altLang="ru-RU" sz="2000" b="1" u="sng" dirty="0" smtClean="0"/>
              <a:t>текстовом редакторе</a:t>
            </a:r>
            <a:r>
              <a:rPr lang="ru-RU" altLang="ru-RU" sz="2000" b="1" dirty="0" smtClean="0"/>
              <a:t> без форматирования.</a:t>
            </a: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636939" y="18669"/>
            <a:ext cx="485253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25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496"/>
            <a:ext cx="7272808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5.5</a:t>
            </a:r>
            <a:r>
              <a:rPr lang="en-US" sz="3200" dirty="0" smtClean="0"/>
              <a:t>/11</a:t>
            </a:r>
            <a:r>
              <a:rPr lang="ru-RU" sz="3200" dirty="0" smtClean="0"/>
              <a:t> Массив структур, Функция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6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5.5.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5.11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структур и его распечатка и функция печати массива,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5.5 Массив структур и его описание 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инициализация</a:t>
            </a:r>
            <a:endParaRPr lang="ru-RU" sz="1800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Group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 = {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"Василий"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{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2 , 2000.0f }};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структур в цикле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Группа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студентов:\n"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Распечатка массива структур в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функции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pStudent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(Group)/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);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tx1"/>
                </a:solidFill>
              </a:rPr>
              <a:t>Описание </a:t>
            </a:r>
            <a:r>
              <a:rPr lang="ru-RU" sz="2000" b="1" u="sng" dirty="0" smtClean="0">
                <a:solidFill>
                  <a:schemeClr val="tx1"/>
                </a:solidFill>
              </a:rPr>
              <a:t>Функции печати </a:t>
            </a:r>
            <a:r>
              <a:rPr lang="ru-RU" sz="2000" b="1" u="sng" dirty="0">
                <a:solidFill>
                  <a:schemeClr val="tx1"/>
                </a:solidFill>
              </a:rPr>
              <a:t>массива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структур: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8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pMas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]);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Результат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работы: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latin typeface="Consolas"/>
                <a:ea typeface="Calibri"/>
              </a:rPr>
              <a:t>Группа 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студентов: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 функции: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Фамилия - Василий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Имя - Сидоров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Курс 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– 2 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09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0496"/>
            <a:ext cx="6480720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5.6 Функция копирования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>
                <a:solidFill>
                  <a:schemeClr val="tx1"/>
                </a:solidFill>
              </a:rPr>
              <a:t>)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 smtClean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{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-&gt;Name);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strcpy_s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-&gt;Fam,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-&gt;Fam);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sz="16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lvl="0"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 err="1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Dest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Source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5.9 Вызов  Функции копирования структур 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COPY:\n"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(S2);</a:t>
            </a:r>
            <a:endParaRPr lang="ru-RU" sz="2400" dirty="0">
              <a:latin typeface="Times New Roman"/>
              <a:ea typeface="Calibri"/>
            </a:endParaRPr>
          </a:p>
          <a:p>
            <a:pPr lvl="0" algn="l">
              <a:spcBef>
                <a:spcPts val="0"/>
              </a:spcBef>
            </a:pPr>
            <a:endParaRPr lang="ru-RU" sz="16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93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496"/>
            <a:ext cx="5688632" cy="4661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5.7 Функция обмена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6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lvl="0" algn="l">
              <a:spcBef>
                <a:spcPts val="0"/>
              </a:spcBef>
            </a:pPr>
            <a:r>
              <a:rPr lang="ru-RU" sz="1600" b="1" u="sng" dirty="0">
                <a:solidFill>
                  <a:prstClr val="black"/>
                </a:solidFill>
              </a:rPr>
              <a:t>Описание</a:t>
            </a:r>
            <a:r>
              <a:rPr lang="ru-RU" sz="1600" b="1" dirty="0">
                <a:solidFill>
                  <a:prstClr val="black"/>
                </a:solidFill>
              </a:rPr>
              <a:t> функции (описание поместим в файл </a:t>
            </a:r>
            <a:r>
              <a:rPr lang="en-US" sz="1600" b="1" dirty="0">
                <a:solidFill>
                  <a:srgbClr val="FF0000"/>
                </a:solidFill>
              </a:rPr>
              <a:t>second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4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CopyStudent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4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Stemp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);};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Прототип</a:t>
            </a:r>
            <a:r>
              <a:rPr lang="ru-RU" sz="1600" b="1" dirty="0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функции (разметить в файле проекта </a:t>
            </a:r>
            <a:r>
              <a:rPr lang="en-US" sz="1600" b="1" dirty="0">
                <a:solidFill>
                  <a:srgbClr val="FF0000"/>
                </a:solidFill>
              </a:rPr>
              <a:t>header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h</a:t>
            </a:r>
            <a:r>
              <a:rPr lang="ru-RU" sz="1600" b="1" dirty="0">
                <a:solidFill>
                  <a:prstClr val="black"/>
                </a:solidFill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S1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</a:t>
            </a:r>
            <a:r>
              <a:rPr lang="en-US" sz="16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6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S2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600" b="1" u="sng" dirty="0" smtClean="0">
                <a:solidFill>
                  <a:prstClr val="black"/>
                </a:solidFill>
              </a:rPr>
              <a:t>Использование </a:t>
            </a:r>
            <a:r>
              <a:rPr lang="ru-RU" sz="1600" b="1" u="sng" dirty="0">
                <a:solidFill>
                  <a:prstClr val="black"/>
                </a:solidFill>
              </a:rPr>
              <a:t>и результат</a:t>
            </a:r>
            <a:r>
              <a:rPr lang="ru-RU" sz="1600" b="1" dirty="0">
                <a:solidFill>
                  <a:prstClr val="black"/>
                </a:solidFill>
              </a:rPr>
              <a:t> (текст в главном модуле </a:t>
            </a:r>
            <a:r>
              <a:rPr lang="en-US" sz="1600" b="1" dirty="0">
                <a:solidFill>
                  <a:srgbClr val="FF0000"/>
                </a:solidFill>
              </a:rPr>
              <a:t>first</a:t>
            </a:r>
            <a:r>
              <a:rPr lang="ru-RU" sz="1600" b="1" dirty="0">
                <a:solidFill>
                  <a:srgbClr val="FF0000"/>
                </a:solidFill>
              </a:rPr>
              <a:t>.</a:t>
            </a:r>
            <a:r>
              <a:rPr lang="en-US" sz="1600" b="1" dirty="0">
                <a:solidFill>
                  <a:srgbClr val="FF0000"/>
                </a:solidFill>
              </a:rPr>
              <a:t>cpp</a:t>
            </a:r>
            <a:r>
              <a:rPr lang="ru-RU" sz="1600" b="1" dirty="0">
                <a:solidFill>
                  <a:prstClr val="black"/>
                </a:solidFill>
              </a:rPr>
              <a:t>):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ДО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SwapStudent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&amp;S1 , &amp;S2);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SWAP:\n"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(S1);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StudentPrint</a:t>
            </a:r>
            <a:r>
              <a:rPr lang="en-US" sz="1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(S2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en-US" sz="14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SWAP: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Петров  Имя - Иван   Курс - 1   Стипендия - 2000.00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Фамилия - Иванов2  Имя - Петр2   Курс - 3   Стипендия - 10000.00 р.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	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672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0496"/>
            <a:ext cx="6912768" cy="5381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№6 5.9 Заполнение массива ДСЧ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en-US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1800" b="1" dirty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(</a:t>
            </a:r>
            <a:r>
              <a:rPr lang="ru-RU" sz="1800" b="1" dirty="0">
                <a:solidFill>
                  <a:schemeClr val="tx1"/>
                </a:solidFill>
                <a:hlinkClick r:id="rId4" action="ppaction://hlinkpres?slideindex=1&amp;slidetitle="/>
              </a:rPr>
              <a:t>2016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  <a:r>
              <a:rPr lang="en-US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6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1800" b="1" u="sng" dirty="0" smtClean="0">
                <a:solidFill>
                  <a:prstClr val="black"/>
                </a:solidFill>
              </a:rPr>
              <a:t>Цикл </a:t>
            </a:r>
            <a:r>
              <a:rPr lang="ru-RU" sz="1800" b="1" dirty="0" smtClean="0">
                <a:solidFill>
                  <a:prstClr val="black"/>
                </a:solidFill>
              </a:rPr>
              <a:t>заполнения (текст </a:t>
            </a:r>
            <a:r>
              <a:rPr lang="ru-RU" sz="1800" b="1" dirty="0">
                <a:solidFill>
                  <a:prstClr val="black"/>
                </a:solidFill>
              </a:rPr>
              <a:t>в главном модуле </a:t>
            </a:r>
            <a:r>
              <a:rPr lang="en-US" sz="1800" b="1" dirty="0">
                <a:solidFill>
                  <a:srgbClr val="FF0000"/>
                </a:solidFill>
              </a:rPr>
              <a:t>first</a:t>
            </a:r>
            <a:r>
              <a:rPr lang="ru-RU" sz="1800" b="1" dirty="0">
                <a:solidFill>
                  <a:srgbClr val="FF0000"/>
                </a:solidFill>
              </a:rPr>
              <a:t>.</a:t>
            </a:r>
            <a:r>
              <a:rPr lang="en-US" sz="1800" b="1" dirty="0">
                <a:solidFill>
                  <a:srgbClr val="FF0000"/>
                </a:solidFill>
              </a:rPr>
              <a:t>cpp</a:t>
            </a:r>
            <a:r>
              <a:rPr lang="ru-RU" sz="1800" b="1" dirty="0" smtClean="0">
                <a:solidFill>
                  <a:prstClr val="black"/>
                </a:solidFill>
              </a:rPr>
              <a:t>):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const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4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</a:t>
            </a:r>
            <a:endParaRPr lang="ru-RU" sz="1600" dirty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];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Статический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 для заполнения</a:t>
            </a:r>
            <a:r>
              <a:rPr lang="ru-RU" sz="1600" dirty="0" smtClean="0">
                <a:highlight>
                  <a:srgbClr val="FFFFFF"/>
                </a:highlight>
                <a:latin typeface="Times New Roman"/>
                <a:ea typeface="Calibri"/>
              </a:rPr>
              <a:t> 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Для запуска новой последовательности случайных чисел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) </a:t>
            </a:r>
            <a:r>
              <a:rPr lang="ru-RU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time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( NULL ) 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srand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( (</a:t>
            </a:r>
            <a:r>
              <a:rPr lang="ru-RU" sz="16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unsigned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)  NULL  ); // Если NULL // Цикл заполнения массива структур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  ;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  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 = ( 6 *rand()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 +1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Курс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1-6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= 1000.0f * 10.0f * rand() / </a:t>
            </a:r>
            <a:r>
              <a:rPr lang="en-US" sz="16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RAND_MAX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СЛУЧАЙНЫЙ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стип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.(0 - 10000)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k;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=St;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"Фамилия"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Фамилию не генерируем, у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всех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strcpy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_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].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"Имя"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 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тоже не генерируем</a:t>
            </a:r>
          </a:p>
          <a:p>
            <a:pPr algn="l">
              <a:spcBef>
                <a:spcPts val="0"/>
              </a:spcBef>
            </a:pP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6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После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Заполнения:\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16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StudentArrayPrint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Potok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Rzm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600" dirty="0">
                <a:solidFill>
                  <a:srgbClr val="000000"/>
                </a:solidFill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Печать заполненного массива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Заполнения: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Фамилия - Фамилия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Имя - Имя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Курс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4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Стипендия - </a:t>
            </a:r>
            <a:r>
              <a:rPr lang="ru-RU" sz="1600" b="1" dirty="0">
                <a:solidFill>
                  <a:srgbClr val="FF0000"/>
                </a:solidFill>
                <a:latin typeface="Consolas"/>
                <a:ea typeface="Calibri"/>
              </a:rPr>
              <a:t>7926.88 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р.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Структура </a:t>
            </a:r>
            <a:r>
              <a:rPr lang="ru-RU" sz="1600" b="1" dirty="0" err="1">
                <a:solidFill>
                  <a:srgbClr val="002060"/>
                </a:solidFill>
                <a:latin typeface="Consolas"/>
                <a:ea typeface="Calibri"/>
              </a:rPr>
              <a:t>Student</a:t>
            </a:r>
            <a:r>
              <a:rPr lang="ru-RU" sz="1600" b="1" dirty="0">
                <a:solidFill>
                  <a:srgbClr val="002060"/>
                </a:solidFill>
                <a:latin typeface="Consolas"/>
                <a:ea typeface="Calibri"/>
              </a:rPr>
              <a:t> в функции</a:t>
            </a:r>
            <a:r>
              <a:rPr lang="ru-RU" sz="1600" b="1" dirty="0" smtClean="0">
                <a:solidFill>
                  <a:srgbClr val="002060"/>
                </a:solidFill>
                <a:latin typeface="Consolas"/>
                <a:ea typeface="Calibri"/>
              </a:rPr>
              <a:t>:  ……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37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Данные в программах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174</a:t>
            </a:fld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0" y="1628800"/>
            <a:ext cx="9144000" cy="3600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dirty="0" smtClean="0"/>
              <a:t>После </a:t>
            </a:r>
            <a:r>
              <a:rPr lang="ru-RU" sz="2200" u="sng" dirty="0" smtClean="0"/>
              <a:t>завершения</a:t>
            </a:r>
            <a:r>
              <a:rPr lang="ru-RU" sz="2200" dirty="0" smtClean="0"/>
              <a:t> программы мы можем </a:t>
            </a:r>
            <a:r>
              <a:rPr lang="ru-RU" sz="2200" u="sng" dirty="0"/>
              <a:t>результат </a:t>
            </a:r>
            <a:r>
              <a:rPr lang="ru-RU" sz="2200" dirty="0" smtClean="0"/>
              <a:t>увидеть/получить </a:t>
            </a:r>
            <a:r>
              <a:rPr lang="ru-RU" sz="2200" u="sng" dirty="0" smtClean="0"/>
              <a:t>так</a:t>
            </a:r>
            <a:r>
              <a:rPr lang="ru-RU" sz="2200" dirty="0" smtClean="0"/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Вывести результаты на </a:t>
            </a:r>
            <a:r>
              <a:rPr lang="ru-RU" sz="2200" u="sng" dirty="0" smtClean="0"/>
              <a:t>экран дисплея </a:t>
            </a:r>
            <a:r>
              <a:rPr lang="ru-RU" sz="2200" dirty="0" smtClean="0"/>
              <a:t>и их посмотреть.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Можно результат посмотреть в</a:t>
            </a:r>
            <a:r>
              <a:rPr lang="en-US" sz="2200" dirty="0" smtClean="0"/>
              <a:t> </a:t>
            </a:r>
            <a:r>
              <a:rPr lang="ru-RU" sz="2200" dirty="0" smtClean="0">
                <a:hlinkClick r:id="rId2" action="ppaction://hlinksldjump"/>
              </a:rPr>
              <a:t>ОП</a:t>
            </a:r>
            <a:r>
              <a:rPr lang="ru-RU" sz="2200" dirty="0" smtClean="0"/>
              <a:t> отладчике </a:t>
            </a:r>
            <a:r>
              <a:rPr lang="en-US" sz="2200" dirty="0" smtClean="0"/>
              <a:t>VS </a:t>
            </a:r>
            <a:r>
              <a:rPr lang="ru-RU" sz="2200" dirty="0" smtClean="0"/>
              <a:t>(окно просмотра локальных и глобальных данных)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Результат записать на “</a:t>
            </a:r>
            <a:r>
              <a:rPr lang="ru-RU" sz="2200" u="sng" dirty="0" smtClean="0"/>
              <a:t>бумажке</a:t>
            </a:r>
            <a:r>
              <a:rPr lang="ru-RU" sz="2200" dirty="0" smtClean="0"/>
              <a:t>” (немного в шутку, но так тоже можно)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Вывести результат на </a:t>
            </a:r>
            <a:r>
              <a:rPr lang="ru-RU" sz="2200" u="sng" dirty="0" smtClean="0"/>
              <a:t>устройство печати</a:t>
            </a:r>
            <a:r>
              <a:rPr lang="ru-RU" sz="2200" dirty="0" smtClean="0"/>
              <a:t> (т.н. </a:t>
            </a:r>
            <a:r>
              <a:rPr lang="ru-RU" sz="2200" u="sng" dirty="0" smtClean="0"/>
              <a:t>бумажная</a:t>
            </a:r>
            <a:r>
              <a:rPr lang="ru-RU" sz="2200" dirty="0" smtClean="0"/>
              <a:t> </a:t>
            </a:r>
            <a:r>
              <a:rPr lang="ru-RU" sz="2200" u="sng" dirty="0" smtClean="0"/>
              <a:t>твердая</a:t>
            </a:r>
            <a:r>
              <a:rPr lang="ru-RU" sz="2200" dirty="0" smtClean="0"/>
              <a:t> копия).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dirty="0" smtClean="0"/>
              <a:t>Записать результаты на </a:t>
            </a:r>
            <a:r>
              <a:rPr lang="ru-RU" sz="2200" u="sng" dirty="0" smtClean="0"/>
              <a:t>внешний носитель</a:t>
            </a:r>
            <a:r>
              <a:rPr lang="ru-RU" sz="2200" dirty="0" smtClean="0"/>
              <a:t> относительно программы и </a:t>
            </a:r>
            <a:r>
              <a:rPr lang="en-US" sz="2200" dirty="0" smtClean="0"/>
              <a:t>CPU </a:t>
            </a:r>
            <a:r>
              <a:rPr lang="ru-RU" sz="2200" dirty="0" smtClean="0"/>
              <a:t>(диски, флэшки и т.д.). Для этого нужно сформировать/записать данные в  </a:t>
            </a:r>
            <a:r>
              <a:rPr lang="ru-RU" sz="2200" b="1" dirty="0" smtClean="0">
                <a:solidFill>
                  <a:srgbClr val="FF0000"/>
                </a:solidFill>
              </a:rPr>
              <a:t>электронный файл</a:t>
            </a:r>
            <a:r>
              <a:rPr lang="ru-RU" sz="2200" dirty="0" smtClean="0"/>
              <a:t>! (</a:t>
            </a:r>
            <a:r>
              <a:rPr lang="ru-RU" sz="2200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2200" dirty="0" smtClean="0"/>
              <a:t>)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2200" dirty="0"/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899592" y="872716"/>
            <a:ext cx="2016125" cy="720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60032" y="751532"/>
            <a:ext cx="2519362" cy="6461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Результат работы программы</a:t>
            </a: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3455491" y="5308575"/>
            <a:ext cx="2016125" cy="7191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Программа на ЯП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652591" y="5503838"/>
            <a:ext cx="792163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Цилиндр 9"/>
          <p:cNvSpPr/>
          <p:nvPr/>
        </p:nvSpPr>
        <p:spPr>
          <a:xfrm>
            <a:off x="720229" y="5229200"/>
            <a:ext cx="1690687" cy="757238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 исходных данных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3330575" y="1068771"/>
            <a:ext cx="1223963" cy="32861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Цилиндр 11"/>
          <p:cNvSpPr/>
          <p:nvPr/>
        </p:nvSpPr>
        <p:spPr>
          <a:xfrm>
            <a:off x="6624141" y="5238725"/>
            <a:ext cx="1692275" cy="755650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1"/>
                </a:solidFill>
              </a:rPr>
              <a:t>Файл результатов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2520454" y="5503838"/>
            <a:ext cx="790575" cy="32861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8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dirty="0"/>
              <a:t>ЛР №7 </a:t>
            </a:r>
            <a:r>
              <a:rPr lang="ru-RU" altLang="ru-RU" dirty="0" smtClean="0"/>
              <a:t>Понятие файла (1)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b="1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</a:t>
            </a:r>
            <a:r>
              <a:rPr lang="ru-RU" sz="2200" u="sng" dirty="0" smtClean="0"/>
              <a:t>поименованная(</a:t>
            </a:r>
            <a:r>
              <a:rPr lang="ru-RU" sz="2200" b="1" u="sng" dirty="0" smtClean="0">
                <a:solidFill>
                  <a:srgbClr val="0000FF"/>
                </a:solidFill>
              </a:rPr>
              <a:t>1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u="sng" dirty="0"/>
              <a:t>совокупность</a:t>
            </a:r>
            <a:r>
              <a:rPr lang="ru-RU" sz="2200" dirty="0"/>
              <a:t> </a:t>
            </a:r>
            <a:r>
              <a:rPr lang="ru-RU" sz="2200" dirty="0" smtClean="0"/>
              <a:t>информации(</a:t>
            </a:r>
            <a:r>
              <a:rPr lang="ru-RU" sz="2200" b="1" u="sng" dirty="0">
                <a:solidFill>
                  <a:srgbClr val="0000FF"/>
                </a:solidFill>
              </a:rPr>
              <a:t>2</a:t>
            </a:r>
            <a:r>
              <a:rPr lang="ru-RU" sz="2200" dirty="0" smtClean="0"/>
              <a:t>), </a:t>
            </a:r>
            <a:r>
              <a:rPr lang="ru-RU" sz="2200" dirty="0"/>
              <a:t>определенного </a:t>
            </a:r>
            <a:r>
              <a:rPr lang="ru-RU" sz="2200" u="sng" dirty="0"/>
              <a:t>типа </a:t>
            </a:r>
            <a:r>
              <a:rPr lang="ru-RU" sz="2200" u="sng" dirty="0" smtClean="0"/>
              <a:t>организации(</a:t>
            </a:r>
            <a:r>
              <a:rPr lang="ru-RU" sz="2200" b="1" u="sng" dirty="0">
                <a:solidFill>
                  <a:srgbClr val="0000FF"/>
                </a:solidFill>
              </a:rPr>
              <a:t>3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dirty="0"/>
              <a:t>и расположенная в </a:t>
            </a:r>
            <a:r>
              <a:rPr lang="ru-RU" sz="2200" u="sng" dirty="0"/>
              <a:t>определенном </a:t>
            </a:r>
            <a:r>
              <a:rPr lang="ru-RU" sz="2200" u="sng" dirty="0" smtClean="0"/>
              <a:t>месте(</a:t>
            </a:r>
            <a:r>
              <a:rPr lang="ru-RU" sz="2200" b="1" u="sng" dirty="0">
                <a:solidFill>
                  <a:srgbClr val="0000FF"/>
                </a:solidFill>
              </a:rPr>
              <a:t>4</a:t>
            </a:r>
            <a:r>
              <a:rPr lang="ru-RU" sz="2200" u="sng" dirty="0" smtClean="0"/>
              <a:t>)</a:t>
            </a:r>
            <a:r>
              <a:rPr lang="ru-RU" sz="2200" dirty="0" smtClean="0"/>
              <a:t> </a:t>
            </a:r>
            <a:r>
              <a:rPr lang="ru-RU" sz="2200" dirty="0"/>
              <a:t>памяти (внешней или внутренней) компьютерной системы, представленная в </a:t>
            </a:r>
            <a:r>
              <a:rPr lang="ru-RU" sz="2200" u="sng" dirty="0"/>
              <a:t>электронном</a:t>
            </a:r>
            <a:r>
              <a:rPr lang="ru-RU" sz="2200" dirty="0"/>
              <a:t> виде</a:t>
            </a:r>
            <a:r>
              <a:rPr lang="ru-RU" sz="2200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часть внешней памяти компьютера, имеющая идентификатор (имя) и содержащая </a:t>
            </a:r>
            <a:r>
              <a:rPr lang="ru-RU" sz="2200" dirty="0" smtClean="0"/>
              <a:t>данные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>
                <a:solidFill>
                  <a:srgbClr val="FF0000"/>
                </a:solidFill>
              </a:rPr>
              <a:t>Файл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/>
              <a:t>– это поименованная совокупность единиц хранения информации (например, байт), расположенных в распознаваемом порядке (например, последовательно) и имеющий специальное обозначение конца совокупности </a:t>
            </a:r>
            <a:r>
              <a:rPr lang="ru-RU" sz="2200" dirty="0" smtClean="0"/>
              <a:t>данных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200" u="sng" dirty="0" smtClean="0">
                <a:solidFill>
                  <a:srgbClr val="FF0000"/>
                </a:solidFill>
              </a:rPr>
              <a:t>Программный Файл</a:t>
            </a:r>
            <a:r>
              <a:rPr lang="ru-RU" sz="2200" dirty="0" smtClean="0"/>
              <a:t> </a:t>
            </a:r>
            <a:r>
              <a:rPr lang="ru-RU" sz="2200" dirty="0"/>
              <a:t>– это поименованная и упорядоченная совокупность команд (инструкций, операторов, процедур, функций, подпрограмм и т.д.),  которые предназначены для выполнения на </a:t>
            </a:r>
            <a:r>
              <a:rPr lang="ru-RU" sz="2200" dirty="0" smtClean="0"/>
              <a:t>компьютере (*.</a:t>
            </a:r>
            <a:r>
              <a:rPr lang="en-US" sz="2200" dirty="0" smtClean="0"/>
              <a:t>exe, *.com , *.</a:t>
            </a:r>
            <a:r>
              <a:rPr lang="en-US" sz="2200" dirty="0" err="1" smtClean="0"/>
              <a:t>dll</a:t>
            </a:r>
            <a:r>
              <a:rPr lang="en-US" sz="2200" dirty="0"/>
              <a:t> </a:t>
            </a:r>
            <a:r>
              <a:rPr lang="ru-RU" sz="2200" dirty="0" smtClean="0"/>
              <a:t>и т.д.).</a:t>
            </a:r>
            <a:endParaRPr lang="ru-RU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ADCCDD-1C3C-4922-88C0-54E677DAEF4A}" type="slidenum">
              <a:rPr lang="ru-RU" smtClean="0"/>
              <a:pPr>
                <a:defRPr/>
              </a:pPr>
              <a:t>175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94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Понятие файла (3). Свойства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u="sng" dirty="0" smtClean="0">
                <a:solidFill>
                  <a:srgbClr val="FF0000"/>
                </a:solidFill>
              </a:rPr>
              <a:t>(определение)</a:t>
            </a:r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rgbClr val="FF0000"/>
                </a:solidFill>
              </a:rPr>
              <a:t>– </a:t>
            </a:r>
            <a:r>
              <a:rPr lang="ru-RU" sz="2200" b="1" dirty="0">
                <a:solidFill>
                  <a:schemeClr val="tx1"/>
                </a:solidFill>
              </a:rPr>
              <a:t>это </a:t>
            </a:r>
            <a:r>
              <a:rPr lang="ru-RU" sz="2200" b="1" u="sng" dirty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chemeClr val="tx1"/>
                </a:solidFill>
              </a:rPr>
              <a:t>совокупность</a:t>
            </a:r>
            <a:r>
              <a:rPr lang="ru-RU" sz="2200" b="1" dirty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>
                <a:solidFill>
                  <a:schemeClr val="tx1"/>
                </a:solidFill>
              </a:rPr>
              <a:t>электронном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виде. </a:t>
            </a:r>
            <a:r>
              <a:rPr lang="ru-RU" sz="2200" b="1" dirty="0" smtClean="0">
                <a:solidFill>
                  <a:srgbClr val="FF0000"/>
                </a:solidFill>
              </a:rPr>
              <a:t>Главное</a:t>
            </a:r>
            <a:r>
              <a:rPr lang="ru-RU" sz="2200" b="1" dirty="0" smtClean="0">
                <a:solidFill>
                  <a:schemeClr val="tx1"/>
                </a:solidFill>
              </a:rPr>
              <a:t> для </a:t>
            </a:r>
            <a:r>
              <a:rPr lang="ru-RU" sz="2200" b="1" u="sng" dirty="0" smtClean="0">
                <a:solidFill>
                  <a:schemeClr val="tx1"/>
                </a:solidFill>
              </a:rPr>
              <a:t>файлов (</a:t>
            </a:r>
            <a:r>
              <a:rPr lang="ru-RU" sz="2200" b="1" dirty="0" smtClean="0">
                <a:solidFill>
                  <a:schemeClr val="tx1"/>
                </a:solidFill>
              </a:rPr>
              <a:t>свойства</a:t>
            </a:r>
            <a:r>
              <a:rPr lang="ru-RU" sz="2200" b="1" u="sng" dirty="0" smtClean="0">
                <a:solidFill>
                  <a:schemeClr val="tx1"/>
                </a:solidFill>
              </a:rPr>
              <a:t>)</a:t>
            </a:r>
            <a:r>
              <a:rPr lang="ru-RU" sz="22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Файлы имеют </a:t>
            </a:r>
            <a:r>
              <a:rPr lang="ru-RU" sz="2200" b="1" u="sng" dirty="0" smtClean="0">
                <a:solidFill>
                  <a:schemeClr val="tx1"/>
                </a:solidFill>
              </a:rPr>
              <a:t>уникальные</a:t>
            </a:r>
            <a:r>
              <a:rPr lang="ru-RU" sz="2200" b="1" dirty="0" smtClean="0">
                <a:solidFill>
                  <a:schemeClr val="tx1"/>
                </a:solidFill>
              </a:rPr>
              <a:t> имена (символы до 32 длина имени (</a:t>
            </a:r>
            <a:r>
              <a:rPr 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тип организации </a:t>
            </a:r>
            <a:r>
              <a:rPr lang="ru-RU" sz="2200" b="1" dirty="0" smtClean="0">
                <a:solidFill>
                  <a:schemeClr val="tx1"/>
                </a:solidFill>
              </a:rPr>
              <a:t>данных в файле (задается расширением имени файла </a:t>
            </a:r>
            <a:r>
              <a:rPr lang="ru-RU" sz="2200" b="1" dirty="0" smtClean="0">
                <a:solidFill>
                  <a:srgbClr val="FF0000"/>
                </a:solidFill>
              </a:rPr>
              <a:t>!!!</a:t>
            </a:r>
            <a:r>
              <a:rPr lang="en-US" sz="2200" b="1" dirty="0" smtClean="0">
                <a:solidFill>
                  <a:srgbClr val="FF0000"/>
                </a:solidFill>
              </a:rPr>
              <a:t>???</a:t>
            </a:r>
            <a:r>
              <a:rPr lang="ru-RU" sz="2200" b="1" dirty="0">
                <a:solidFill>
                  <a:schemeClr val="tx1"/>
                </a:solidFill>
              </a:rPr>
              <a:t>) -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>
                <a:solidFill>
                  <a:schemeClr val="tx1"/>
                </a:solidFill>
              </a:rPr>
              <a:t>)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дату</a:t>
            </a:r>
            <a:r>
              <a:rPr lang="ru-RU" sz="2200" b="1" dirty="0" smtClean="0">
                <a:solidFill>
                  <a:schemeClr val="tx1"/>
                </a:solidFill>
              </a:rPr>
              <a:t> создания и </a:t>
            </a:r>
            <a:r>
              <a:rPr lang="ru-RU" sz="2200" b="1" u="sng" dirty="0" smtClean="0">
                <a:solidFill>
                  <a:schemeClr val="tx1"/>
                </a:solidFill>
              </a:rPr>
              <a:t>дату</a:t>
            </a:r>
            <a:r>
              <a:rPr lang="ru-RU" sz="2200" b="1" dirty="0" smtClean="0">
                <a:solidFill>
                  <a:schemeClr val="tx1"/>
                </a:solidFill>
              </a:rPr>
              <a:t> последнего изменения, </a:t>
            </a:r>
            <a:r>
              <a:rPr lang="ru-RU" sz="2200" b="1" u="sng" dirty="0" smtClean="0">
                <a:solidFill>
                  <a:schemeClr val="tx1"/>
                </a:solidFill>
              </a:rPr>
              <a:t>размер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 имеет </a:t>
            </a:r>
            <a:r>
              <a:rPr lang="ru-RU" sz="2200" b="1" u="sng" dirty="0" smtClean="0">
                <a:solidFill>
                  <a:schemeClr val="tx1"/>
                </a:solidFill>
              </a:rPr>
              <a:t>местоположени</a:t>
            </a:r>
            <a:r>
              <a:rPr lang="ru-RU" sz="2200" b="1" dirty="0" smtClean="0">
                <a:solidFill>
                  <a:schemeClr val="tx1"/>
                </a:solidFill>
              </a:rPr>
              <a:t>е</a:t>
            </a:r>
            <a:endParaRPr lang="en-US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Файлы (их содержимое) можно увидеть только с помощью других программ (ФМ, </a:t>
            </a:r>
            <a:r>
              <a:rPr lang="en-US" sz="2200" b="1" dirty="0" smtClean="0">
                <a:solidFill>
                  <a:schemeClr val="tx1"/>
                </a:solidFill>
              </a:rPr>
              <a:t>WORD</a:t>
            </a:r>
            <a:r>
              <a:rPr lang="ru-RU" sz="2200" b="1" dirty="0" smtClean="0">
                <a:solidFill>
                  <a:schemeClr val="tx1"/>
                </a:solidFill>
              </a:rPr>
              <a:t> и др.) файлы "не осязаемые"</a:t>
            </a:r>
          </a:p>
          <a:p>
            <a:pPr algn="l"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Файлы бывают</a:t>
            </a:r>
            <a:r>
              <a:rPr lang="ru-RU" sz="2200" b="1" dirty="0">
                <a:solidFill>
                  <a:schemeClr val="tx1"/>
                </a:solidFill>
              </a:rPr>
              <a:t>: программные, символьные, строковые, файлы БД, двоичные, текстовые, системные и </a:t>
            </a:r>
            <a:r>
              <a:rPr lang="ru-RU" sz="2200" b="1" dirty="0" smtClean="0">
                <a:solidFill>
                  <a:schemeClr val="tx1"/>
                </a:solidFill>
              </a:rPr>
              <a:t>пользовательские и т.д.</a:t>
            </a:r>
            <a:endParaRPr lang="ru-RU" sz="22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В одном месте </a:t>
            </a:r>
            <a:r>
              <a:rPr lang="ru-RU" sz="2200" b="1" u="sng" dirty="0" smtClean="0">
                <a:solidFill>
                  <a:schemeClr val="tx1"/>
                </a:solidFill>
              </a:rPr>
              <a:t>не могут </a:t>
            </a:r>
            <a:r>
              <a:rPr lang="ru-RU" sz="2200" b="1" dirty="0" smtClean="0">
                <a:solidFill>
                  <a:schemeClr val="tx1"/>
                </a:solidFill>
              </a:rPr>
              <a:t>находится файлы с одинаковым именами и расширениями (</a:t>
            </a:r>
            <a:r>
              <a:rPr lang="ru-RU" sz="22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  <a:defRPr/>
            </a:pP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12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7544" y="34816"/>
            <a:ext cx="8229600" cy="513864"/>
          </a:xfrm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r>
              <a:rPr lang="ru-RU" sz="3600" dirty="0"/>
              <a:t>ЛР №7 </a:t>
            </a:r>
            <a:r>
              <a:rPr lang="ru-RU" altLang="ru-RU" sz="3600" dirty="0" smtClean="0"/>
              <a:t>Понятие файла (3). Типы.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579296" cy="5688632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altLang="ru-RU" sz="2300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может рассматриваться как упорядоченная совокупность </a:t>
            </a:r>
            <a:r>
              <a:rPr lang="ru-RU" altLang="ru-RU" sz="2300" u="sng" dirty="0" smtClean="0"/>
              <a:t>однородных записей</a:t>
            </a:r>
            <a:r>
              <a:rPr lang="ru-RU" altLang="ru-RU" sz="2300" dirty="0" smtClean="0"/>
              <a:t> (одинаковых структурных типов), служащих для хранения и поиска информации (БД). </a:t>
            </a:r>
          </a:p>
          <a:p>
            <a:pPr>
              <a:lnSpc>
                <a:spcPct val="90000"/>
              </a:lnSpc>
            </a:pPr>
            <a:r>
              <a:rPr lang="ru-RU" altLang="ru-RU" sz="2300" dirty="0">
                <a:solidFill>
                  <a:srgbClr val="FF0000"/>
                </a:solidFill>
              </a:rPr>
              <a:t>Файл</a:t>
            </a:r>
            <a:r>
              <a:rPr lang="ru-RU" altLang="ru-RU" sz="2300" dirty="0"/>
              <a:t> может рассматриваться как упорядоченная совокупность </a:t>
            </a:r>
            <a:r>
              <a:rPr lang="ru-RU" altLang="ru-RU" sz="2300" u="sng" dirty="0" smtClean="0"/>
              <a:t>символов</a:t>
            </a:r>
            <a:r>
              <a:rPr lang="ru-RU" altLang="ru-RU" sz="2300" dirty="0" smtClean="0"/>
              <a:t>( длинная строка)(</a:t>
            </a:r>
            <a:r>
              <a:rPr lang="ru-RU" altLang="ru-RU" sz="2300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– это поименованная и упорядоченная совокупность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строк</a:t>
            </a:r>
            <a:r>
              <a:rPr lang="ru-RU" altLang="ru-RU" sz="2300" dirty="0" smtClean="0"/>
              <a:t>, причем, в зависимости от назначения, строки могут быть как </a:t>
            </a:r>
            <a:r>
              <a:rPr lang="en-US" altLang="ru-RU" sz="2300" dirty="0" smtClean="0"/>
              <a:t>NTS</a:t>
            </a:r>
            <a:r>
              <a:rPr lang="ru-RU" altLang="ru-RU" sz="2300" dirty="0" smtClean="0"/>
              <a:t> (</a:t>
            </a:r>
            <a:r>
              <a:rPr lang="en-US" altLang="ru-RU" sz="2300" dirty="0" smtClean="0"/>
              <a:t>Null Terminated String</a:t>
            </a:r>
            <a:r>
              <a:rPr lang="ru-RU" altLang="ru-RU" sz="2300" dirty="0" smtClean="0"/>
              <a:t>), либо завешаться специальным символом конца строки -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(‘\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300" dirty="0" smtClean="0"/>
              <a:t>’ – ‘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A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DH</a:t>
            </a:r>
            <a:r>
              <a:rPr lang="ru-RU" altLang="ru-RU" sz="2300" dirty="0" smtClean="0"/>
              <a:t>’).(</a:t>
            </a:r>
            <a:r>
              <a:rPr lang="ru-RU" altLang="ru-RU" sz="2300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/>
              <a:t> может рассматриваться как </a:t>
            </a:r>
            <a:r>
              <a:rPr lang="ru-RU" altLang="ru-RU" sz="2300" u="sng" dirty="0" smtClean="0"/>
              <a:t>совокупность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страниц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</a:t>
            </a:r>
            <a:r>
              <a:rPr lang="en-US" altLang="ru-RU" sz="2300" dirty="0" smtClean="0"/>
              <a:t>Page</a:t>
            </a:r>
            <a:r>
              <a:rPr lang="ru-RU" altLang="ru-RU" sz="2300" dirty="0" smtClean="0"/>
              <a:t>) или даже как </a:t>
            </a:r>
            <a:r>
              <a:rPr lang="ru-RU" altLang="ru-RU" sz="2300" u="sng" dirty="0" smtClean="0"/>
              <a:t>совокупность бит</a:t>
            </a:r>
            <a:r>
              <a:rPr lang="ru-RU" altLang="ru-RU" sz="2300" dirty="0" smtClean="0"/>
              <a:t> </a:t>
            </a:r>
            <a:r>
              <a:rPr lang="ru-RU" altLang="ru-RU" sz="2300" u="sng" dirty="0" smtClean="0"/>
              <a:t>информации</a:t>
            </a:r>
            <a:r>
              <a:rPr lang="ru-RU" altLang="ru-RU" sz="2300" dirty="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300" u="sng" dirty="0" smtClean="0">
                <a:solidFill>
                  <a:srgbClr val="FF0000"/>
                </a:solidFill>
              </a:rPr>
              <a:t>Файл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может представлять закодированные определенным способом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рисунки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(совокупность разноцветных точек) или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мелодии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(звуковые файлы – коды нот) и т.д.</a:t>
            </a:r>
          </a:p>
          <a:p>
            <a:pPr>
              <a:lnSpc>
                <a:spcPct val="90000"/>
              </a:lnSpc>
            </a:pPr>
            <a:r>
              <a:rPr lang="ru-RU" altLang="ru-RU" sz="2300" dirty="0" smtClean="0"/>
              <a:t>Самыми простыми по организации являются </a:t>
            </a:r>
            <a:r>
              <a:rPr lang="ru-RU" altLang="ru-RU" sz="2300" u="sng" dirty="0" smtClean="0">
                <a:solidFill>
                  <a:srgbClr val="FF0000"/>
                </a:solidFill>
              </a:rPr>
              <a:t>текстовые</a:t>
            </a:r>
            <a:r>
              <a:rPr lang="ru-RU" altLang="ru-RU" sz="2300" dirty="0" smtClean="0">
                <a:solidFill>
                  <a:srgbClr val="FF0000"/>
                </a:solidFill>
              </a:rPr>
              <a:t> </a:t>
            </a:r>
            <a:r>
              <a:rPr lang="ru-RU" altLang="ru-RU" sz="2300" dirty="0" smtClean="0"/>
              <a:t>файлы. О запоминаются </a:t>
            </a:r>
            <a:r>
              <a:rPr lang="ru-RU" altLang="ru-RU" sz="2300" dirty="0"/>
              <a:t>побайтно (</a:t>
            </a:r>
            <a:r>
              <a:rPr lang="ru-RU" altLang="ru-RU" sz="2300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dirty="0"/>
              <a:t>).  </a:t>
            </a:r>
            <a:r>
              <a:rPr lang="ru-RU" altLang="ru-RU" sz="2300" dirty="0" smtClean="0"/>
              <a:t>или построчно (</a:t>
            </a:r>
            <a:r>
              <a:rPr lang="ru-RU" altLang="ru-RU" sz="2300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993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84076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Байтовая структура файла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74136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6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м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е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.</a:t>
                      </a:r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EOF</a:t>
                      </a:r>
                      <a:endParaRPr lang="ru-RU" sz="1800" dirty="0"/>
                    </a:p>
                  </a:txBody>
                  <a:tcPr marT="45700" marB="45700"/>
                </a:tc>
              </a:tr>
              <a:tr h="370682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0" marB="45700"/>
                </a:tc>
              </a:tr>
            </a:tbl>
          </a:graphicData>
        </a:graphic>
      </p:graphicFrame>
      <p:sp>
        <p:nvSpPr>
          <p:cNvPr id="7" name="Объект 2"/>
          <p:cNvSpPr txBox="1">
            <a:spLocks/>
          </p:cNvSpPr>
          <p:nvPr/>
        </p:nvSpPr>
        <p:spPr>
          <a:xfrm>
            <a:off x="457200" y="1196753"/>
            <a:ext cx="8229600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Файл заполненный байтами можно представить так:</a:t>
            </a:r>
          </a:p>
          <a:p>
            <a:pPr marL="3543300" lvl="8" indent="0">
              <a:buFont typeface="Arial" panose="020B0604020202020204" pitchFamily="34" charset="0"/>
              <a:buNone/>
              <a:defRPr/>
            </a:pPr>
            <a:r>
              <a:rPr lang="ru-RU" dirty="0" smtClean="0"/>
              <a:t>			</a:t>
            </a:r>
            <a:endParaRPr lang="ru-RU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EOF</a:t>
            </a:r>
            <a:r>
              <a:rPr lang="en-US" dirty="0" smtClean="0"/>
              <a:t> – (</a:t>
            </a:r>
            <a:r>
              <a:rPr lang="en-US" b="1" dirty="0" smtClean="0"/>
              <a:t>E</a:t>
            </a:r>
            <a:r>
              <a:rPr lang="en-US" dirty="0" smtClean="0"/>
              <a:t>nd </a:t>
            </a:r>
            <a:r>
              <a:rPr lang="en-US" b="1" dirty="0" smtClean="0"/>
              <a:t>O</a:t>
            </a:r>
            <a:r>
              <a:rPr lang="en-US" dirty="0" smtClean="0"/>
              <a:t>f </a:t>
            </a:r>
            <a:r>
              <a:rPr lang="en-US" b="1" dirty="0" smtClean="0"/>
              <a:t>F</a:t>
            </a:r>
            <a:r>
              <a:rPr lang="en-US" dirty="0" smtClean="0"/>
              <a:t>ile) – </a:t>
            </a:r>
            <a:r>
              <a:rPr lang="ru-RU" dirty="0" smtClean="0"/>
              <a:t>специальный байт задающий конец файла (код русской буквы - </a:t>
            </a:r>
            <a:r>
              <a:rPr lang="en-US" dirty="0" smtClean="0"/>
              <a:t>‘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en-US" dirty="0" smtClean="0"/>
              <a:t>’</a:t>
            </a:r>
            <a:r>
              <a:rPr lang="ru-RU" dirty="0" smtClean="0"/>
              <a:t>), этот факт можно использовать при чтении файла в цикле.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Проверку достижения конца файла можно выполнить также функцией </a:t>
            </a:r>
            <a:r>
              <a:rPr lang="en-US" b="1" dirty="0" err="1" smtClean="0">
                <a:solidFill>
                  <a:srgbClr val="FF0000"/>
                </a:solidFill>
              </a:rPr>
              <a:t>feof</a:t>
            </a:r>
            <a:r>
              <a:rPr lang="en-US" dirty="0" smtClean="0"/>
              <a:t>().</a:t>
            </a: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8604250" y="111125"/>
            <a:ext cx="50323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9E96C0A-E330-48E6-9F52-CDAF54147E0C}" type="slidenum">
              <a:rPr lang="ru-RU" smtClean="0"/>
              <a:pPr>
                <a:defRPr/>
              </a:pPr>
              <a:t>178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63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633670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Именование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b="1" u="sng" dirty="0">
                <a:solidFill>
                  <a:prstClr val="black"/>
                </a:solidFill>
              </a:rPr>
              <a:t>Имя конкретного файла </a:t>
            </a:r>
            <a:r>
              <a:rPr lang="ru-RU" sz="2400" b="1" dirty="0">
                <a:solidFill>
                  <a:prstClr val="black"/>
                </a:solidFill>
              </a:rPr>
              <a:t>в ОС задается </a:t>
            </a:r>
            <a:r>
              <a:rPr lang="ru-RU" sz="2400" b="1" u="sng" dirty="0">
                <a:solidFill>
                  <a:prstClr val="black"/>
                </a:solidFill>
              </a:rPr>
              <a:t>текстовой</a:t>
            </a:r>
            <a:r>
              <a:rPr lang="ru-RU" sz="2400" b="1" dirty="0">
                <a:solidFill>
                  <a:prstClr val="black"/>
                </a:solidFill>
              </a:rPr>
              <a:t> строкой в </a:t>
            </a:r>
            <a:r>
              <a:rPr lang="ru-RU" sz="2400" b="1" dirty="0" smtClean="0">
                <a:solidFill>
                  <a:prstClr val="black"/>
                </a:solidFill>
              </a:rPr>
              <a:t>следующем формате(имя и расширение):</a:t>
            </a:r>
            <a:endParaRPr lang="ru-RU" sz="24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400" b="1" dirty="0">
                <a:solidFill>
                  <a:srgbClr val="008000"/>
                </a:solidFill>
              </a:rPr>
              <a:t>&lt;</a:t>
            </a:r>
            <a:r>
              <a:rPr lang="ru-RU" sz="2400" b="1" u="sng" dirty="0">
                <a:solidFill>
                  <a:srgbClr val="008000"/>
                </a:solidFill>
              </a:rPr>
              <a:t>имя</a:t>
            </a:r>
            <a:r>
              <a:rPr lang="ru-RU" sz="2400" b="1" dirty="0">
                <a:solidFill>
                  <a:srgbClr val="008000"/>
                </a:solidFill>
              </a:rPr>
              <a:t> файла&gt;[.&lt;</a:t>
            </a:r>
            <a:r>
              <a:rPr lang="ru-RU" sz="2400" b="1" u="sng" dirty="0">
                <a:solidFill>
                  <a:srgbClr val="008000"/>
                </a:solidFill>
              </a:rPr>
              <a:t>расширение</a:t>
            </a:r>
            <a:r>
              <a:rPr lang="ru-RU" sz="2400" b="1" dirty="0">
                <a:solidFill>
                  <a:srgbClr val="008000"/>
                </a:solidFill>
              </a:rPr>
              <a:t> имени файла&gt;]</a:t>
            </a:r>
          </a:p>
          <a:p>
            <a:pPr lvl="0" algn="l">
              <a:defRPr/>
            </a:pPr>
            <a:r>
              <a:rPr lang="ru-RU" sz="2400" b="1" u="sng" dirty="0" smtClean="0">
                <a:solidFill>
                  <a:prstClr val="black"/>
                </a:solidFill>
              </a:rPr>
              <a:t>Примеры</a:t>
            </a:r>
            <a:r>
              <a:rPr lang="ru-RU" sz="2400" b="1" dirty="0" smtClean="0">
                <a:solidFill>
                  <a:prstClr val="black"/>
                </a:solidFill>
              </a:rPr>
              <a:t> названий файлов: </a:t>
            </a:r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prstClr val="black"/>
                </a:solidFill>
              </a:rPr>
              <a:t>“</a:t>
            </a:r>
            <a:r>
              <a:rPr lang="ru-RU" sz="2400" b="1" dirty="0">
                <a:solidFill>
                  <a:srgbClr val="FF0000"/>
                </a:solidFill>
              </a:rPr>
              <a:t>Баллада о детстве - </a:t>
            </a:r>
            <a:r>
              <a:rPr lang="ru-RU" sz="2400" b="1" dirty="0" err="1">
                <a:solidFill>
                  <a:srgbClr val="FF0000"/>
                </a:solidFill>
              </a:rPr>
              <a:t>В.Высоцкий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 err="1">
                <a:solidFill>
                  <a:srgbClr val="FF0000"/>
                </a:solidFill>
              </a:rPr>
              <a:t>mp</a:t>
            </a:r>
            <a:r>
              <a:rPr lang="ru-RU" sz="2400" b="1" dirty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prstClr val="black"/>
                </a:solidFill>
              </a:rPr>
              <a:t>” – имя звукового файла,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DATABASE.MDB</a:t>
            </a:r>
            <a:r>
              <a:rPr lang="en-US" sz="2400" b="1" dirty="0">
                <a:solidFill>
                  <a:prstClr val="black"/>
                </a:solidFill>
              </a:rPr>
              <a:t> – </a:t>
            </a:r>
            <a:r>
              <a:rPr lang="ru-RU" sz="2400" b="1" dirty="0">
                <a:solidFill>
                  <a:prstClr val="black"/>
                </a:solidFill>
              </a:rPr>
              <a:t>файл БД </a:t>
            </a:r>
            <a:r>
              <a:rPr lang="en-US" sz="2400" b="1" dirty="0">
                <a:solidFill>
                  <a:prstClr val="black"/>
                </a:solidFill>
              </a:rPr>
              <a:t>MS Access.</a:t>
            </a:r>
            <a:endParaRPr lang="ru-RU" sz="24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en-US" sz="2400" b="1" dirty="0">
                <a:solidFill>
                  <a:srgbClr val="FF0000"/>
                </a:solidFill>
              </a:rPr>
              <a:t>Sample</a:t>
            </a:r>
            <a:r>
              <a:rPr lang="ru-RU" sz="2400" b="1" dirty="0">
                <a:solidFill>
                  <a:srgbClr val="FF0000"/>
                </a:solidFill>
              </a:rPr>
              <a:t>.</a:t>
            </a:r>
            <a:r>
              <a:rPr lang="en-US" sz="2400" b="1" dirty="0">
                <a:solidFill>
                  <a:srgbClr val="FF0000"/>
                </a:solidFill>
              </a:rPr>
              <a:t>txt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– двоичный текстовый файл.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  <a:defRPr/>
            </a:pPr>
            <a:r>
              <a:rPr lang="ru-RU" sz="2400" b="1" dirty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prstClr val="black"/>
                </a:solidFill>
              </a:rPr>
              <a:t> – имя файла </a:t>
            </a:r>
            <a:r>
              <a:rPr lang="ru-RU" sz="2400" b="1" u="sng" dirty="0">
                <a:solidFill>
                  <a:prstClr val="black"/>
                </a:solidFill>
              </a:rPr>
              <a:t>без расширения</a:t>
            </a:r>
            <a:r>
              <a:rPr lang="ru-RU" sz="24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defRPr/>
            </a:pPr>
            <a:r>
              <a:rPr lang="ru-RU" sz="2400" b="1" dirty="0">
                <a:solidFill>
                  <a:prstClr val="black"/>
                </a:solidFill>
              </a:rPr>
              <a:t>Длина имени и расширения в современных ОС практически не </a:t>
            </a:r>
            <a:r>
              <a:rPr lang="ru-RU" sz="2400" b="1" u="sng" dirty="0">
                <a:solidFill>
                  <a:prstClr val="black"/>
                </a:solidFill>
              </a:rPr>
              <a:t>ограничивается</a:t>
            </a:r>
            <a:r>
              <a:rPr lang="ru-RU" sz="2400" b="1" dirty="0">
                <a:solidFill>
                  <a:prstClr val="black"/>
                </a:solidFill>
              </a:rPr>
              <a:t>, но удобнее работать с короткими и понятными именами</a:t>
            </a:r>
            <a:r>
              <a:rPr lang="ru-RU" sz="2400" b="1" dirty="0" smtClean="0">
                <a:solidFill>
                  <a:prstClr val="black"/>
                </a:solidFill>
              </a:rPr>
              <a:t>.</a:t>
            </a:r>
            <a:endParaRPr lang="en-US" sz="2400" b="1" dirty="0" smtClean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400" b="1" u="sng" dirty="0" smtClean="0">
                <a:solidFill>
                  <a:prstClr val="black"/>
                </a:solidFill>
              </a:rPr>
              <a:t>Расширение</a:t>
            </a:r>
            <a:r>
              <a:rPr lang="ru-RU" sz="2400" b="1" dirty="0" smtClean="0">
                <a:solidFill>
                  <a:prstClr val="black"/>
                </a:solidFill>
              </a:rPr>
              <a:t> файла часто определяет тип его </a:t>
            </a:r>
            <a:r>
              <a:rPr lang="ru-RU" sz="2400" b="1" dirty="0" err="1" smtClean="0">
                <a:solidFill>
                  <a:prstClr val="black"/>
                </a:solidFill>
              </a:rPr>
              <a:t>организайии</a:t>
            </a:r>
            <a:r>
              <a:rPr lang="ru-RU" sz="2400" b="1" dirty="0" smtClean="0">
                <a:solidFill>
                  <a:prstClr val="black"/>
                </a:solidFill>
              </a:rPr>
              <a:t>.</a:t>
            </a:r>
            <a:endParaRPr lang="ru-RU" sz="24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179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8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79"/>
          </a:xfrm>
        </p:spPr>
        <p:txBody>
          <a:bodyPr>
            <a:noAutofit/>
          </a:bodyPr>
          <a:lstStyle/>
          <a:p>
            <a:r>
              <a:rPr lang="ru-RU" sz="3200" dirty="0"/>
              <a:t>Переменная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dirty="0" smtClean="0"/>
              <a:t>(имя и тип)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8679"/>
            <a:ext cx="8675687" cy="3638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/>
              <a:t>Переменная</a:t>
            </a:r>
            <a:r>
              <a:rPr lang="ru-RU" altLang="ru-RU" sz="2000" b="1" dirty="0" smtClean="0"/>
              <a:t> программы – Это основной элемент для хранения данных программы и она располагается в оперативной - ОП памяти(</a:t>
            </a:r>
            <a:r>
              <a:rPr lang="ru-RU" altLang="ru-RU" sz="2000" b="1" dirty="0" smtClean="0">
                <a:hlinkClick r:id="rId2" action="ppaction://hlinksldjump"/>
              </a:rPr>
              <a:t>СМ</a:t>
            </a:r>
            <a:r>
              <a:rPr lang="ru-RU" altLang="ru-RU" sz="2000" b="1" dirty="0" smtClean="0"/>
              <a:t>).  Значения переменной доступны во время выполнения программы Каждая Переменная имеет уникальное </a:t>
            </a:r>
            <a:r>
              <a:rPr lang="ru-RU" altLang="ru-RU" sz="2000" b="1" u="sng" dirty="0" smtClean="0"/>
              <a:t>имя</a:t>
            </a:r>
            <a:r>
              <a:rPr lang="en-US" altLang="ru-RU" sz="2000" b="1" u="sng" dirty="0" smtClean="0"/>
              <a:t> (</a:t>
            </a:r>
            <a:r>
              <a:rPr lang="ru-RU" altLang="ru-RU" sz="2000" b="1" u="sng" dirty="0" smtClean="0">
                <a:hlinkClick r:id="rId3" action="ppaction://hlinksldjump"/>
              </a:rPr>
              <a:t>СМ</a:t>
            </a:r>
            <a:r>
              <a:rPr lang="en-US" altLang="ru-RU" sz="2000" b="1" u="sng" dirty="0" smtClean="0"/>
              <a:t>)</a:t>
            </a:r>
            <a:r>
              <a:rPr lang="ru-RU" altLang="ru-RU" sz="2000" b="1" dirty="0" smtClean="0"/>
              <a:t> (в данной программе) и заданный при ее описании </a:t>
            </a:r>
            <a:r>
              <a:rPr lang="ru-RU" altLang="ru-RU" sz="2000" b="1" u="sng" dirty="0" smtClean="0"/>
              <a:t>тип (</a:t>
            </a:r>
            <a:r>
              <a:rPr lang="ru-RU" altLang="ru-RU" sz="2000" b="1" u="sng" dirty="0" smtClean="0">
                <a:hlinkClick r:id="rId4" action="ppaction://hlinksldjump"/>
              </a:rPr>
              <a:t>СМ</a:t>
            </a:r>
            <a:r>
              <a:rPr lang="ru-RU" altLang="ru-RU" sz="2000" b="1" u="sng" dirty="0" smtClean="0"/>
              <a:t>)</a:t>
            </a:r>
            <a:r>
              <a:rPr lang="ru-RU" altLang="ru-RU" sz="2000" b="1" dirty="0" smtClean="0"/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/>
              <a:t>Аналогом переменной </a:t>
            </a:r>
            <a:r>
              <a:rPr lang="ru-RU" altLang="ru-RU" sz="2000" b="1" dirty="0" smtClean="0"/>
              <a:t>является вычислительная </a:t>
            </a:r>
            <a:r>
              <a:rPr lang="ru-RU" altLang="ru-RU" sz="2000" b="1" u="sng" dirty="0" smtClean="0"/>
              <a:t>строка</a:t>
            </a:r>
            <a:r>
              <a:rPr lang="ru-RU" altLang="ru-RU" sz="2000" b="1" dirty="0" smtClean="0"/>
              <a:t> обычного калькулятора (Запустить)</a:t>
            </a:r>
            <a:r>
              <a:rPr lang="en-US" altLang="ru-RU" sz="20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Значения переменных используются в операторах и могут быть изменены. Их значения используются во все время работы программы.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/>
              <a:t>Все переменные перед первым использованием должны быть </a:t>
            </a:r>
            <a:r>
              <a:rPr lang="ru-RU" altLang="ru-RU" sz="2000" b="1" u="sng" dirty="0" smtClean="0"/>
              <a:t>объявлены</a:t>
            </a:r>
            <a:r>
              <a:rPr lang="ru-RU" altLang="ru-RU" sz="2000" b="1" dirty="0" smtClean="0"/>
              <a:t> (</a:t>
            </a:r>
            <a:r>
              <a:rPr lang="ru-RU" altLang="ru-RU" sz="2000" b="1" dirty="0" smtClean="0">
                <a:hlinkClick r:id="rId4" action="ppaction://hlinksldjump"/>
              </a:rPr>
              <a:t>СМ</a:t>
            </a:r>
            <a:r>
              <a:rPr lang="ru-RU" altLang="ru-RU" sz="2000" b="1" dirty="0" smtClean="0"/>
              <a:t>).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</a:t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2483768" y="4513613"/>
            <a:ext cx="3244510" cy="1379225"/>
            <a:chOff x="1940567" y="4219052"/>
            <a:chExt cx="3244510" cy="1379225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1940567" y="4219052"/>
              <a:ext cx="1368425" cy="1379225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439567" y="3043079"/>
                <a:ext cx="1152295" cy="41743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 smtClean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 bwMode="auto">
            <a:xfrm>
              <a:off x="3812775" y="4270490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Переменная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Прямая со стрелкой 13"/>
            <p:cNvCxnSpPr>
              <a:stCxn id="13" idx="1"/>
              <a:endCxn id="7" idx="3"/>
            </p:cNvCxnSpPr>
            <p:nvPr/>
          </p:nvCxnSpPr>
          <p:spPr>
            <a:xfrm flipH="1">
              <a:off x="3201041" y="4410391"/>
              <a:ext cx="611734" cy="15513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084168" y="4187562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Имя</a:t>
            </a:r>
            <a:r>
              <a:rPr lang="ru-RU" dirty="0" smtClean="0"/>
              <a:t> переменной (Например</a:t>
            </a:r>
            <a:r>
              <a:rPr lang="en-US" dirty="0" smtClean="0"/>
              <a:t> - </a:t>
            </a:r>
            <a:r>
              <a:rPr lang="ru-RU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Var</a:t>
            </a:r>
            <a:r>
              <a:rPr lang="ru-RU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u="sng" dirty="0" smtClean="0"/>
              <a:t>Тип</a:t>
            </a:r>
            <a:r>
              <a:rPr lang="ru-RU" dirty="0" smtClean="0"/>
              <a:t> переменной</a:t>
            </a:r>
            <a:r>
              <a:rPr lang="en-US" dirty="0" smtClean="0"/>
              <a:t> (</a:t>
            </a:r>
            <a:r>
              <a:rPr lang="ru-RU" dirty="0" smtClean="0"/>
              <a:t>Например </a:t>
            </a:r>
            <a:r>
              <a:rPr lang="en-US" dirty="0" smtClean="0">
                <a:solidFill>
                  <a:srgbClr val="0000FF"/>
                </a:solidFill>
              </a:rPr>
              <a:t>int 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Описание переменной на СИ: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FF"/>
                </a:solidFill>
              </a:rPr>
              <a:t>Int</a:t>
            </a:r>
            <a:r>
              <a:rPr lang="en-US" dirty="0" smtClean="0"/>
              <a:t> Var;</a:t>
            </a: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456210" y="4141981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</a:t>
            </a:r>
            <a:endParaRPr lang="ru-RU" dirty="0"/>
          </a:p>
        </p:txBody>
      </p:sp>
      <p:cxnSp>
        <p:nvCxnSpPr>
          <p:cNvPr id="15" name="Прямая со стрелкой 14"/>
          <p:cNvCxnSpPr>
            <a:stCxn id="7" idx="2"/>
            <a:endCxn id="17" idx="0"/>
          </p:cNvCxnSpPr>
          <p:nvPr/>
        </p:nvCxnSpPr>
        <p:spPr>
          <a:xfrm>
            <a:off x="3167980" y="4965295"/>
            <a:ext cx="1791659" cy="2974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 bwMode="auto">
          <a:xfrm>
            <a:off x="4190999" y="5262780"/>
            <a:ext cx="1537279" cy="8039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переменной используется в программе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04112" y="4190550"/>
            <a:ext cx="503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Var</a:t>
            </a:r>
            <a:endParaRPr lang="ru-RU" dirty="0"/>
          </a:p>
        </p:txBody>
      </p:sp>
      <p:cxnSp>
        <p:nvCxnSpPr>
          <p:cNvPr id="22" name="Прямая со стрелкой 21"/>
          <p:cNvCxnSpPr>
            <a:stCxn id="23" idx="3"/>
            <a:endCxn id="7" idx="2"/>
          </p:cNvCxnSpPr>
          <p:nvPr/>
        </p:nvCxnSpPr>
        <p:spPr>
          <a:xfrm flipV="1">
            <a:off x="2280016" y="4965295"/>
            <a:ext cx="887964" cy="17389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 bwMode="auto">
          <a:xfrm>
            <a:off x="255630" y="4704951"/>
            <a:ext cx="2024386" cy="8684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Новое </a:t>
            </a: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переменной заносится  </a:t>
            </a:r>
            <a:r>
              <a:rPr lang="ru-RU" sz="1400" dirty="0" smtClean="0">
                <a:solidFill>
                  <a:schemeClr val="tx1"/>
                </a:solidFill>
              </a:rPr>
              <a:t>программе! </a:t>
            </a:r>
            <a:r>
              <a:rPr lang="ru-RU" sz="1400" b="1" dirty="0" smtClean="0">
                <a:solidFill>
                  <a:srgbClr val="0000FF"/>
                </a:solidFill>
              </a:rPr>
              <a:t>ПРИСВАИВАЕТСЯ</a:t>
            </a:r>
            <a:endParaRPr lang="ru-RU" sz="1400" b="1" dirty="0">
              <a:solidFill>
                <a:srgbClr val="0000FF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95536" y="5664741"/>
            <a:ext cx="1555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Var</a:t>
            </a:r>
            <a:r>
              <a:rPr lang="en-US" b="1" dirty="0" smtClean="0"/>
              <a:t> = sin(100);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261338" y="6116457"/>
            <a:ext cx="1396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</a:rPr>
              <a:t>Summ</a:t>
            </a:r>
            <a:r>
              <a:rPr lang="en-US" b="1" dirty="0" smtClean="0">
                <a:solidFill>
                  <a:srgbClr val="FF0000"/>
                </a:solidFill>
              </a:rPr>
              <a:t> = Var;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2807944" y="5931791"/>
            <a:ext cx="792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Summ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2627784" y="5517232"/>
            <a:ext cx="1152525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37" name="Прямая со стрелкой 36"/>
          <p:cNvCxnSpPr>
            <a:stCxn id="21" idx="1"/>
            <a:endCxn id="7" idx="0"/>
          </p:cNvCxnSpPr>
          <p:nvPr/>
        </p:nvCxnSpPr>
        <p:spPr>
          <a:xfrm flipH="1">
            <a:off x="3167980" y="4375216"/>
            <a:ext cx="936132" cy="37967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5" idx="0"/>
            <a:endCxn id="36" idx="2"/>
          </p:cNvCxnSpPr>
          <p:nvPr/>
        </p:nvCxnSpPr>
        <p:spPr>
          <a:xfrm flipV="1">
            <a:off x="3204047" y="5727641"/>
            <a:ext cx="0" cy="20415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Стрелка вниз 44"/>
          <p:cNvSpPr/>
          <p:nvPr/>
        </p:nvSpPr>
        <p:spPr>
          <a:xfrm>
            <a:off x="3060031" y="4965295"/>
            <a:ext cx="197952" cy="551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 стрелкой 46"/>
          <p:cNvCxnSpPr>
            <a:stCxn id="32" idx="1"/>
          </p:cNvCxnSpPr>
          <p:nvPr/>
        </p:nvCxnSpPr>
        <p:spPr>
          <a:xfrm flipH="1" flipV="1">
            <a:off x="3204047" y="5241263"/>
            <a:ext cx="1057291" cy="10598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21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575"/>
            <a:ext cx="4968552" cy="613113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ОС и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Во-первых</a:t>
            </a:r>
            <a:r>
              <a:rPr lang="ru-RU" sz="2200" b="1" dirty="0">
                <a:solidFill>
                  <a:schemeClr val="tx1"/>
                </a:solidFill>
              </a:rPr>
              <a:t>, любая работа с </a:t>
            </a:r>
            <a:r>
              <a:rPr lang="ru-RU" sz="2200" b="1" dirty="0" smtClean="0">
                <a:solidFill>
                  <a:schemeClr val="tx1"/>
                </a:solidFill>
              </a:rPr>
              <a:t>файлами всегда </a:t>
            </a:r>
            <a:r>
              <a:rPr lang="ru-RU" sz="2200" b="1" dirty="0">
                <a:solidFill>
                  <a:schemeClr val="tx1"/>
                </a:solidFill>
              </a:rPr>
              <a:t>выполняется под </a:t>
            </a:r>
            <a:r>
              <a:rPr lang="ru-RU" sz="2200" b="1" u="sng" dirty="0">
                <a:solidFill>
                  <a:schemeClr val="tx1"/>
                </a:solidFill>
              </a:rPr>
              <a:t>управлением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ОС (Операционной системы Служба – </a:t>
            </a:r>
            <a:r>
              <a:rPr lang="ru-RU" sz="2200" b="1" u="sng" dirty="0" smtClean="0">
                <a:solidFill>
                  <a:schemeClr val="tx1"/>
                </a:solidFill>
              </a:rPr>
              <a:t>Файловая</a:t>
            </a:r>
            <a:r>
              <a:rPr lang="ru-RU" sz="2200" b="1" dirty="0" smtClean="0">
                <a:solidFill>
                  <a:schemeClr val="tx1"/>
                </a:solidFill>
              </a:rPr>
              <a:t> система.). </a:t>
            </a:r>
            <a:endParaRPr 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Понятия </a:t>
            </a:r>
            <a:r>
              <a:rPr lang="ru-RU" sz="2200" b="1" u="sng" dirty="0">
                <a:solidFill>
                  <a:schemeClr val="tx1"/>
                </a:solidFill>
              </a:rPr>
              <a:t>устройств и файлов </a:t>
            </a:r>
            <a:r>
              <a:rPr lang="ru-RU" sz="2200" b="1" dirty="0">
                <a:solidFill>
                  <a:schemeClr val="tx1"/>
                </a:solidFill>
              </a:rPr>
              <a:t>обобщены в ОС до понятия </a:t>
            </a:r>
            <a:r>
              <a:rPr lang="ru-RU" sz="2200" b="1" u="sng" dirty="0">
                <a:solidFill>
                  <a:schemeClr val="tx1"/>
                </a:solidFill>
              </a:rPr>
              <a:t>потока</a:t>
            </a:r>
            <a:r>
              <a:rPr lang="ru-RU" sz="2200" b="1" dirty="0">
                <a:solidFill>
                  <a:schemeClr val="tx1"/>
                </a:solidFill>
              </a:rPr>
              <a:t> ввода и </a:t>
            </a:r>
            <a:r>
              <a:rPr lang="ru-RU" sz="2200" b="1" dirty="0" smtClean="0">
                <a:solidFill>
                  <a:schemeClr val="tx1"/>
                </a:solidFill>
              </a:rPr>
              <a:t>вывода (Стандартные и пользовательские).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Под </a:t>
            </a:r>
            <a:r>
              <a:rPr lang="ru-RU" sz="2200" b="1" u="sng" dirty="0">
                <a:solidFill>
                  <a:schemeClr val="tx1"/>
                </a:solidFill>
              </a:rPr>
              <a:t>потоком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rgbClr val="FF0000"/>
                </a:solidFill>
              </a:rPr>
              <a:t>ввода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чтение информации с </a:t>
            </a:r>
            <a:r>
              <a:rPr lang="ru-RU" sz="2200" b="1" u="sng" dirty="0">
                <a:solidFill>
                  <a:schemeClr val="tx1"/>
                </a:solidFill>
              </a:rPr>
              <a:t>клавиатуры</a:t>
            </a:r>
            <a:r>
              <a:rPr lang="ru-RU" sz="2200" b="1" dirty="0">
                <a:solidFill>
                  <a:schemeClr val="tx1"/>
                </a:solidFill>
              </a:rPr>
              <a:t> или любого файла (</a:t>
            </a:r>
            <a:r>
              <a:rPr lang="en-US" sz="2200" b="1" dirty="0" err="1">
                <a:solidFill>
                  <a:srgbClr val="FF0000"/>
                </a:solidFill>
              </a:rPr>
              <a:t>stdin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Под потоком </a:t>
            </a:r>
            <a:r>
              <a:rPr lang="ru-RU" sz="2200" b="1" u="sng" dirty="0">
                <a:solidFill>
                  <a:srgbClr val="FF0000"/>
                </a:solidFill>
              </a:rPr>
              <a:t>вывода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вывод информации на </a:t>
            </a:r>
            <a:r>
              <a:rPr lang="ru-RU" sz="2200" b="1" u="sng" dirty="0">
                <a:solidFill>
                  <a:schemeClr val="tx1"/>
                </a:solidFill>
              </a:rPr>
              <a:t>экран</a:t>
            </a:r>
            <a:r>
              <a:rPr lang="ru-RU" sz="2200" b="1" dirty="0">
                <a:solidFill>
                  <a:schemeClr val="tx1"/>
                </a:solidFill>
              </a:rPr>
              <a:t> монитора или в любой текстовый файл (</a:t>
            </a:r>
            <a:r>
              <a:rPr lang="en-US" sz="2200" b="1" dirty="0" err="1">
                <a:solidFill>
                  <a:srgbClr val="FF0000"/>
                </a:solidFill>
              </a:rPr>
              <a:t>stdout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Стандартные </a:t>
            </a:r>
            <a:r>
              <a:rPr lang="ru-RU" sz="2200" b="1" dirty="0">
                <a:solidFill>
                  <a:schemeClr val="tx1"/>
                </a:solidFill>
              </a:rPr>
              <a:t>потоки ввода и вывода имеют фиксированные названия и могут использоваться </a:t>
            </a:r>
            <a:r>
              <a:rPr lang="ru-RU" sz="2200" b="1" dirty="0" smtClean="0">
                <a:solidFill>
                  <a:schemeClr val="tx1"/>
                </a:solidFill>
              </a:rPr>
              <a:t>во всех </a:t>
            </a:r>
            <a:r>
              <a:rPr lang="ru-RU" sz="2200" b="1" dirty="0">
                <a:solidFill>
                  <a:schemeClr val="tx1"/>
                </a:solidFill>
              </a:rPr>
              <a:t>программах.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Кроме перечисленных, в  языке СИ доступен стандартный поток вывода информации об </a:t>
            </a:r>
            <a:r>
              <a:rPr lang="ru-RU" sz="2200" b="1" u="sng" dirty="0">
                <a:solidFill>
                  <a:schemeClr val="tx1"/>
                </a:solidFill>
              </a:rPr>
              <a:t>ошибках</a:t>
            </a:r>
            <a:r>
              <a:rPr lang="ru-RU" sz="2200" b="1" dirty="0">
                <a:solidFill>
                  <a:schemeClr val="tx1"/>
                </a:solidFill>
              </a:rPr>
              <a:t> – </a:t>
            </a:r>
            <a:r>
              <a:rPr lang="en-US" sz="2200" b="1" dirty="0" err="1">
                <a:solidFill>
                  <a:srgbClr val="FF0000"/>
                </a:solidFill>
              </a:rPr>
              <a:t>stderr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Кроме </a:t>
            </a:r>
            <a:r>
              <a:rPr lang="ru-RU" sz="2200" b="1" dirty="0">
                <a:solidFill>
                  <a:schemeClr val="tx1"/>
                </a:solidFill>
              </a:rPr>
              <a:t>стандартных пользователи могут описать произвольное число </a:t>
            </a:r>
            <a:r>
              <a:rPr lang="ru-RU" sz="2200" b="1" u="sng" dirty="0">
                <a:solidFill>
                  <a:schemeClr val="tx1"/>
                </a:solidFill>
              </a:rPr>
              <a:t>собственных</a:t>
            </a:r>
            <a:r>
              <a:rPr lang="ru-RU" sz="2200" b="1" dirty="0">
                <a:solidFill>
                  <a:schemeClr val="tx1"/>
                </a:solidFill>
              </a:rPr>
              <a:t> потоков ввода и вывода, связанных с файлами (см. структуру </a:t>
            </a:r>
            <a:r>
              <a:rPr lang="ru-RU" sz="2200" b="1" dirty="0" smtClean="0">
                <a:solidFill>
                  <a:schemeClr val="tx1"/>
                </a:solidFill>
              </a:rPr>
              <a:t>– </a:t>
            </a:r>
            <a:r>
              <a:rPr lang="en-US" sz="2200" b="1" dirty="0" smtClean="0">
                <a:solidFill>
                  <a:schemeClr val="tx1"/>
                </a:solidFill>
              </a:rPr>
              <a:t>FILE</a:t>
            </a:r>
            <a:r>
              <a:rPr lang="ru-RU" sz="2200" b="1" dirty="0" smtClean="0">
                <a:solidFill>
                  <a:schemeClr val="tx1"/>
                </a:solidFill>
              </a:rPr>
              <a:t> - </a:t>
            </a:r>
            <a:r>
              <a:rPr 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). 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50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Файл Менеджеры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Специальные системные программы позволяют удобно работать с файлами. Они называются Файл  менеджеры(ФМ):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ФМ предназначены для удобной и всесторонней работы с </a:t>
            </a:r>
            <a:r>
              <a:rPr lang="ru-RU" sz="2200" b="1" u="sng" dirty="0">
                <a:solidFill>
                  <a:schemeClr val="tx1"/>
                </a:solidFill>
              </a:rPr>
              <a:t>файлами</a:t>
            </a:r>
            <a:endParaRPr lang="en-US" sz="2200" b="1" u="sng" dirty="0">
              <a:solidFill>
                <a:schemeClr val="tx1"/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2" action="ppaction://hlinksldjump"/>
              </a:rPr>
              <a:t>FAR</a:t>
            </a:r>
            <a:r>
              <a:rPr lang="ru-RU" sz="2200" b="1" dirty="0" smtClean="0"/>
              <a:t> </a:t>
            </a:r>
            <a:r>
              <a:rPr lang="ru-RU" sz="2200" b="1" dirty="0"/>
              <a:t>- </a:t>
            </a:r>
            <a:r>
              <a:rPr lang="en-US" sz="2200" b="1" dirty="0">
                <a:solidFill>
                  <a:schemeClr val="tx1"/>
                </a:solidFill>
              </a:rPr>
              <a:t>Manager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3" action="ppaction://hlinksldjump"/>
              </a:rPr>
              <a:t>Total </a:t>
            </a:r>
            <a:r>
              <a:rPr lang="en-US" sz="2200" b="1" dirty="0">
                <a:hlinkClick r:id="rId3" action="ppaction://hlinksldjump"/>
              </a:rPr>
              <a:t>Commander</a:t>
            </a:r>
            <a:endParaRPr lang="en-US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/>
              <a:t>(также </a:t>
            </a:r>
            <a:r>
              <a:rPr lang="en-US" sz="2200" b="1" dirty="0" smtClean="0"/>
              <a:t>Windows Commander</a:t>
            </a:r>
            <a:r>
              <a:rPr lang="ru-RU" sz="2200" b="1" dirty="0" smtClean="0"/>
              <a:t> – немного устарел)</a:t>
            </a:r>
            <a:endParaRPr lang="ru-RU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Работа с командами в режиме командной строки (</a:t>
            </a:r>
            <a:r>
              <a:rPr lang="en-US" sz="2200" b="1" dirty="0" smtClean="0">
                <a:solidFill>
                  <a:schemeClr val="tx1"/>
                </a:solidFill>
              </a:rPr>
              <a:t>cmd.exe</a:t>
            </a:r>
            <a:r>
              <a:rPr lang="ru-RU" sz="2200" b="1" dirty="0" smtClean="0">
                <a:solidFill>
                  <a:schemeClr val="tx1"/>
                </a:solidFill>
              </a:rPr>
              <a:t>) КС (</a:t>
            </a:r>
            <a:r>
              <a:rPr 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 ФМ можно выполнить любые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действия с файлами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: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Создание файлов,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Просмотр и Редактирование,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Копирование и перемещение,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П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оиск,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даление,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С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оздание  и удаление каталогов (папок),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Архивирование файлов и многое, многое, другое.</a:t>
            </a: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61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- </a:t>
            </a:r>
            <a:r>
              <a:rPr lang="en-US" altLang="ru-RU" sz="3200" dirty="0" smtClean="0"/>
              <a:t>FAR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удобной работы ФМ имеют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2 панели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(левую и правую).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Клавиша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TAB –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переключение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между панелями. Меню внизу определяет возможные действия (копирование, просмотр, удаление, редактирование).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182</a:t>
            </a:fld>
            <a:endParaRPr lang="ru-RU" dirty="0"/>
          </a:p>
        </p:txBody>
      </p:sp>
      <p:pic>
        <p:nvPicPr>
          <p:cNvPr id="5" name="Picture 2" descr="spfm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23016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6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</a:t>
            </a:r>
            <a:r>
              <a:rPr lang="ru-RU" sz="3200" dirty="0"/>
              <a:t>- </a:t>
            </a:r>
            <a:r>
              <a:rPr lang="en-US" altLang="ru-RU" sz="3200" dirty="0"/>
              <a:t>Total Commander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5832" y="781482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ФМ - </a:t>
            </a:r>
            <a:r>
              <a:rPr lang="en-US" altLang="ru-RU" sz="2000" b="1" dirty="0">
                <a:solidFill>
                  <a:schemeClr val="tx1"/>
                </a:solidFill>
              </a:rPr>
              <a:t>Total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Commander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 работает в среде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Windows.</a:t>
            </a: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Внизу расположено меню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подсказка и поле для ввода команд ОС (командная строка). Расширенное меню расположено выше панелей.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183</a:t>
            </a:fld>
            <a:endParaRPr lang="ru-RU" dirty="0"/>
          </a:p>
        </p:txBody>
      </p:sp>
      <p:pic>
        <p:nvPicPr>
          <p:cNvPr id="5" name="Picture 3" descr="spfm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24745"/>
            <a:ext cx="669766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48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76875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Командная 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Запуск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возможен ввод любой команды ОС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):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&gt;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exit  -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завершение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184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8839"/>
            <a:ext cx="7848872" cy="460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62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7575"/>
            <a:ext cx="4968552" cy="613113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ОС и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u="sng" dirty="0">
                <a:solidFill>
                  <a:schemeClr val="tx1"/>
                </a:solidFill>
              </a:rPr>
              <a:t>Во-первых</a:t>
            </a:r>
            <a:r>
              <a:rPr lang="ru-RU" sz="2200" b="1" dirty="0">
                <a:solidFill>
                  <a:schemeClr val="tx1"/>
                </a:solidFill>
              </a:rPr>
              <a:t>, любая работа с </a:t>
            </a:r>
            <a:r>
              <a:rPr lang="ru-RU" sz="2200" b="1" dirty="0" smtClean="0">
                <a:solidFill>
                  <a:schemeClr val="tx1"/>
                </a:solidFill>
              </a:rPr>
              <a:t>файлами всегда </a:t>
            </a:r>
            <a:r>
              <a:rPr lang="ru-RU" sz="2200" b="1" dirty="0">
                <a:solidFill>
                  <a:schemeClr val="tx1"/>
                </a:solidFill>
              </a:rPr>
              <a:t>выполняется под </a:t>
            </a:r>
            <a:r>
              <a:rPr lang="ru-RU" sz="2200" b="1" u="sng" dirty="0">
                <a:solidFill>
                  <a:schemeClr val="tx1"/>
                </a:solidFill>
              </a:rPr>
              <a:t>управлением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ОС (Операционной системы Служба – </a:t>
            </a:r>
            <a:r>
              <a:rPr lang="ru-RU" sz="2200" b="1" u="sng" dirty="0" smtClean="0">
                <a:solidFill>
                  <a:schemeClr val="tx1"/>
                </a:solidFill>
              </a:rPr>
              <a:t>Файловая</a:t>
            </a:r>
            <a:r>
              <a:rPr lang="ru-RU" sz="2200" b="1" dirty="0" smtClean="0">
                <a:solidFill>
                  <a:schemeClr val="tx1"/>
                </a:solidFill>
              </a:rPr>
              <a:t> система.). </a:t>
            </a:r>
            <a:endParaRPr 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Понятия </a:t>
            </a:r>
            <a:r>
              <a:rPr lang="ru-RU" sz="2200" b="1" u="sng" dirty="0">
                <a:solidFill>
                  <a:schemeClr val="tx1"/>
                </a:solidFill>
              </a:rPr>
              <a:t>устройств и файлов </a:t>
            </a:r>
            <a:r>
              <a:rPr lang="ru-RU" sz="2200" b="1" dirty="0">
                <a:solidFill>
                  <a:schemeClr val="tx1"/>
                </a:solidFill>
              </a:rPr>
              <a:t>обобщены в ОС до понятия </a:t>
            </a:r>
            <a:r>
              <a:rPr lang="ru-RU" sz="2200" b="1" u="sng" dirty="0">
                <a:solidFill>
                  <a:schemeClr val="tx1"/>
                </a:solidFill>
              </a:rPr>
              <a:t>потока</a:t>
            </a:r>
            <a:r>
              <a:rPr lang="ru-RU" sz="2200" b="1" dirty="0">
                <a:solidFill>
                  <a:schemeClr val="tx1"/>
                </a:solidFill>
              </a:rPr>
              <a:t> ввода и </a:t>
            </a:r>
            <a:r>
              <a:rPr lang="ru-RU" sz="2200" b="1" dirty="0" smtClean="0">
                <a:solidFill>
                  <a:schemeClr val="tx1"/>
                </a:solidFill>
              </a:rPr>
              <a:t>вывода (Стандартные и пользовательские).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Под </a:t>
            </a:r>
            <a:r>
              <a:rPr lang="ru-RU" sz="2200" b="1" u="sng" dirty="0">
                <a:solidFill>
                  <a:schemeClr val="tx1"/>
                </a:solidFill>
              </a:rPr>
              <a:t>потоком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ru-RU" sz="2200" b="1" u="sng" dirty="0">
                <a:solidFill>
                  <a:srgbClr val="FF0000"/>
                </a:solidFill>
              </a:rPr>
              <a:t>ввода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чтение информации с </a:t>
            </a:r>
            <a:r>
              <a:rPr lang="ru-RU" sz="2200" b="1" u="sng" dirty="0">
                <a:solidFill>
                  <a:schemeClr val="tx1"/>
                </a:solidFill>
              </a:rPr>
              <a:t>клавиатуры</a:t>
            </a:r>
            <a:r>
              <a:rPr lang="ru-RU" sz="2200" b="1" dirty="0">
                <a:solidFill>
                  <a:schemeClr val="tx1"/>
                </a:solidFill>
              </a:rPr>
              <a:t> или любого файла (</a:t>
            </a:r>
            <a:r>
              <a:rPr lang="en-US" sz="2200" b="1" dirty="0" err="1">
                <a:solidFill>
                  <a:srgbClr val="FF0000"/>
                </a:solidFill>
              </a:rPr>
              <a:t>stdin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Под потоком </a:t>
            </a:r>
            <a:r>
              <a:rPr lang="ru-RU" sz="2200" b="1" u="sng" dirty="0">
                <a:solidFill>
                  <a:srgbClr val="FF0000"/>
                </a:solidFill>
              </a:rPr>
              <a:t>вывода</a:t>
            </a:r>
            <a:r>
              <a:rPr lang="ru-RU" sz="2200" b="1" dirty="0">
                <a:solidFill>
                  <a:srgbClr val="FF0000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понимается вывод информации на </a:t>
            </a:r>
            <a:r>
              <a:rPr lang="ru-RU" sz="2200" b="1" u="sng" dirty="0">
                <a:solidFill>
                  <a:schemeClr val="tx1"/>
                </a:solidFill>
              </a:rPr>
              <a:t>экран</a:t>
            </a:r>
            <a:r>
              <a:rPr lang="ru-RU" sz="2200" b="1" dirty="0">
                <a:solidFill>
                  <a:schemeClr val="tx1"/>
                </a:solidFill>
              </a:rPr>
              <a:t> монитора или в любой текстовый файл (</a:t>
            </a:r>
            <a:r>
              <a:rPr lang="en-US" sz="2200" b="1" dirty="0" err="1">
                <a:solidFill>
                  <a:srgbClr val="FF0000"/>
                </a:solidFill>
              </a:rPr>
              <a:t>stdout</a:t>
            </a:r>
            <a:r>
              <a:rPr lang="ru-RU" sz="2200" b="1" dirty="0">
                <a:solidFill>
                  <a:schemeClr val="tx1"/>
                </a:solidFill>
              </a:rPr>
              <a:t>).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Стандартные </a:t>
            </a:r>
            <a:r>
              <a:rPr lang="ru-RU" sz="2200" b="1" dirty="0">
                <a:solidFill>
                  <a:schemeClr val="tx1"/>
                </a:solidFill>
              </a:rPr>
              <a:t>потоки ввода и вывода имеют фиксированные названия и могут использоваться </a:t>
            </a:r>
            <a:r>
              <a:rPr lang="ru-RU" sz="2200" b="1" dirty="0" smtClean="0">
                <a:solidFill>
                  <a:schemeClr val="tx1"/>
                </a:solidFill>
              </a:rPr>
              <a:t>во всех </a:t>
            </a:r>
            <a:r>
              <a:rPr lang="ru-RU" sz="2200" b="1" dirty="0">
                <a:solidFill>
                  <a:schemeClr val="tx1"/>
                </a:solidFill>
              </a:rPr>
              <a:t>программах.</a:t>
            </a: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>
                <a:solidFill>
                  <a:schemeClr val="tx1"/>
                </a:solidFill>
              </a:rPr>
              <a:t>Кроме перечисленных, в  языке СИ доступен стандартный поток вывода информации об </a:t>
            </a:r>
            <a:r>
              <a:rPr lang="ru-RU" sz="2200" b="1" u="sng" dirty="0">
                <a:solidFill>
                  <a:schemeClr val="tx1"/>
                </a:solidFill>
              </a:rPr>
              <a:t>ошибках</a:t>
            </a:r>
            <a:r>
              <a:rPr lang="ru-RU" sz="2200" b="1" dirty="0">
                <a:solidFill>
                  <a:schemeClr val="tx1"/>
                </a:solidFill>
              </a:rPr>
              <a:t> – </a:t>
            </a:r>
            <a:r>
              <a:rPr lang="en-US" sz="2200" b="1" dirty="0" err="1">
                <a:solidFill>
                  <a:srgbClr val="FF0000"/>
                </a:solidFill>
              </a:rPr>
              <a:t>stderr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Кроме </a:t>
            </a:r>
            <a:r>
              <a:rPr lang="ru-RU" sz="2200" b="1" dirty="0">
                <a:solidFill>
                  <a:schemeClr val="tx1"/>
                </a:solidFill>
              </a:rPr>
              <a:t>стандартных пользователи могут описать произвольное число </a:t>
            </a:r>
            <a:r>
              <a:rPr lang="ru-RU" sz="2200" b="1" u="sng" dirty="0">
                <a:solidFill>
                  <a:schemeClr val="tx1"/>
                </a:solidFill>
              </a:rPr>
              <a:t>собственных</a:t>
            </a:r>
            <a:r>
              <a:rPr lang="ru-RU" sz="2200" b="1" dirty="0">
                <a:solidFill>
                  <a:schemeClr val="tx1"/>
                </a:solidFill>
              </a:rPr>
              <a:t> потоков ввода и вывода, связанных с файлами (см. структуру </a:t>
            </a:r>
            <a:r>
              <a:rPr lang="ru-RU" sz="2200" b="1" dirty="0" smtClean="0">
                <a:solidFill>
                  <a:schemeClr val="tx1"/>
                </a:solidFill>
              </a:rPr>
              <a:t>– </a:t>
            </a:r>
            <a:r>
              <a:rPr lang="en-US" sz="2200" b="1" dirty="0" smtClean="0">
                <a:solidFill>
                  <a:schemeClr val="tx1"/>
                </a:solidFill>
              </a:rPr>
              <a:t>FILE</a:t>
            </a:r>
            <a:r>
              <a:rPr lang="ru-RU" sz="2200" b="1" dirty="0" smtClean="0">
                <a:solidFill>
                  <a:schemeClr val="tx1"/>
                </a:solidFill>
              </a:rPr>
              <a:t> - </a:t>
            </a:r>
            <a:r>
              <a:rPr lang="ru-RU" sz="2200" b="1" dirty="0" smtClean="0">
                <a:solidFill>
                  <a:srgbClr val="FF0000"/>
                </a:solidFill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). 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17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6632"/>
            <a:ext cx="568863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Файл Менеджеры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Специальные системные программы позволяют удобно работать с файлами. Они называются Файл  менеджеры(ФМ):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ФМ предназначены для удобной и всесторонней работы с </a:t>
            </a:r>
            <a:r>
              <a:rPr lang="ru-RU" sz="2200" b="1" u="sng" dirty="0">
                <a:solidFill>
                  <a:schemeClr val="tx1"/>
                </a:solidFill>
              </a:rPr>
              <a:t>файлами</a:t>
            </a:r>
            <a:endParaRPr lang="en-US" sz="2200" b="1" u="sng" dirty="0">
              <a:solidFill>
                <a:schemeClr val="tx1"/>
              </a:solidFill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2" action="ppaction://hlinksldjump"/>
              </a:rPr>
              <a:t>FAR</a:t>
            </a:r>
            <a:r>
              <a:rPr lang="ru-RU" sz="2200" b="1" dirty="0" smtClean="0"/>
              <a:t> </a:t>
            </a:r>
            <a:r>
              <a:rPr lang="ru-RU" sz="2200" b="1" dirty="0"/>
              <a:t>- </a:t>
            </a:r>
            <a:r>
              <a:rPr lang="en-US" sz="2200" b="1" dirty="0">
                <a:solidFill>
                  <a:schemeClr val="tx1"/>
                </a:solidFill>
              </a:rPr>
              <a:t>Manager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b="1" dirty="0" smtClean="0">
                <a:hlinkClick r:id="rId3" action="ppaction://hlinksldjump"/>
              </a:rPr>
              <a:t>Total </a:t>
            </a:r>
            <a:r>
              <a:rPr lang="en-US" sz="2200" b="1" dirty="0">
                <a:hlinkClick r:id="rId3" action="ppaction://hlinksldjump"/>
              </a:rPr>
              <a:t>Commander</a:t>
            </a:r>
            <a:endParaRPr lang="en-US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/>
              <a:t>(также </a:t>
            </a:r>
            <a:r>
              <a:rPr lang="en-US" sz="2200" b="1" dirty="0" smtClean="0"/>
              <a:t>Windows Commander</a:t>
            </a:r>
            <a:r>
              <a:rPr lang="ru-RU" sz="2200" b="1" dirty="0" smtClean="0"/>
              <a:t> – немного устарел)</a:t>
            </a:r>
            <a:endParaRPr lang="ru-RU" sz="2200" b="1" dirty="0"/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</a:rPr>
              <a:t>Работа с командами в режиме командной строки (</a:t>
            </a:r>
            <a:r>
              <a:rPr lang="en-US" sz="2200" b="1" dirty="0" smtClean="0">
                <a:solidFill>
                  <a:schemeClr val="tx1"/>
                </a:solidFill>
              </a:rPr>
              <a:t>cmd.exe</a:t>
            </a:r>
            <a:r>
              <a:rPr lang="ru-RU" sz="2200" b="1" dirty="0" smtClean="0">
                <a:solidFill>
                  <a:schemeClr val="tx1"/>
                </a:solidFill>
              </a:rPr>
              <a:t>) КС (</a:t>
            </a:r>
            <a:r>
              <a:rPr lang="ru-RU" sz="22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 ФМ можно выполнить любые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действия с файлами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: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Создание файлов,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Просмотр и Редактирование,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Копирование и перемещение,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П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оиск,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даление,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>
                <a:solidFill>
                  <a:schemeClr val="tx1"/>
                </a:solidFill>
              </a:rPr>
              <a:t>С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оздание  и удаление каталогов (папок),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Архивирование файлов и многое, многое, другое.</a:t>
            </a: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17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- </a:t>
            </a:r>
            <a:r>
              <a:rPr lang="en-US" altLang="ru-RU" sz="3200" dirty="0" smtClean="0"/>
              <a:t>FAR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удобной работы ФМ имеют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2 панели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(левую и правую).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Клавиша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TAB –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переключение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между панелями. Меню внизу определяет возможные действия (копирование, просмотр, удаление, редактирование).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187</a:t>
            </a:fld>
            <a:endParaRPr lang="ru-RU" dirty="0"/>
          </a:p>
        </p:txBody>
      </p:sp>
      <p:pic>
        <p:nvPicPr>
          <p:cNvPr id="5" name="Picture 2" descr="spfm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230162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85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ФМ </a:t>
            </a:r>
            <a:r>
              <a:rPr lang="ru-RU" sz="3200" dirty="0"/>
              <a:t>- </a:t>
            </a:r>
            <a:r>
              <a:rPr lang="en-US" altLang="ru-RU" sz="3200" dirty="0"/>
              <a:t>Total Commander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5832" y="781482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dirty="0">
                <a:solidFill>
                  <a:schemeClr val="tx1"/>
                </a:solidFill>
              </a:rPr>
              <a:t>ФМ - </a:t>
            </a:r>
            <a:r>
              <a:rPr lang="en-US" altLang="ru-RU" sz="2000" b="1" dirty="0">
                <a:solidFill>
                  <a:schemeClr val="tx1"/>
                </a:solidFill>
              </a:rPr>
              <a:t>Total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Commander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 работает в среде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Windows.</a:t>
            </a: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400" b="1" dirty="0">
              <a:solidFill>
                <a:schemeClr val="tx1"/>
              </a:solidFill>
            </a:endParaRPr>
          </a:p>
          <a:p>
            <a:pPr algn="l"/>
            <a:endParaRPr lang="en-US" alt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Внизу расположено меню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подсказка и поле для ввода команд ОС (командная строка). Расширенное меню расположено выше панелей.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188</a:t>
            </a:fld>
            <a:endParaRPr lang="ru-RU" dirty="0"/>
          </a:p>
        </p:txBody>
      </p:sp>
      <p:pic>
        <p:nvPicPr>
          <p:cNvPr id="5" name="Picture 3" descr="spfm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124745"/>
            <a:ext cx="6697662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843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6768752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Командная 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675687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>
                <a:solidFill>
                  <a:srgbClr val="FF0000"/>
                </a:solidFill>
              </a:rPr>
              <a:t>Запуск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возможен ввод любой команды ОС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):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&gt;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exit  -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завершение </a:t>
            </a:r>
            <a:r>
              <a:rPr lang="en-US" altLang="ru-RU" sz="2300" b="1" dirty="0">
                <a:solidFill>
                  <a:srgbClr val="FF0000"/>
                </a:solidFill>
              </a:rPr>
              <a:t>cmd.exe 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189</a:t>
            </a:fld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8839"/>
            <a:ext cx="7848872" cy="460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13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Имена переменных в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60809" y="496144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u="sng" dirty="0" smtClean="0"/>
              <a:t>Имена</a:t>
            </a:r>
            <a:r>
              <a:rPr lang="ru-RU" altLang="ru-RU" sz="2100" b="1" dirty="0" smtClean="0"/>
              <a:t> </a:t>
            </a:r>
            <a:r>
              <a:rPr lang="ru-RU" altLang="ru-RU" sz="2100" b="1" u="sng" dirty="0" smtClean="0"/>
              <a:t>переменных</a:t>
            </a:r>
            <a:r>
              <a:rPr lang="ru-RU" altLang="ru-RU" sz="2100" b="1" dirty="0" smtClean="0"/>
              <a:t> в СИ/СИ++ задаются так: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Из латинских букв и цифр (</a:t>
            </a:r>
            <a:r>
              <a:rPr lang="en-US" altLang="ru-RU" sz="2100" b="1" dirty="0" smtClean="0"/>
              <a:t>“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_</a:t>
            </a:r>
            <a:r>
              <a:rPr lang="en-US" altLang="ru-RU" sz="2100" b="1" dirty="0" smtClean="0"/>
              <a:t>” – </a:t>
            </a:r>
            <a:r>
              <a:rPr lang="ru-RU" altLang="ru-RU" sz="2100" b="1" dirty="0" smtClean="0"/>
              <a:t>подчеркивание тоже считается буквой),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/>
              <a:t>Имена начинаются</a:t>
            </a:r>
            <a:r>
              <a:rPr lang="ru-RU" altLang="ru-RU" sz="2100" b="1" dirty="0" smtClean="0"/>
              <a:t> только буквой (однако, лучше </a:t>
            </a:r>
            <a:r>
              <a:rPr lang="en-US" altLang="ru-RU" sz="2100" b="1" dirty="0"/>
              <a:t>“</a:t>
            </a:r>
            <a:r>
              <a:rPr lang="ru-RU" altLang="ru-RU" sz="2100" b="1" dirty="0"/>
              <a:t>_</a:t>
            </a:r>
            <a:r>
              <a:rPr lang="en-US" altLang="ru-RU" sz="2100" b="1" dirty="0" smtClean="0"/>
              <a:t>”</a:t>
            </a:r>
            <a:r>
              <a:rPr lang="ru-RU" altLang="ru-RU" sz="2100" b="1" dirty="0" smtClean="0"/>
              <a:t> не использовать в начале - библиотеки)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Должны быть </a:t>
            </a:r>
            <a:r>
              <a:rPr lang="ru-RU" altLang="ru-RU" sz="2100" b="1" u="sng" dirty="0" smtClean="0"/>
              <a:t>понятны</a:t>
            </a:r>
            <a:r>
              <a:rPr lang="ru-RU" altLang="ru-RU" sz="2100" b="1" dirty="0" smtClean="0"/>
              <a:t> (не надо таких  А1, </a:t>
            </a:r>
            <a:r>
              <a:rPr lang="en-US" altLang="ru-RU" sz="2100" b="1" dirty="0" smtClean="0"/>
              <a:t>N</a:t>
            </a:r>
            <a:r>
              <a:rPr lang="ru-RU" altLang="ru-RU" sz="2100" b="1" dirty="0" smtClean="0"/>
              <a:t>3</a:t>
            </a:r>
            <a:r>
              <a:rPr lang="en-US" altLang="ru-RU" sz="2100" b="1" dirty="0" smtClean="0"/>
              <a:t>!</a:t>
            </a:r>
            <a:r>
              <a:rPr lang="ru-RU" altLang="ru-RU" sz="2100" b="1" dirty="0" smtClean="0"/>
              <a:t>)</a:t>
            </a:r>
            <a:endParaRPr lang="en-US" altLang="ru-RU" sz="21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/>
              <a:t>Строчные</a:t>
            </a:r>
            <a:r>
              <a:rPr lang="ru-RU" altLang="ru-RU" sz="2100" b="1" dirty="0" smtClean="0"/>
              <a:t> и </a:t>
            </a:r>
            <a:r>
              <a:rPr lang="ru-RU" altLang="ru-RU" sz="2100" b="1" u="sng" dirty="0" smtClean="0"/>
              <a:t>прописные</a:t>
            </a:r>
            <a:r>
              <a:rPr lang="ru-RU" altLang="ru-RU" sz="2100" b="1" dirty="0" smtClean="0"/>
              <a:t> различаются (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var</a:t>
            </a:r>
            <a:r>
              <a:rPr lang="en-US" altLang="ru-RU" sz="2100" b="1" dirty="0" smtClean="0"/>
              <a:t> </a:t>
            </a:r>
            <a:r>
              <a:rPr lang="ru-RU" altLang="ru-RU" sz="2100" b="1" dirty="0" smtClean="0"/>
              <a:t>и </a:t>
            </a:r>
            <a:r>
              <a:rPr lang="en-US" altLang="ru-RU" sz="2100" b="1" dirty="0">
                <a:solidFill>
                  <a:srgbClr val="FF0000"/>
                </a:solidFill>
              </a:rPr>
              <a:t>VAR</a:t>
            </a:r>
            <a:r>
              <a:rPr lang="en-US" altLang="ru-RU" sz="2100" b="1" dirty="0" smtClean="0"/>
              <a:t> - </a:t>
            </a:r>
            <a:r>
              <a:rPr lang="ru-RU" altLang="ru-RU" sz="2100" b="1" dirty="0" smtClean="0"/>
              <a:t>разные)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Не должны </a:t>
            </a:r>
            <a:r>
              <a:rPr lang="ru-RU" altLang="ru-RU" sz="2100" b="1" u="sng" dirty="0" smtClean="0"/>
              <a:t>превышать</a:t>
            </a:r>
            <a:r>
              <a:rPr lang="ru-RU" altLang="ru-RU" sz="2100" b="1" dirty="0" smtClean="0"/>
              <a:t> 31 символ (стандарт СИ).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Должны быть </a:t>
            </a:r>
            <a:r>
              <a:rPr lang="ru-RU" altLang="ru-RU" sz="2100" b="1" u="sng" dirty="0" smtClean="0"/>
              <a:t>понятны</a:t>
            </a:r>
            <a:r>
              <a:rPr lang="ru-RU" altLang="ru-RU" sz="2100" b="1" dirty="0" smtClean="0"/>
              <a:t> и легко запоминаться(</a:t>
            </a:r>
            <a:r>
              <a:rPr lang="en-US" altLang="ru-RU" sz="2100" b="1" dirty="0" smtClean="0"/>
              <a:t>NB: </a:t>
            </a:r>
            <a:r>
              <a:rPr lang="ru-RU" altLang="ru-RU" sz="2100" b="1" dirty="0" smtClean="0"/>
              <a:t>венгерская нотация - </a:t>
            </a:r>
            <a:r>
              <a:rPr lang="en-US" altLang="ru-RU" sz="2100" b="1" dirty="0" err="1" smtClean="0">
                <a:solidFill>
                  <a:srgbClr val="FF0000"/>
                </a:solidFill>
              </a:rPr>
              <a:t>C</a:t>
            </a:r>
            <a:r>
              <a:rPr lang="en-US" altLang="ru-RU" sz="2100" b="1" dirty="0" err="1" smtClean="0"/>
              <a:t>ount</a:t>
            </a:r>
            <a:r>
              <a:rPr lang="en-US" altLang="ru-RU" sz="2100" b="1" dirty="0" err="1">
                <a:solidFill>
                  <a:srgbClr val="FF0000"/>
                </a:solidFill>
              </a:rPr>
              <a:t>A</a:t>
            </a:r>
            <a:r>
              <a:rPr lang="en-US" altLang="ru-RU" sz="2100" b="1" dirty="0" err="1" smtClean="0"/>
              <a:t>nd</a:t>
            </a:r>
            <a:r>
              <a:rPr lang="en-US" altLang="ru-RU" sz="2100" b="1" dirty="0" err="1">
                <a:solidFill>
                  <a:srgbClr val="FF0000"/>
                </a:solidFill>
              </a:rPr>
              <a:t>P</a:t>
            </a:r>
            <a:r>
              <a:rPr lang="en-US" altLang="ru-RU" sz="2100" b="1" dirty="0" err="1" smtClean="0"/>
              <a:t>rint</a:t>
            </a:r>
            <a:r>
              <a:rPr lang="en-US" altLang="ru-RU" sz="2100" b="1" dirty="0" err="1">
                <a:solidFill>
                  <a:srgbClr val="FF0000"/>
                </a:solidFill>
              </a:rPr>
              <a:t>F</a:t>
            </a:r>
            <a:r>
              <a:rPr lang="en-US" altLang="ru-RU" sz="2100" b="1" dirty="0" err="1" smtClean="0"/>
              <a:t>lag</a:t>
            </a:r>
            <a:r>
              <a:rPr lang="ru-RU" altLang="ru-RU" sz="21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Имена должны быть </a:t>
            </a:r>
            <a:r>
              <a:rPr lang="ru-RU" altLang="ru-RU" sz="2100" b="1" u="sng" dirty="0" smtClean="0"/>
              <a:t>уникальными</a:t>
            </a:r>
            <a:r>
              <a:rPr lang="ru-RU" altLang="ru-RU" sz="2100" b="1" dirty="0" smtClean="0"/>
              <a:t> в программе и не пересекаться со стандартными именами.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Не желательно </a:t>
            </a:r>
            <a:r>
              <a:rPr lang="ru-RU" altLang="ru-RU" sz="2100" b="1" u="sng" dirty="0" smtClean="0"/>
              <a:t>делать их длинными</a:t>
            </a:r>
            <a:r>
              <a:rPr lang="ru-RU" altLang="ru-RU" sz="2100" b="1" dirty="0" smtClean="0"/>
              <a:t>, так как они используются в выражениях и операторах (Например : </a:t>
            </a:r>
            <a:r>
              <a:rPr lang="en-US" altLang="ru-RU" sz="21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100" b="1" dirty="0" err="1" smtClean="0"/>
              <a:t>um</a:t>
            </a:r>
            <a:r>
              <a:rPr lang="en-US" altLang="ru-RU" sz="2100" b="1" dirty="0" err="1" smtClean="0">
                <a:solidFill>
                  <a:srgbClr val="FF0000"/>
                </a:solidFill>
              </a:rPr>
              <a:t>N</a:t>
            </a:r>
            <a:r>
              <a:rPr lang="en-US" altLang="ru-RU" sz="2100" b="1" dirty="0" err="1" smtClean="0"/>
              <a:t>eg</a:t>
            </a:r>
            <a:r>
              <a:rPr lang="en-US" altLang="ru-RU" sz="2100" b="1" dirty="0" err="1" smtClean="0">
                <a:solidFill>
                  <a:srgbClr val="FF0000"/>
                </a:solidFill>
              </a:rPr>
              <a:t>A</a:t>
            </a:r>
            <a:r>
              <a:rPr lang="en-US" altLang="ru-RU" sz="2100" b="1" dirty="0" err="1" smtClean="0"/>
              <a:t>rray</a:t>
            </a:r>
            <a:r>
              <a:rPr lang="ru-RU" altLang="ru-RU" sz="21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Иногда </a:t>
            </a:r>
            <a:r>
              <a:rPr lang="ru-RU" altLang="ru-RU" sz="2100" b="1" dirty="0"/>
              <a:t>для имен используется </a:t>
            </a:r>
            <a:r>
              <a:rPr lang="ru-RU" altLang="ru-RU" sz="2100" b="1" dirty="0" smtClean="0"/>
              <a:t>термин </a:t>
            </a:r>
            <a:r>
              <a:rPr lang="ru-RU" altLang="ru-RU" sz="2100" b="1" u="sng" dirty="0" smtClean="0"/>
              <a:t>Идентификатор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/>
              <a:t>ПРИМЕРЫ</a:t>
            </a:r>
            <a:r>
              <a:rPr lang="en-US" altLang="ru-RU" sz="2100" b="1" u="sng" dirty="0" smtClean="0"/>
              <a:t> </a:t>
            </a:r>
            <a:r>
              <a:rPr lang="ru-RU" altLang="ru-RU" sz="2100" b="1" u="sng" dirty="0" smtClean="0"/>
              <a:t>имен :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Counter, Array, List,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i,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 </a:t>
            </a:r>
            <a:r>
              <a:rPr lang="en-US" altLang="ru-RU" sz="2100" b="1" u="sng" dirty="0" smtClean="0">
                <a:solidFill>
                  <a:srgbClr val="FF0000"/>
                </a:solidFill>
              </a:rPr>
              <a:t>j, Summa</a:t>
            </a:r>
            <a:r>
              <a:rPr lang="en-US" altLang="ru-RU" sz="2100" b="1" u="sng" dirty="0" smtClean="0"/>
              <a:t>.</a:t>
            </a:r>
            <a:endParaRPr lang="en-US" altLang="ru-RU" sz="2100" b="1" u="sng" dirty="0"/>
          </a:p>
          <a:p>
            <a:pPr algn="l"/>
            <a:endParaRPr lang="en-US" altLang="ru-RU" sz="2100" b="1" dirty="0" smtClean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9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№7 Текстовые и бинарные (двоичные) файлы</a:t>
            </a:r>
            <a:r>
              <a:rPr lang="en-US" sz="2400" dirty="0" smtClean="0"/>
              <a:t> (1)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Различают такие основные </a:t>
            </a:r>
            <a:r>
              <a:rPr lang="ru-RU" sz="1700" u="sng" dirty="0">
                <a:solidFill>
                  <a:prstClr val="black"/>
                </a:solidFill>
              </a:rPr>
              <a:t>разновидности</a:t>
            </a:r>
            <a:r>
              <a:rPr lang="ru-RU" sz="1700" dirty="0">
                <a:solidFill>
                  <a:prstClr val="black"/>
                </a:solidFill>
              </a:rPr>
              <a:t> файлов: </a:t>
            </a:r>
            <a:r>
              <a:rPr lang="ru-RU" sz="1700" u="sng" dirty="0">
                <a:solidFill>
                  <a:srgbClr val="FF0000"/>
                </a:solidFill>
              </a:rPr>
              <a:t>текстовые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 и </a:t>
            </a:r>
            <a:r>
              <a:rPr lang="ru-RU" sz="1700" u="sng" dirty="0">
                <a:solidFill>
                  <a:srgbClr val="FF0000"/>
                </a:solidFill>
              </a:rPr>
              <a:t>бинарные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файлы. Рассмотрим теперь, в чем заключается различие между ними.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Тип файлов задается при </a:t>
            </a:r>
            <a:r>
              <a:rPr lang="ru-RU" sz="1700" u="sng" dirty="0">
                <a:solidFill>
                  <a:prstClr val="black"/>
                </a:solidFill>
              </a:rPr>
              <a:t>их открытии </a:t>
            </a:r>
            <a:r>
              <a:rPr lang="ru-RU" sz="1700" dirty="0">
                <a:solidFill>
                  <a:prstClr val="black"/>
                </a:solidFill>
              </a:rPr>
              <a:t>(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w</a:t>
            </a:r>
            <a:r>
              <a:rPr lang="en-US" sz="1700" b="1" dirty="0" err="1" smtClean="0">
                <a:solidFill>
                  <a:srgbClr val="FF0000"/>
                </a:solidFill>
              </a:rPr>
              <a:t>t</a:t>
            </a:r>
            <a:r>
              <a:rPr lang="en-US" sz="1700" dirty="0" smtClean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w</a:t>
            </a:r>
            <a:r>
              <a:rPr lang="en-US" sz="1700" b="1" dirty="0" err="1" smtClean="0">
                <a:solidFill>
                  <a:srgbClr val="FF0000"/>
                </a:solidFill>
              </a:rPr>
              <a:t>b</a:t>
            </a:r>
            <a:r>
              <a:rPr lang="en-US" sz="1700" dirty="0" smtClean="0">
                <a:solidFill>
                  <a:prstClr val="black"/>
                </a:solidFill>
              </a:rPr>
              <a:t>”</a:t>
            </a:r>
            <a:r>
              <a:rPr lang="ru-RU" sz="1700" dirty="0" smtClean="0">
                <a:solidFill>
                  <a:prstClr val="black"/>
                </a:solidFill>
              </a:rPr>
              <a:t> или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rt</a:t>
            </a:r>
            <a:r>
              <a:rPr lang="en-US" sz="1700" dirty="0">
                <a:solidFill>
                  <a:prstClr val="black"/>
                </a:solidFill>
              </a:rPr>
              <a:t>” </a:t>
            </a:r>
            <a:r>
              <a:rPr lang="ru-RU" sz="1700" dirty="0">
                <a:solidFill>
                  <a:prstClr val="black"/>
                </a:solidFill>
              </a:rPr>
              <a:t>или</a:t>
            </a:r>
            <a:r>
              <a:rPr lang="en-US" sz="1700" dirty="0">
                <a:solidFill>
                  <a:prstClr val="black"/>
                </a:solidFill>
              </a:rPr>
              <a:t> </a:t>
            </a:r>
            <a:r>
              <a:rPr lang="en-US" sz="1700" dirty="0" smtClean="0">
                <a:solidFill>
                  <a:prstClr val="black"/>
                </a:solidFill>
              </a:rPr>
              <a:t>“</a:t>
            </a:r>
            <a:r>
              <a:rPr lang="en-US" sz="1700" b="1" dirty="0" err="1">
                <a:solidFill>
                  <a:srgbClr val="FF0000"/>
                </a:solidFill>
              </a:rPr>
              <a:t>rb</a:t>
            </a:r>
            <a:r>
              <a:rPr lang="en-US" sz="1700" dirty="0">
                <a:solidFill>
                  <a:prstClr val="black"/>
                </a:solidFill>
              </a:rPr>
              <a:t>”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dirty="0" smtClean="0">
                <a:solidFill>
                  <a:prstClr val="black"/>
                </a:solidFill>
              </a:rPr>
              <a:t>) (</a:t>
            </a:r>
            <a:r>
              <a:rPr lang="ru-RU" sz="1700" dirty="0" smtClean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1700" dirty="0" smtClean="0">
                <a:solidFill>
                  <a:prstClr val="black"/>
                </a:solidFill>
              </a:rPr>
              <a:t>). </a:t>
            </a:r>
            <a:endParaRPr lang="ru-RU" sz="17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Главное </a:t>
            </a:r>
            <a:r>
              <a:rPr lang="ru-RU" sz="1700" u="sng" dirty="0">
                <a:solidFill>
                  <a:prstClr val="black"/>
                </a:solidFill>
              </a:rPr>
              <a:t>различие</a:t>
            </a:r>
            <a:r>
              <a:rPr lang="ru-RU" sz="1700" dirty="0">
                <a:solidFill>
                  <a:prstClr val="black"/>
                </a:solidFill>
              </a:rPr>
              <a:t> текстовых и бинарных файлов заключается в </a:t>
            </a:r>
            <a:r>
              <a:rPr lang="ru-RU" sz="1700" u="sng" dirty="0">
                <a:solidFill>
                  <a:prstClr val="black"/>
                </a:solidFill>
              </a:rPr>
              <a:t>способе представления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b="1" u="sng" dirty="0">
                <a:solidFill>
                  <a:srgbClr val="FF0000"/>
                </a:solidFill>
              </a:rPr>
              <a:t>цифровых данных </a:t>
            </a:r>
            <a:r>
              <a:rPr lang="ru-RU" sz="1700" dirty="0">
                <a:solidFill>
                  <a:prstClr val="black"/>
                </a:solidFill>
              </a:rPr>
              <a:t>(чисел) в самих файлах. Символьные данные представляются </a:t>
            </a:r>
            <a:r>
              <a:rPr lang="ru-RU" sz="1700" u="sng" dirty="0">
                <a:solidFill>
                  <a:prstClr val="black"/>
                </a:solidFill>
              </a:rPr>
              <a:t>одинаково</a:t>
            </a:r>
            <a:r>
              <a:rPr lang="ru-RU" sz="1700" dirty="0">
                <a:solidFill>
                  <a:prstClr val="black"/>
                </a:solidFill>
              </a:rPr>
              <a:t> (посимвольно).</a:t>
            </a: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Рассмотрим </a:t>
            </a:r>
            <a:r>
              <a:rPr lang="ru-RU" sz="1700" u="sng" dirty="0">
                <a:solidFill>
                  <a:prstClr val="black"/>
                </a:solidFill>
              </a:rPr>
              <a:t>шестнадцатеричное и </a:t>
            </a:r>
            <a:r>
              <a:rPr lang="ru-RU" sz="1700" dirty="0">
                <a:solidFill>
                  <a:prstClr val="black"/>
                </a:solidFill>
              </a:rPr>
              <a:t> </a:t>
            </a:r>
            <a:r>
              <a:rPr lang="ru-RU" sz="1700" u="sng" dirty="0">
                <a:solidFill>
                  <a:prstClr val="black"/>
                </a:solidFill>
              </a:rPr>
              <a:t>символьное</a:t>
            </a:r>
            <a:r>
              <a:rPr lang="ru-RU" sz="1700" dirty="0">
                <a:solidFill>
                  <a:prstClr val="black"/>
                </a:solidFill>
              </a:rPr>
              <a:t> представления файлов. 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srgbClr val="FF0000"/>
                </a:solidFill>
              </a:rPr>
              <a:t>текстового</a:t>
            </a:r>
            <a:r>
              <a:rPr lang="ru-RU" sz="1700" dirty="0">
                <a:solidFill>
                  <a:srgbClr val="FF0000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целые</a:t>
            </a:r>
            <a:r>
              <a:rPr lang="ru-RU" sz="1700" dirty="0">
                <a:solidFill>
                  <a:prstClr val="black"/>
                </a:solidFill>
              </a:rPr>
              <a:t> числа представлены символами – код “</a:t>
            </a:r>
            <a:r>
              <a:rPr lang="ru-RU" sz="1700" b="1" dirty="0">
                <a:solidFill>
                  <a:srgbClr val="FF0000"/>
                </a:solidFill>
              </a:rPr>
              <a:t>1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dirty="0">
                <a:solidFill>
                  <a:prstClr val="black"/>
                </a:solidFill>
              </a:rPr>
              <a:t>” и “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” - “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dirty="0">
                <a:solidFill>
                  <a:prstClr val="black"/>
                </a:solidFill>
              </a:rPr>
              <a:t>”, между ними пробел “20”):</a:t>
            </a: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</a:t>
            </a:r>
            <a:r>
              <a:rPr lang="ru-RU" sz="1700" b="1" dirty="0" smtClean="0">
                <a:solidFill>
                  <a:prstClr val="black"/>
                </a:solidFill>
              </a:rPr>
              <a:t>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lvl="0" algn="l" eaLnBrk="0" fontAlgn="base" hangingPunct="0">
              <a:spcAft>
                <a:spcPct val="0"/>
              </a:spcAft>
            </a:pPr>
            <a:r>
              <a:rPr lang="ru-RU" sz="1700" b="1" dirty="0">
                <a:solidFill>
                  <a:prstClr val="black"/>
                </a:solidFill>
              </a:rPr>
              <a:t>0000: </a:t>
            </a:r>
            <a:r>
              <a:rPr lang="ru-RU" sz="1700" b="1" dirty="0">
                <a:solidFill>
                  <a:srgbClr val="FF0000"/>
                </a:solidFill>
              </a:rPr>
              <a:t>D1 F2 F0 EE EA E0 31 </a:t>
            </a:r>
            <a:r>
              <a:rPr lang="ru-RU" sz="1700" b="1" dirty="0">
                <a:solidFill>
                  <a:prstClr val="black"/>
                </a:solidFill>
              </a:rPr>
              <a:t>20| 21 21 21 20 </a:t>
            </a:r>
            <a:r>
              <a:rPr lang="ru-RU" sz="1700" b="1" dirty="0">
                <a:solidFill>
                  <a:srgbClr val="FF0000"/>
                </a:solidFill>
              </a:rPr>
              <a:t>31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20</a:t>
            </a: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32</a:t>
            </a:r>
            <a:r>
              <a:rPr lang="ru-RU" sz="1700" b="1" dirty="0">
                <a:solidFill>
                  <a:prstClr val="black"/>
                </a:solidFill>
              </a:rPr>
              <a:t> 20|</a:t>
            </a:r>
            <a:r>
              <a:rPr lang="ru-RU" sz="1700" dirty="0">
                <a:solidFill>
                  <a:srgbClr val="FF0000"/>
                </a:solidFill>
              </a:rPr>
              <a:t>Строка1</a:t>
            </a:r>
            <a:r>
              <a:rPr lang="ru-RU" sz="1700" b="1" dirty="0">
                <a:solidFill>
                  <a:prstClr val="black"/>
                </a:solidFill>
              </a:rPr>
              <a:t> !!! </a:t>
            </a:r>
            <a:r>
              <a:rPr lang="ru-RU" sz="1700" b="1" dirty="0" smtClean="0">
                <a:solidFill>
                  <a:srgbClr val="FF0000"/>
                </a:solidFill>
              </a:rPr>
              <a:t>1˽2</a:t>
            </a:r>
            <a:r>
              <a:rPr lang="ru-RU" sz="1700" b="1" dirty="0">
                <a:solidFill>
                  <a:prstClr val="black"/>
                </a:solidFill>
              </a:rPr>
              <a:t>…</a:t>
            </a:r>
            <a:r>
              <a:rPr lang="en-US" sz="1700" b="1" dirty="0">
                <a:solidFill>
                  <a:prstClr val="black"/>
                </a:solidFill>
              </a:rPr>
              <a:t>…</a:t>
            </a:r>
            <a:endParaRPr lang="ru-RU" sz="1700" b="1" dirty="0">
              <a:solidFill>
                <a:srgbClr val="FF0000"/>
              </a:solidFill>
            </a:endParaRPr>
          </a:p>
          <a:p>
            <a:pPr lvl="0" algn="l">
              <a:defRPr/>
            </a:pPr>
            <a:r>
              <a:rPr lang="ru-RU" sz="1700" dirty="0">
                <a:solidFill>
                  <a:prstClr val="black"/>
                </a:solidFill>
              </a:rPr>
              <a:t>В </a:t>
            </a:r>
            <a:r>
              <a:rPr lang="ru-RU" sz="1700" u="sng" dirty="0">
                <a:solidFill>
                  <a:prstClr val="black"/>
                </a:solidFill>
              </a:rPr>
              <a:t>бинарных</a:t>
            </a:r>
            <a:r>
              <a:rPr lang="ru-RU" sz="1700" dirty="0">
                <a:solidFill>
                  <a:prstClr val="black"/>
                </a:solidFill>
              </a:rPr>
              <a:t> файлах цифровое представление данных из оперативной памяти </a:t>
            </a:r>
            <a:r>
              <a:rPr lang="ru-RU" sz="1700" u="sng" dirty="0">
                <a:solidFill>
                  <a:prstClr val="black"/>
                </a:solidFill>
              </a:rPr>
              <a:t>побайтно </a:t>
            </a:r>
            <a:r>
              <a:rPr lang="ru-RU" sz="1700" dirty="0">
                <a:solidFill>
                  <a:prstClr val="black"/>
                </a:solidFill>
              </a:rPr>
              <a:t>копируется в файл во </a:t>
            </a:r>
            <a:r>
              <a:rPr lang="ru-RU" sz="1700" b="1" u="sng" dirty="0">
                <a:solidFill>
                  <a:srgbClr val="FF0000"/>
                </a:solidFill>
              </a:rPr>
              <a:t>внутреннем</a:t>
            </a:r>
            <a:r>
              <a:rPr lang="ru-RU" sz="1700" u="sng" dirty="0">
                <a:solidFill>
                  <a:prstClr val="black"/>
                </a:solidFill>
              </a:rPr>
              <a:t> представлении </a:t>
            </a:r>
            <a:r>
              <a:rPr lang="ru-RU" sz="1700" dirty="0">
                <a:solidFill>
                  <a:prstClr val="black"/>
                </a:solidFill>
              </a:rPr>
              <a:t>данных, т.е. копируются цифровые байты и биты, а не числовые символы. В текстовых файлах все записывается символами.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dirty="0">
                <a:solidFill>
                  <a:prstClr val="black"/>
                </a:solidFill>
              </a:rPr>
              <a:t>Для </a:t>
            </a:r>
            <a:r>
              <a:rPr lang="ru-RU" sz="1700" u="sng" dirty="0">
                <a:solidFill>
                  <a:prstClr val="black"/>
                </a:solidFill>
              </a:rPr>
              <a:t>бинарного</a:t>
            </a:r>
            <a:r>
              <a:rPr lang="ru-RU" sz="1700" dirty="0">
                <a:solidFill>
                  <a:prstClr val="black"/>
                </a:solidFill>
              </a:rPr>
              <a:t> файла такая распечатка выглядит так (</a:t>
            </a:r>
            <a:r>
              <a:rPr lang="ru-RU" sz="1700" u="sng" dirty="0">
                <a:solidFill>
                  <a:prstClr val="black"/>
                </a:solidFill>
              </a:rPr>
              <a:t>целое</a:t>
            </a:r>
            <a:r>
              <a:rPr lang="ru-RU" sz="1700" dirty="0">
                <a:solidFill>
                  <a:prstClr val="black"/>
                </a:solidFill>
              </a:rPr>
              <a:t> число </a:t>
            </a:r>
            <a:r>
              <a:rPr lang="ru-RU" sz="1700" b="1" dirty="0">
                <a:solidFill>
                  <a:srgbClr val="FF0000"/>
                </a:solidFill>
              </a:rPr>
              <a:t>2</a:t>
            </a:r>
            <a:r>
              <a:rPr lang="ru-RU" sz="1700" dirty="0">
                <a:solidFill>
                  <a:prstClr val="black"/>
                </a:solidFill>
              </a:rPr>
              <a:t> – представлено машинном виде </a:t>
            </a:r>
            <a:r>
              <a:rPr lang="ru-RU" sz="1700" dirty="0">
                <a:solidFill>
                  <a:srgbClr val="FF0000"/>
                </a:solidFill>
              </a:rPr>
              <a:t>двумя байтами </a:t>
            </a:r>
            <a:r>
              <a:rPr lang="ru-RU" sz="1700" dirty="0">
                <a:solidFill>
                  <a:prstClr val="black"/>
                </a:solidFill>
              </a:rPr>
              <a:t>с измененным порядком следования– “</a:t>
            </a:r>
            <a:r>
              <a:rPr lang="ru-RU" sz="1700" b="1" dirty="0">
                <a:solidFill>
                  <a:srgbClr val="FF0000"/>
                </a:solidFill>
              </a:rPr>
              <a:t>0200</a:t>
            </a:r>
            <a:r>
              <a:rPr lang="ru-RU" sz="1700" dirty="0">
                <a:solidFill>
                  <a:prstClr val="black"/>
                </a:solidFill>
              </a:rPr>
              <a:t>”):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 err="1">
                <a:solidFill>
                  <a:prstClr val="black"/>
                </a:solidFill>
              </a:rPr>
              <a:t>Адр</a:t>
            </a:r>
            <a:r>
              <a:rPr lang="ru-RU" sz="1700" b="1" dirty="0">
                <a:solidFill>
                  <a:prstClr val="black"/>
                </a:solidFill>
              </a:rPr>
              <a:t>.: Шестнадцатеричное представление                 |Символьное </a:t>
            </a:r>
            <a:r>
              <a:rPr lang="ru-RU" sz="1700" b="1" dirty="0" smtClean="0">
                <a:solidFill>
                  <a:prstClr val="black"/>
                </a:solidFill>
              </a:rPr>
              <a:t>представление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</a:t>
            </a:r>
            <a:r>
              <a:rPr lang="ru-RU" sz="1700" b="1" dirty="0">
                <a:solidFill>
                  <a:srgbClr val="FF0000"/>
                </a:solidFill>
              </a:rPr>
              <a:t>: C8 E2 E0 ED EE E2 </a:t>
            </a:r>
            <a:r>
              <a:rPr lang="ru-RU" sz="1700" b="1" dirty="0">
                <a:solidFill>
                  <a:prstClr val="black"/>
                </a:solidFill>
              </a:rPr>
              <a:t>00 </a:t>
            </a:r>
            <a:r>
              <a:rPr lang="en-US" sz="1700" b="1" dirty="0" smtClean="0">
                <a:solidFill>
                  <a:prstClr val="black"/>
                </a:solidFill>
              </a:rPr>
              <a:t>7F</a:t>
            </a:r>
            <a:r>
              <a:rPr lang="ru-RU" sz="1700" b="1" dirty="0" smtClean="0">
                <a:solidFill>
                  <a:srgbClr val="FF0000"/>
                </a:solidFill>
              </a:rPr>
              <a:t>| </a:t>
            </a:r>
            <a:r>
              <a:rPr lang="en-US" sz="1700" b="1" dirty="0" smtClean="0">
                <a:solidFill>
                  <a:srgbClr val="FF0000"/>
                </a:solidFill>
              </a:rPr>
              <a:t>30</a:t>
            </a:r>
            <a:r>
              <a:rPr lang="ru-RU" sz="1700" b="1" dirty="0" smtClean="0">
                <a:solidFill>
                  <a:srgbClr val="FF0000"/>
                </a:solidFill>
              </a:rPr>
              <a:t> </a:t>
            </a:r>
            <a:r>
              <a:rPr lang="en-US" sz="1700" b="1" dirty="0" smtClean="0">
                <a:solidFill>
                  <a:srgbClr val="FF0000"/>
                </a:solidFill>
              </a:rPr>
              <a:t>32</a:t>
            </a:r>
            <a:r>
              <a:rPr lang="ru-RU" sz="1700" b="1" dirty="0" smtClean="0">
                <a:solidFill>
                  <a:srgbClr val="FF0000"/>
                </a:solidFill>
              </a:rPr>
              <a:t> </a:t>
            </a:r>
            <a:r>
              <a:rPr lang="ru-RU" sz="1700" b="1" dirty="0">
                <a:solidFill>
                  <a:prstClr val="black"/>
                </a:solidFill>
              </a:rPr>
              <a:t>00 00 00 00 00 </a:t>
            </a:r>
            <a:r>
              <a:rPr lang="ru-RU" sz="1700" b="1" dirty="0" smtClean="0">
                <a:solidFill>
                  <a:prstClr val="black"/>
                </a:solidFill>
              </a:rPr>
              <a:t>00|</a:t>
            </a:r>
            <a:r>
              <a:rPr lang="ru-RU" sz="1700" b="1" dirty="0" smtClean="0">
                <a:solidFill>
                  <a:srgbClr val="FF0000"/>
                </a:solidFill>
              </a:rPr>
              <a:t>Иванов</a:t>
            </a:r>
            <a:r>
              <a:rPr lang="ru-RU" sz="1700" b="1" dirty="0" smtClean="0">
                <a:solidFill>
                  <a:prstClr val="black"/>
                </a:solidFill>
              </a:rPr>
              <a:t>_</a:t>
            </a:r>
            <a:r>
              <a:rPr lang="ru-RU" sz="1700" b="1" dirty="0" smtClean="0">
                <a:solidFill>
                  <a:srgbClr val="FF0000"/>
                </a:solidFill>
              </a:rPr>
              <a:t>02</a:t>
            </a:r>
            <a:r>
              <a:rPr lang="ru-RU" sz="1700" b="1" dirty="0" smtClean="0">
                <a:solidFill>
                  <a:prstClr val="black"/>
                </a:solidFill>
              </a:rPr>
              <a:t>........</a:t>
            </a:r>
            <a:endParaRPr lang="ru-RU" sz="17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0000: 00 00 00 00 00 00 00 00| 00 00 C9 42 </a:t>
            </a:r>
            <a:r>
              <a:rPr lang="ru-RU" sz="1700" b="1" dirty="0">
                <a:solidFill>
                  <a:srgbClr val="FF0000"/>
                </a:solidFill>
              </a:rPr>
              <a:t>02 00 </a:t>
            </a:r>
            <a:r>
              <a:rPr lang="ru-RU" sz="1700" b="1" dirty="0">
                <a:solidFill>
                  <a:prstClr val="black"/>
                </a:solidFill>
              </a:rPr>
              <a:t>00 00|................</a:t>
            </a:r>
            <a:r>
              <a:rPr lang="en-US" sz="1700" b="1" dirty="0">
                <a:solidFill>
                  <a:prstClr val="black"/>
                </a:solidFill>
              </a:rPr>
              <a:t>......</a:t>
            </a:r>
            <a:endParaRPr lang="ru-RU" sz="1700" b="1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charset="0"/>
              <a:buChar char="•"/>
            </a:pPr>
            <a:r>
              <a:rPr lang="ru-RU" sz="1700" b="1" dirty="0">
                <a:solidFill>
                  <a:prstClr val="black"/>
                </a:solidFill>
              </a:rPr>
              <a:t> </a:t>
            </a:r>
            <a:r>
              <a:rPr lang="ru-RU" sz="1700" dirty="0">
                <a:solidFill>
                  <a:prstClr val="black"/>
                </a:solidFill>
              </a:rPr>
              <a:t>Дополнительно См</a:t>
            </a:r>
            <a:r>
              <a:rPr lang="ru-RU" sz="1700" u="sng" dirty="0">
                <a:solidFill>
                  <a:prstClr val="black"/>
                </a:solidFill>
              </a:rPr>
              <a:t>. Методические указания к ЛР № 7</a:t>
            </a:r>
            <a:r>
              <a:rPr lang="ru-RU" sz="1700" dirty="0">
                <a:solidFill>
                  <a:prstClr val="black"/>
                </a:solidFill>
              </a:rPr>
              <a:t>. (</a:t>
            </a:r>
            <a:r>
              <a:rPr lang="ru-RU" sz="1700" b="1" dirty="0">
                <a:solidFill>
                  <a:srgbClr val="FF0000"/>
                </a:solidFill>
              </a:rPr>
              <a:t>показать в </a:t>
            </a:r>
            <a:r>
              <a:rPr lang="en-US" sz="1700" b="1" dirty="0">
                <a:solidFill>
                  <a:srgbClr val="FF0000"/>
                </a:solidFill>
              </a:rPr>
              <a:t>FAR!</a:t>
            </a:r>
            <a:r>
              <a:rPr lang="ru-RU" sz="1700" dirty="0" smtClean="0">
                <a:solidFill>
                  <a:prstClr val="black"/>
                </a:solidFill>
              </a:rPr>
              <a:t>) (</a:t>
            </a:r>
            <a:r>
              <a:rPr lang="ru-RU" sz="1700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sz="1700" dirty="0" smtClean="0">
                <a:solidFill>
                  <a:prstClr val="black"/>
                </a:solidFill>
              </a:rPr>
              <a:t>)</a:t>
            </a:r>
            <a:endParaRPr lang="ru-RU" sz="17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9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47667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№7 Текстовые и бинарные (двоичные) файлы</a:t>
            </a:r>
            <a:r>
              <a:rPr lang="en-US" sz="2400" dirty="0" smtClean="0"/>
              <a:t> (2)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dirty="0" smtClean="0">
                <a:solidFill>
                  <a:prstClr val="black"/>
                </a:solidFill>
              </a:rPr>
              <a:t>Для проверки сказанного рассмотрим фрагмент записи в файл. </a:t>
            </a:r>
            <a:endParaRPr lang="ru-RU" altLang="ru-RU" sz="2200" b="1" dirty="0" smtClean="0">
              <a:solidFill>
                <a:schemeClr val="tx1"/>
              </a:solidFill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вывода в двоичный файл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{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Структура для примеров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char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Name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[24];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Фамилия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FF"/>
                </a:solidFill>
                <a:latin typeface="Tahoma"/>
                <a:ea typeface="Calibri"/>
              </a:rPr>
              <a:t>float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Stipen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Стипендия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Kurs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Курс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latin typeface="Tahoma"/>
                <a:ea typeface="Calibri"/>
              </a:rPr>
              <a:t>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</a:t>
            </a:r>
            <a:r>
              <a:rPr lang="ru-RU" sz="1800" dirty="0" err="1" smtClean="0">
                <a:solidFill>
                  <a:srgbClr val="008000"/>
                </a:solidFill>
                <a:latin typeface="Tahoma"/>
                <a:ea typeface="Calibri"/>
              </a:rPr>
              <a:t>струкутуры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 и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вывод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Person</a:t>
            </a:r>
            <a:r>
              <a:rPr lang="en-US" sz="1800" dirty="0">
                <a:latin typeface="Tahoma"/>
                <a:ea typeface="Calibri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1</a:t>
            </a:r>
            <a:r>
              <a:rPr lang="ru-RU" sz="1800" dirty="0">
                <a:latin typeface="Tahoma"/>
                <a:ea typeface="Calibri"/>
              </a:rPr>
              <a:t> = {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"Иванов_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02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 100.5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,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ru-RU" sz="1800" dirty="0">
                <a:latin typeface="Tahoma"/>
                <a:ea typeface="Calibri"/>
              </a:rPr>
              <a:t> };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FILE * 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Открыть для записи 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fwrite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 &amp;</a:t>
            </a:r>
            <a:r>
              <a:rPr lang="en-US" sz="1800" dirty="0">
                <a:solidFill>
                  <a:srgbClr val="FF0000"/>
                </a:solidFill>
                <a:latin typeface="Tahoma"/>
                <a:ea typeface="Calibri"/>
              </a:rPr>
              <a:t>P1</a:t>
            </a:r>
            <a:r>
              <a:rPr lang="en-US" sz="1800" dirty="0">
                <a:latin typeface="Tahoma"/>
                <a:ea typeface="Calibri"/>
              </a:rPr>
              <a:t>,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(Person) , 1, 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8000"/>
                </a:solidFill>
                <a:latin typeface="Tahoma"/>
                <a:ea typeface="Calibri"/>
              </a:rPr>
              <a:t>…</a:t>
            </a:r>
            <a:endParaRPr lang="ru-RU" sz="18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chemeClr val="tx1"/>
                </a:solidFill>
                <a:latin typeface="Tahoma"/>
                <a:ea typeface="Calibri"/>
              </a:rPr>
              <a:t>fclose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Calibri"/>
              </a:rPr>
              <a:t>(pF);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r>
              <a:rPr lang="ru-RU" sz="2200" b="1" dirty="0">
                <a:solidFill>
                  <a:schemeClr val="tx1"/>
                </a:solidFill>
              </a:rPr>
              <a:t>Файл затем нужно закрыть и выполнить его просмотр файловым менеджером </a:t>
            </a:r>
            <a:r>
              <a:rPr lang="ru-RU" sz="2200" b="1" dirty="0" smtClean="0">
                <a:solidFill>
                  <a:schemeClr val="tx1"/>
                </a:solidFill>
              </a:rPr>
              <a:t>содержимого файла -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txtbin.out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(например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</a:rPr>
              <a:t>FAR</a:t>
            </a:r>
            <a:r>
              <a:rPr lang="ru-RU" sz="2200" b="1" dirty="0">
                <a:solidFill>
                  <a:schemeClr val="tx1"/>
                </a:solidFill>
              </a:rPr>
              <a:t>) в комбинированном режиме </a:t>
            </a:r>
            <a:r>
              <a:rPr lang="ru-RU" sz="2200" b="1" dirty="0" smtClean="0">
                <a:solidFill>
                  <a:schemeClr val="tx1"/>
                </a:solidFill>
              </a:rPr>
              <a:t>просмотра (</a:t>
            </a:r>
            <a:r>
              <a:rPr 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sz="2200" b="1" dirty="0" smtClean="0">
                <a:solidFill>
                  <a:schemeClr val="tx1"/>
                </a:solidFill>
              </a:rPr>
              <a:t>).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41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Открытие и закрытие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</a:t>
            </a:r>
            <a:r>
              <a:rPr lang="ru-RU" sz="2200" u="sng" dirty="0" smtClean="0">
                <a:solidFill>
                  <a:schemeClr val="tx1"/>
                </a:solidFill>
              </a:rPr>
              <a:t>успешной</a:t>
            </a:r>
            <a:r>
              <a:rPr lang="ru-RU" sz="2200" dirty="0" smtClean="0">
                <a:solidFill>
                  <a:schemeClr val="tx1"/>
                </a:solidFill>
              </a:rPr>
              <a:t> работы </a:t>
            </a:r>
            <a:r>
              <a:rPr lang="ru-RU" sz="2200" dirty="0">
                <a:solidFill>
                  <a:schemeClr val="tx1"/>
                </a:solidFill>
              </a:rPr>
              <a:t>с файлом и программа и ОС должны </a:t>
            </a:r>
            <a:r>
              <a:rPr lang="ru-RU" sz="2200" u="sng" dirty="0">
                <a:solidFill>
                  <a:schemeClr val="tx1"/>
                </a:solidFill>
              </a:rPr>
              <a:t>проверить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следующее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существует</a:t>
            </a:r>
            <a:r>
              <a:rPr lang="ru-RU" sz="2200" dirty="0">
                <a:solidFill>
                  <a:schemeClr val="tx1"/>
                </a:solidFill>
              </a:rPr>
              <a:t> ли файл с заданным </a:t>
            </a:r>
            <a:r>
              <a:rPr lang="ru-RU" sz="2200" u="sng" dirty="0">
                <a:solidFill>
                  <a:schemeClr val="tx1"/>
                </a:solidFill>
              </a:rPr>
              <a:t>именем</a:t>
            </a:r>
            <a:r>
              <a:rPr lang="ru-RU" sz="2200" dirty="0">
                <a:solidFill>
                  <a:schemeClr val="tx1"/>
                </a:solidFill>
              </a:rPr>
              <a:t> в указанном </a:t>
            </a:r>
            <a:r>
              <a:rPr lang="ru-RU" sz="2200" dirty="0" smtClean="0">
                <a:solidFill>
                  <a:schemeClr val="tx1"/>
                </a:solidFill>
              </a:rPr>
              <a:t>каталоге (текущий каталог или по пути </a:t>
            </a:r>
            <a:r>
              <a:rPr lang="en-US" sz="2200" dirty="0" smtClean="0">
                <a:solidFill>
                  <a:schemeClr val="tx1"/>
                </a:solidFill>
              </a:rPr>
              <a:t>- Path</a:t>
            </a:r>
            <a:r>
              <a:rPr lang="ru-RU" sz="2200" dirty="0" smtClean="0">
                <a:solidFill>
                  <a:schemeClr val="tx1"/>
                </a:solidFill>
              </a:rPr>
              <a:t>), </a:t>
            </a:r>
            <a:endParaRPr lang="ru-RU" sz="2200" dirty="0">
              <a:solidFill>
                <a:schemeClr val="tx1"/>
              </a:solidFill>
            </a:endParaRP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u="sng" dirty="0">
                <a:solidFill>
                  <a:schemeClr val="tx1"/>
                </a:solidFill>
              </a:rPr>
              <a:t>доступен</a:t>
            </a:r>
            <a:r>
              <a:rPr lang="ru-RU" sz="2200" dirty="0">
                <a:solidFill>
                  <a:schemeClr val="tx1"/>
                </a:solidFill>
              </a:rPr>
              <a:t> ли он для работы в </a:t>
            </a:r>
            <a:r>
              <a:rPr lang="ru-RU" sz="2200" dirty="0" smtClean="0">
                <a:solidFill>
                  <a:schemeClr val="tx1"/>
                </a:solidFill>
              </a:rPr>
              <a:t>программе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ru-RU" sz="2200" dirty="0" smtClean="0">
                <a:solidFill>
                  <a:schemeClr val="tx1"/>
                </a:solidFill>
              </a:rPr>
              <a:t>атрибуты – состояние файла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ru-RU" sz="2200" dirty="0" smtClean="0">
                <a:solidFill>
                  <a:schemeClr val="tx1"/>
                </a:solidFill>
              </a:rPr>
              <a:t>, </a:t>
            </a:r>
            <a:r>
              <a:rPr lang="ru-RU" sz="2200" dirty="0">
                <a:solidFill>
                  <a:schemeClr val="tx1"/>
                </a:solidFill>
              </a:rPr>
              <a:t>и в каких допустимых режимах, </a:t>
            </a:r>
          </a:p>
          <a:p>
            <a:pPr indent="-457200" algn="l">
              <a:spcBef>
                <a:spcPts val="0"/>
              </a:spcBef>
              <a:buFont typeface="+mj-lt"/>
              <a:buAutoNum type="arabicPeriod"/>
              <a:defRPr/>
            </a:pPr>
            <a:r>
              <a:rPr lang="ru-RU" sz="2200" dirty="0">
                <a:solidFill>
                  <a:schemeClr val="tx1"/>
                </a:solidFill>
              </a:rPr>
              <a:t>не </a:t>
            </a:r>
            <a:r>
              <a:rPr lang="ru-RU" sz="2200" u="sng" dirty="0">
                <a:solidFill>
                  <a:schemeClr val="tx1"/>
                </a:solidFill>
              </a:rPr>
              <a:t>занят</a:t>
            </a:r>
            <a:r>
              <a:rPr lang="ru-RU" sz="2200" dirty="0">
                <a:solidFill>
                  <a:schemeClr val="tx1"/>
                </a:solidFill>
              </a:rPr>
              <a:t> ли </a:t>
            </a:r>
            <a:r>
              <a:rPr lang="ru-RU" sz="2200" dirty="0" smtClean="0">
                <a:solidFill>
                  <a:schemeClr val="tx1"/>
                </a:solidFill>
              </a:rPr>
              <a:t>этот файл </a:t>
            </a:r>
            <a:r>
              <a:rPr lang="ru-RU" sz="2200" dirty="0">
                <a:solidFill>
                  <a:schemeClr val="tx1"/>
                </a:solidFill>
              </a:rPr>
              <a:t>в данное время </a:t>
            </a:r>
            <a:r>
              <a:rPr lang="ru-RU" sz="2200" u="sng" dirty="0">
                <a:solidFill>
                  <a:schemeClr val="tx1"/>
                </a:solidFill>
              </a:rPr>
              <a:t>другой</a:t>
            </a:r>
            <a:r>
              <a:rPr lang="ru-RU" sz="2200" dirty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rgbClr val="FF0000"/>
                </a:solidFill>
              </a:rPr>
              <a:t>задачей</a:t>
            </a:r>
            <a:r>
              <a:rPr lang="ru-RU" sz="2200" dirty="0">
                <a:solidFill>
                  <a:srgbClr val="FF0000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– работающей </a:t>
            </a:r>
            <a:r>
              <a:rPr lang="ru-RU" sz="2200" dirty="0" smtClean="0">
                <a:solidFill>
                  <a:schemeClr val="tx1"/>
                </a:solidFill>
              </a:rPr>
              <a:t>сейчас и </a:t>
            </a:r>
            <a:r>
              <a:rPr lang="ru-RU" sz="2200" dirty="0">
                <a:solidFill>
                  <a:schemeClr val="tx1"/>
                </a:solidFill>
              </a:rPr>
              <a:t>использующей этот </a:t>
            </a:r>
            <a:r>
              <a:rPr lang="ru-RU" sz="2200" dirty="0" smtClean="0">
                <a:solidFill>
                  <a:schemeClr val="tx1"/>
                </a:solidFill>
              </a:rPr>
              <a:t>файл (системы многозадачности).</a:t>
            </a:r>
            <a:endParaRPr lang="ru-RU" sz="22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200" dirty="0" smtClean="0">
                <a:solidFill>
                  <a:schemeClr val="tx1"/>
                </a:solidFill>
              </a:rPr>
              <a:t>Эти действия </a:t>
            </a:r>
            <a:r>
              <a:rPr lang="ru-RU" sz="2200" dirty="0">
                <a:solidFill>
                  <a:schemeClr val="tx1"/>
                </a:solidFill>
              </a:rPr>
              <a:t>выполняются специальными командами и </a:t>
            </a:r>
            <a:r>
              <a:rPr lang="ru-RU" sz="2200" dirty="0" smtClean="0">
                <a:solidFill>
                  <a:schemeClr val="tx1"/>
                </a:solidFill>
              </a:rPr>
              <a:t>функциями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ru-RU" sz="2200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en-US" sz="2200" dirty="0" smtClean="0">
                <a:solidFill>
                  <a:schemeClr val="tx1"/>
                </a:solidFill>
              </a:rPr>
              <a:t>)</a:t>
            </a:r>
            <a:r>
              <a:rPr lang="ru-RU" sz="2200" dirty="0" smtClean="0">
                <a:solidFill>
                  <a:schemeClr val="tx1"/>
                </a:solidFill>
              </a:rPr>
              <a:t>, </a:t>
            </a:r>
            <a:r>
              <a:rPr lang="ru-RU" sz="2200" dirty="0">
                <a:solidFill>
                  <a:schemeClr val="tx1"/>
                </a:solidFill>
              </a:rPr>
              <a:t>которые работают под управлением ОС, и вызывают </a:t>
            </a:r>
            <a:r>
              <a:rPr lang="ru-RU" sz="2200" u="sng" dirty="0">
                <a:solidFill>
                  <a:schemeClr val="tx1"/>
                </a:solidFill>
              </a:rPr>
              <a:t>открытие</a:t>
            </a:r>
            <a:r>
              <a:rPr lang="ru-RU" sz="2200" dirty="0">
                <a:solidFill>
                  <a:schemeClr val="tx1"/>
                </a:solidFill>
              </a:rPr>
              <a:t> файла (</a:t>
            </a:r>
            <a:r>
              <a:rPr lang="en-US" sz="2200" b="1" dirty="0">
                <a:solidFill>
                  <a:schemeClr val="tx1"/>
                </a:solidFill>
              </a:rPr>
              <a:t>open file</a:t>
            </a:r>
            <a:r>
              <a:rPr lang="ru-RU" sz="2200" dirty="0" smtClean="0">
                <a:solidFill>
                  <a:schemeClr val="tx1"/>
                </a:solidFill>
              </a:rPr>
              <a:t>) для дальнейшей работы:</a:t>
            </a:r>
            <a:endParaRPr lang="ru-RU" sz="2200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fopen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open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открывают</a:t>
            </a:r>
            <a:r>
              <a:rPr lang="ru-RU" sz="22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2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200" u="sng" dirty="0">
                <a:solidFill>
                  <a:srgbClr val="FF0000"/>
                </a:solidFill>
              </a:rPr>
              <a:t>доступен</a:t>
            </a:r>
            <a:r>
              <a:rPr lang="ru-RU" sz="2200" u="sng" dirty="0">
                <a:solidFill>
                  <a:schemeClr val="tx1"/>
                </a:solidFill>
              </a:rPr>
              <a:t> в программе</a:t>
            </a:r>
            <a:r>
              <a:rPr lang="ru-RU" sz="2200" dirty="0">
                <a:solidFill>
                  <a:schemeClr val="tx1"/>
                </a:solidFill>
              </a:rPr>
              <a:t>!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После </a:t>
            </a:r>
            <a:r>
              <a:rPr lang="ru-RU" sz="2200" u="sng" dirty="0">
                <a:solidFill>
                  <a:schemeClr val="tx1"/>
                </a:solidFill>
              </a:rPr>
              <a:t>завершения</a:t>
            </a:r>
            <a:r>
              <a:rPr lang="ru-RU" sz="2200" dirty="0">
                <a:solidFill>
                  <a:schemeClr val="tx1"/>
                </a:solidFill>
              </a:rPr>
              <a:t> работы с фалом он должен быть </a:t>
            </a:r>
            <a:r>
              <a:rPr lang="ru-RU" sz="2200" u="sng" dirty="0">
                <a:solidFill>
                  <a:schemeClr val="tx1"/>
                </a:solidFill>
              </a:rPr>
              <a:t>закрыт</a:t>
            </a:r>
            <a:r>
              <a:rPr lang="ru-RU" sz="22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u="sng" dirty="0">
                <a:solidFill>
                  <a:schemeClr val="tx1"/>
                </a:solidFill>
              </a:rPr>
              <a:t>Функции</a:t>
            </a:r>
            <a:r>
              <a:rPr lang="ru-RU" sz="2200" b="1" dirty="0">
                <a:solidFill>
                  <a:schemeClr val="tx1"/>
                </a:solidFill>
              </a:rPr>
              <a:t>: </a:t>
            </a:r>
            <a:r>
              <a:rPr lang="en-US" sz="2200" b="1" dirty="0" err="1">
                <a:solidFill>
                  <a:schemeClr val="tx1"/>
                </a:solidFill>
              </a:rPr>
              <a:t>fclose</a:t>
            </a:r>
            <a:r>
              <a:rPr lang="ru-RU" sz="2200" dirty="0">
                <a:solidFill>
                  <a:schemeClr val="tx1"/>
                </a:solidFill>
              </a:rPr>
              <a:t> и _</a:t>
            </a:r>
            <a:r>
              <a:rPr lang="en-US" sz="2200" b="1" dirty="0">
                <a:solidFill>
                  <a:schemeClr val="tx1"/>
                </a:solidFill>
              </a:rPr>
              <a:t>close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u="sng" dirty="0">
                <a:solidFill>
                  <a:schemeClr val="tx1"/>
                </a:solidFill>
              </a:rPr>
              <a:t>закрывают </a:t>
            </a:r>
            <a:r>
              <a:rPr lang="ru-RU" sz="2200" dirty="0">
                <a:solidFill>
                  <a:schemeClr val="tx1"/>
                </a:solidFill>
              </a:rPr>
              <a:t>файлы для разных режимов.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200" dirty="0">
                <a:solidFill>
                  <a:schemeClr val="tx1"/>
                </a:solidFill>
              </a:rPr>
              <a:t>Для работы с файлами </a:t>
            </a:r>
            <a:r>
              <a:rPr lang="ru-RU" sz="2200" dirty="0">
                <a:solidFill>
                  <a:schemeClr val="tx1"/>
                </a:solidFill>
                <a:hlinkClick r:id="" action="ppaction://noaction"/>
              </a:rPr>
              <a:t>используются специальные структуры </a:t>
            </a:r>
            <a:r>
              <a:rPr lang="ru-RU" sz="2200" dirty="0">
                <a:solidFill>
                  <a:schemeClr val="tx1"/>
                </a:solidFill>
              </a:rPr>
              <a:t>(</a:t>
            </a:r>
            <a:r>
              <a:rPr lang="en-US" sz="2200" dirty="0">
                <a:solidFill>
                  <a:schemeClr val="tx1"/>
                </a:solidFill>
              </a:rPr>
              <a:t>FILE</a:t>
            </a:r>
            <a:r>
              <a:rPr lang="ru-RU" sz="2200" dirty="0">
                <a:solidFill>
                  <a:schemeClr val="tx1"/>
                </a:solidFill>
              </a:rPr>
              <a:t>) и </a:t>
            </a:r>
            <a:r>
              <a:rPr lang="ru-RU" sz="2200" u="sng" dirty="0">
                <a:solidFill>
                  <a:schemeClr val="tx1"/>
                </a:solidFill>
              </a:rPr>
              <a:t>дескрипторы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ru-RU" sz="2200" dirty="0">
                <a:solidFill>
                  <a:schemeClr val="tx1"/>
                </a:solidFill>
              </a:rPr>
              <a:t>файлов</a:t>
            </a:r>
            <a:r>
              <a:rPr lang="en-US" sz="2200" dirty="0">
                <a:solidFill>
                  <a:schemeClr val="tx1"/>
                </a:solidFill>
              </a:rPr>
              <a:t>(FP)</a:t>
            </a:r>
            <a:r>
              <a:rPr lang="ru-RU" sz="2200" dirty="0" smtClean="0">
                <a:solidFill>
                  <a:schemeClr val="tx1"/>
                </a:solidFill>
              </a:rPr>
              <a:t>. Предусмотрена возможность анализа </a:t>
            </a:r>
            <a:r>
              <a:rPr lang="ru-RU" sz="2200" dirty="0" smtClean="0">
                <a:solidFill>
                  <a:srgbClr val="FF0000"/>
                </a:solidFill>
              </a:rPr>
              <a:t>ОШИБОК</a:t>
            </a:r>
            <a:r>
              <a:rPr lang="ru-RU" sz="2200" dirty="0" smtClean="0">
                <a:solidFill>
                  <a:schemeClr val="tx1"/>
                </a:solidFill>
              </a:rPr>
              <a:t>!</a:t>
            </a:r>
            <a:endParaRPr lang="ru-RU" sz="2200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80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05678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Функции Открытия и закрытия(1)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fopen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open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открывают</a:t>
            </a:r>
            <a:r>
              <a:rPr lang="ru-RU" sz="2000" dirty="0">
                <a:solidFill>
                  <a:schemeClr val="tx1"/>
                </a:solidFill>
              </a:rPr>
              <a:t> файлы для разных режимов. </a:t>
            </a:r>
            <a:r>
              <a:rPr lang="ru-RU" sz="2000" u="sng" dirty="0">
                <a:solidFill>
                  <a:schemeClr val="tx1"/>
                </a:solidFill>
              </a:rPr>
              <a:t>Только после успешного открытия файл </a:t>
            </a:r>
            <a:r>
              <a:rPr lang="ru-RU" sz="2000" u="sng" dirty="0">
                <a:solidFill>
                  <a:srgbClr val="FF0000"/>
                </a:solidFill>
              </a:rPr>
              <a:t>доступен</a:t>
            </a:r>
            <a:r>
              <a:rPr lang="ru-RU" sz="2000" u="sng" dirty="0">
                <a:solidFill>
                  <a:schemeClr val="tx1"/>
                </a:solidFill>
              </a:rPr>
              <a:t> в программе</a:t>
            </a:r>
            <a:r>
              <a:rPr lang="ru-RU" sz="2000" dirty="0" smtClean="0">
                <a:solidFill>
                  <a:schemeClr val="tx1"/>
                </a:solidFill>
              </a:rPr>
              <a:t>! </a:t>
            </a:r>
            <a:r>
              <a:rPr lang="ru-RU" sz="2000" u="sng" dirty="0" smtClean="0">
                <a:solidFill>
                  <a:schemeClr val="tx1"/>
                </a:solidFill>
              </a:rPr>
              <a:t>Прототип 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>
                <a:solidFill>
                  <a:schemeClr val="tx1"/>
                </a:solidFill>
              </a:rPr>
              <a:t>FILE * </a:t>
            </a:r>
            <a:r>
              <a:rPr lang="en-US" sz="2000" b="1" dirty="0" err="1">
                <a:solidFill>
                  <a:srgbClr val="FF0000"/>
                </a:solidFill>
              </a:rPr>
              <a:t>fopen</a:t>
            </a:r>
            <a:r>
              <a:rPr lang="en-US" sz="2000" dirty="0">
                <a:solidFill>
                  <a:schemeClr val="tx1"/>
                </a:solidFill>
              </a:rPr>
              <a:t>(&lt;</a:t>
            </a:r>
            <a:r>
              <a:rPr lang="ru-RU" sz="2000" dirty="0">
                <a:solidFill>
                  <a:schemeClr val="tx1"/>
                </a:solidFill>
              </a:rPr>
              <a:t>Имя файла</a:t>
            </a:r>
            <a:r>
              <a:rPr lang="en-US" sz="2000" dirty="0">
                <a:solidFill>
                  <a:schemeClr val="tx1"/>
                </a:solidFill>
              </a:rPr>
              <a:t>&gt; , &lt;</a:t>
            </a:r>
            <a:r>
              <a:rPr lang="ru-RU" sz="2000" dirty="0">
                <a:solidFill>
                  <a:schemeClr val="tx1"/>
                </a:solidFill>
              </a:rPr>
              <a:t>режим открытия</a:t>
            </a:r>
            <a:r>
              <a:rPr lang="en-US" sz="2000" dirty="0">
                <a:solidFill>
                  <a:schemeClr val="tx1"/>
                </a:solidFill>
              </a:rPr>
              <a:t>&gt;)</a:t>
            </a:r>
            <a:r>
              <a:rPr lang="ru-RU" sz="2000" dirty="0">
                <a:solidFill>
                  <a:schemeClr val="tx1"/>
                </a:solidFill>
              </a:rPr>
              <a:t>;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Переменная для фиксации ошибок открытия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FILE *</a:t>
            </a:r>
            <a:r>
              <a:rPr lang="en-US" sz="2000" b="1" dirty="0" smtClean="0">
                <a:solidFill>
                  <a:srgbClr val="FF0000"/>
                </a:solidFill>
              </a:rPr>
              <a:t>pF</a:t>
            </a:r>
            <a:r>
              <a:rPr lang="en-US" sz="2000" dirty="0" smtClean="0">
                <a:solidFill>
                  <a:schemeClr val="tx1"/>
                </a:solidFill>
              </a:rPr>
              <a:t> ;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Структура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FILE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дескриптора файла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Пример</a:t>
            </a:r>
            <a:r>
              <a:rPr lang="ru-RU" sz="2000" dirty="0" smtClean="0">
                <a:solidFill>
                  <a:schemeClr val="tx1"/>
                </a:solidFill>
              </a:rPr>
              <a:t> вызова функции открытия файла: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 smtClean="0">
                <a:solidFill>
                  <a:schemeClr val="tx1"/>
                </a:solidFill>
              </a:rPr>
              <a:t> = ("test.txt" , "</a:t>
            </a:r>
            <a:r>
              <a:rPr lang="en-US" sz="2000" b="1" dirty="0" smtClean="0">
                <a:solidFill>
                  <a:srgbClr val="FF0000"/>
                </a:solidFill>
              </a:rPr>
              <a:t>w</a:t>
            </a:r>
            <a:r>
              <a:rPr lang="en-US" sz="2000" dirty="0" smtClean="0">
                <a:solidFill>
                  <a:schemeClr val="tx1"/>
                </a:solidFill>
              </a:rPr>
              <a:t>");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Открыть текстовый файл для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чтения или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</a:t>
            </a:r>
            <a:endParaRPr lang="ru-RU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 = </a:t>
            </a:r>
            <a:r>
              <a:rPr lang="en-US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//Проверить код ошибки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–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Системная переменная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>
                <a:solidFill>
                  <a:prstClr val="black"/>
                </a:solidFill>
              </a:rPr>
              <a:t>Если файл </a:t>
            </a:r>
            <a:r>
              <a:rPr lang="ru-RU" sz="2000" u="sng" dirty="0">
                <a:solidFill>
                  <a:prstClr val="black"/>
                </a:solidFill>
              </a:rPr>
              <a:t>не может быть </a:t>
            </a:r>
            <a:r>
              <a:rPr lang="ru-RU" sz="2000" dirty="0">
                <a:solidFill>
                  <a:prstClr val="black"/>
                </a:solidFill>
              </a:rPr>
              <a:t>открыт, то </a:t>
            </a:r>
            <a:r>
              <a:rPr lang="ru-RU" sz="2000" dirty="0" smtClean="0">
                <a:solidFill>
                  <a:prstClr val="black"/>
                </a:solidFill>
              </a:rPr>
              <a:t>структура дескриптора </a:t>
            </a:r>
            <a:r>
              <a:rPr lang="ru-RU" sz="2000" dirty="0">
                <a:solidFill>
                  <a:prstClr val="black"/>
                </a:solidFill>
              </a:rPr>
              <a:t>содержит </a:t>
            </a:r>
            <a:r>
              <a:rPr lang="ru-RU" sz="2000" u="sng" dirty="0">
                <a:solidFill>
                  <a:prstClr val="black"/>
                </a:solidFill>
              </a:rPr>
              <a:t>код </a:t>
            </a:r>
            <a:r>
              <a:rPr lang="ru-RU" sz="2000" u="sng" dirty="0" smtClean="0">
                <a:solidFill>
                  <a:prstClr val="black"/>
                </a:solidFill>
              </a:rPr>
              <a:t>ошибки и значение </a:t>
            </a:r>
            <a:r>
              <a:rPr lang="ru-RU" sz="2000" dirty="0" smtClean="0">
                <a:solidFill>
                  <a:prstClr val="black"/>
                </a:solidFill>
              </a:rPr>
              <a:t>( </a:t>
            </a:r>
            <a:r>
              <a:rPr lang="en-US" sz="2000" b="1" dirty="0">
                <a:solidFill>
                  <a:srgbClr val="FF0000"/>
                </a:solidFill>
              </a:rPr>
              <a:t>NULL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– файл </a:t>
            </a:r>
            <a:r>
              <a:rPr lang="ru-RU" sz="2000" u="sng" dirty="0">
                <a:solidFill>
                  <a:prstClr val="black"/>
                </a:solidFill>
              </a:rPr>
              <a:t>не открыт</a:t>
            </a:r>
            <a:r>
              <a:rPr lang="ru-RU" sz="2000" dirty="0" smtClean="0">
                <a:solidFill>
                  <a:prstClr val="black"/>
                </a:solidFill>
              </a:rPr>
              <a:t>!). Типы ошибок(</a:t>
            </a:r>
            <a:r>
              <a:rPr lang="ru-RU" sz="2000" dirty="0" smtClean="0">
                <a:solidFill>
                  <a:prstClr val="black"/>
                </a:solidFill>
                <a:hlinkClick r:id="rId2" action="ppaction://hlinksldjump"/>
              </a:rPr>
              <a:t>СМ</a:t>
            </a:r>
            <a:r>
              <a:rPr lang="ru-RU" sz="2000" dirty="0" smtClean="0">
                <a:solidFill>
                  <a:prstClr val="black"/>
                </a:solidFill>
              </a:rPr>
              <a:t>) для </a:t>
            </a:r>
            <a:r>
              <a:rPr lang="en-US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После </a:t>
            </a:r>
            <a:r>
              <a:rPr lang="ru-RU" sz="2000" u="sng" dirty="0">
                <a:solidFill>
                  <a:schemeClr val="tx1"/>
                </a:solidFill>
              </a:rPr>
              <a:t>завершения</a:t>
            </a:r>
            <a:r>
              <a:rPr lang="ru-RU" sz="2000" dirty="0">
                <a:solidFill>
                  <a:schemeClr val="tx1"/>
                </a:solidFill>
              </a:rPr>
              <a:t> работы с фалом он должен быть </a:t>
            </a:r>
            <a:r>
              <a:rPr lang="ru-RU" sz="2000" dirty="0" smtClean="0">
                <a:solidFill>
                  <a:schemeClr val="tx1"/>
                </a:solidFill>
              </a:rPr>
              <a:t>обязательно </a:t>
            </a:r>
            <a:r>
              <a:rPr lang="ru-RU" sz="2000" u="sng" dirty="0" smtClean="0">
                <a:solidFill>
                  <a:schemeClr val="tx1"/>
                </a:solidFill>
              </a:rPr>
              <a:t>закрыт</a:t>
            </a:r>
            <a:r>
              <a:rPr lang="ru-RU" sz="2000" dirty="0">
                <a:solidFill>
                  <a:schemeClr val="tx1"/>
                </a:solidFill>
              </a:rPr>
              <a:t>: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>
                <a:solidFill>
                  <a:schemeClr val="tx1"/>
                </a:solidFill>
              </a:rPr>
              <a:t>Функции</a:t>
            </a:r>
            <a:r>
              <a:rPr lang="ru-RU" sz="2000" b="1" dirty="0">
                <a:solidFill>
                  <a:schemeClr val="tx1"/>
                </a:solidFill>
              </a:rPr>
              <a:t>: </a:t>
            </a:r>
            <a:r>
              <a:rPr lang="en-US" sz="2000" b="1" dirty="0" err="1">
                <a:solidFill>
                  <a:schemeClr val="tx1"/>
                </a:solidFill>
              </a:rPr>
              <a:t>fclose</a:t>
            </a:r>
            <a:r>
              <a:rPr lang="ru-RU" sz="2000" dirty="0">
                <a:solidFill>
                  <a:schemeClr val="tx1"/>
                </a:solidFill>
              </a:rPr>
              <a:t> и _</a:t>
            </a:r>
            <a:r>
              <a:rPr lang="en-US" sz="2000" b="1" dirty="0">
                <a:solidFill>
                  <a:schemeClr val="tx1"/>
                </a:solidFill>
              </a:rPr>
              <a:t>close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u="sng" dirty="0">
                <a:solidFill>
                  <a:schemeClr val="tx1"/>
                </a:solidFill>
              </a:rPr>
              <a:t>закрывают </a:t>
            </a:r>
            <a:r>
              <a:rPr lang="ru-RU" sz="2000" dirty="0">
                <a:solidFill>
                  <a:schemeClr val="tx1"/>
                </a:solidFill>
              </a:rPr>
              <a:t>файлы для разных режимов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Прототипы </a:t>
            </a:r>
            <a:r>
              <a:rPr lang="ru-RU" sz="2000" dirty="0" smtClean="0">
                <a:solidFill>
                  <a:schemeClr val="tx1"/>
                </a:solidFill>
              </a:rPr>
              <a:t>функций закрытия: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</a:t>
            </a:r>
            <a:r>
              <a:rPr lang="en-US" sz="2000" dirty="0" smtClean="0">
                <a:solidFill>
                  <a:schemeClr val="tx1"/>
                </a:solidFill>
              </a:rPr>
              <a:t>(&lt;</a:t>
            </a:r>
            <a:r>
              <a:rPr lang="ru-RU" sz="2000" dirty="0" smtClean="0">
                <a:solidFill>
                  <a:schemeClr val="tx1"/>
                </a:solidFill>
              </a:rPr>
              <a:t>Дескриптор</a:t>
            </a:r>
            <a:r>
              <a:rPr lang="en-US" sz="2000" dirty="0" smtClean="0">
                <a:solidFill>
                  <a:schemeClr val="tx1"/>
                </a:solidFill>
              </a:rPr>
              <a:t>&gt;)</a:t>
            </a:r>
            <a:r>
              <a:rPr lang="ru-RU" sz="2000" dirty="0" smtClean="0">
                <a:solidFill>
                  <a:schemeClr val="tx1"/>
                </a:solidFill>
              </a:rPr>
              <a:t> ; 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srgbClr val="FF0000"/>
                </a:solidFill>
              </a:rPr>
              <a:t>fcloseall</a:t>
            </a:r>
            <a:r>
              <a:rPr lang="en-US" sz="2000" dirty="0" smtClean="0">
                <a:solidFill>
                  <a:schemeClr val="tx1"/>
                </a:solidFill>
              </a:rPr>
              <a:t>( void)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все открытые файлы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u="sng" dirty="0" smtClean="0">
                <a:solidFill>
                  <a:schemeClr val="tx1"/>
                </a:solidFill>
              </a:rPr>
              <a:t>Пример</a:t>
            </a:r>
            <a:r>
              <a:rPr lang="ru-RU" sz="2000" dirty="0" smtClean="0">
                <a:solidFill>
                  <a:schemeClr val="tx1"/>
                </a:solidFill>
              </a:rPr>
              <a:t> закрытия файла :</a:t>
            </a:r>
          </a:p>
          <a:p>
            <a:pPr algn="l">
              <a:spcBef>
                <a:spcPts val="0"/>
              </a:spcBef>
              <a:defRPr/>
            </a:pPr>
            <a:r>
              <a:rPr lang="en-US" sz="2000" dirty="0" err="1" smtClean="0">
                <a:solidFill>
                  <a:schemeClr val="tx1"/>
                </a:solidFill>
              </a:rPr>
              <a:t>fclose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Закрыть файл открытый ранее с </a:t>
            </a:r>
            <a:r>
              <a:rPr lang="en-US" sz="2000" b="1" dirty="0">
                <a:solidFill>
                  <a:srgbClr val="FF0000"/>
                </a:solidFill>
              </a:rPr>
              <a:t>pF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>
              <a:spcBef>
                <a:spcPts val="0"/>
              </a:spcBef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Для </a:t>
            </a:r>
            <a:r>
              <a:rPr lang="ru-RU" sz="2000" dirty="0">
                <a:solidFill>
                  <a:schemeClr val="tx1"/>
                </a:solidFill>
              </a:rPr>
              <a:t>работы с файлами </a:t>
            </a:r>
            <a:r>
              <a:rPr lang="ru-RU" sz="2000" dirty="0">
                <a:solidFill>
                  <a:schemeClr val="tx1"/>
                </a:solidFill>
                <a:hlinkClick r:id="" action="ppaction://noaction"/>
              </a:rPr>
              <a:t>используются специальные </a:t>
            </a:r>
            <a:r>
              <a:rPr lang="ru-RU" sz="2000" u="sng" dirty="0">
                <a:solidFill>
                  <a:schemeClr val="tx1"/>
                </a:solidFill>
              </a:rPr>
              <a:t>дескрипторы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  <a:hlinkClick r:id="" action="ppaction://noaction"/>
              </a:rPr>
              <a:t>FILE</a:t>
            </a:r>
            <a:r>
              <a:rPr lang="ru-RU" sz="2000" dirty="0">
                <a:solidFill>
                  <a:schemeClr val="tx1"/>
                </a:solidFill>
              </a:rPr>
              <a:t>) </a:t>
            </a:r>
            <a:r>
              <a:rPr lang="ru-RU" sz="2000" dirty="0" smtClean="0">
                <a:solidFill>
                  <a:schemeClr val="tx1"/>
                </a:solidFill>
              </a:rPr>
              <a:t>- </a:t>
            </a:r>
            <a:r>
              <a:rPr lang="en-US" sz="2000" dirty="0" smtClean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chemeClr val="tx1"/>
                </a:solidFill>
              </a:rPr>
              <a:t>FP)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23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7575"/>
            <a:ext cx="7416824" cy="541105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Режимы открытия файлов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6461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правильной работы с файлом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тип доступа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его нужно открыть с соответствующем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режиме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>
                <a:solidFill>
                  <a:schemeClr val="tx1"/>
                </a:solidFill>
              </a:rPr>
              <a:t>в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торой параметр функции </a:t>
            </a:r>
            <a:r>
              <a:rPr lang="en-US" altLang="ru-RU" sz="2200" b="1" dirty="0" smtClean="0">
                <a:solidFill>
                  <a:schemeClr val="tx1"/>
                </a:solidFill>
              </a:rPr>
              <a:t>open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ru-RU" sz="2000" dirty="0">
                <a:solidFill>
                  <a:schemeClr val="tx1"/>
                </a:solidFill>
              </a:rPr>
              <a:t>"  - открыть текстовый файл только для </a:t>
            </a:r>
            <a:r>
              <a:rPr lang="ru-RU" sz="2000" u="sng" dirty="0" smtClean="0">
                <a:solidFill>
                  <a:schemeClr val="tx1"/>
                </a:solidFill>
              </a:rPr>
              <a:t>чтения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read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, </a:t>
            </a:r>
            <a:r>
              <a:rPr lang="ru-RU" sz="2000" dirty="0">
                <a:solidFill>
                  <a:schemeClr val="tx1"/>
                </a:solidFill>
              </a:rPr>
              <a:t>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текстовый файл для </a:t>
            </a:r>
            <a:r>
              <a:rPr lang="ru-RU" sz="2000" u="sng" dirty="0" smtClean="0">
                <a:solidFill>
                  <a:schemeClr val="tx1"/>
                </a:solidFill>
              </a:rPr>
              <a:t>записи</a:t>
            </a:r>
            <a:r>
              <a:rPr lang="ru-RU" sz="2000" u="sng" dirty="0">
                <a:solidFill>
                  <a:schemeClr val="tx1"/>
                </a:solidFill>
              </a:rPr>
              <a:t>(</a:t>
            </a:r>
            <a:r>
              <a:rPr lang="en-US" sz="2000" b="1" dirty="0">
                <a:solidFill>
                  <a:srgbClr val="FF0000"/>
                </a:solidFill>
              </a:rPr>
              <a:t>write</a:t>
            </a:r>
            <a:r>
              <a:rPr lang="ru-RU" sz="2000" dirty="0" smtClean="0">
                <a:solidFill>
                  <a:schemeClr val="tx1"/>
                </a:solidFill>
              </a:rPr>
              <a:t>), </a:t>
            </a:r>
            <a:r>
              <a:rPr lang="ru-RU" sz="2000" dirty="0">
                <a:solidFill>
                  <a:schemeClr val="tx1"/>
                </a:solidFill>
              </a:rPr>
              <a:t>для созданных файлов содержимое </a:t>
            </a:r>
            <a:r>
              <a:rPr lang="ru-RU" sz="2000" dirty="0" smtClean="0">
                <a:solidFill>
                  <a:schemeClr val="tx1"/>
                </a:solidFill>
              </a:rPr>
              <a:t>очищается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</a:t>
            </a:r>
            <a:r>
              <a:rPr lang="ru-RU" sz="2000" u="sng" dirty="0" smtClean="0">
                <a:solidFill>
                  <a:schemeClr val="tx1"/>
                </a:solidFill>
              </a:rPr>
              <a:t>добавления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b="1" dirty="0">
                <a:solidFill>
                  <a:srgbClr val="FF0000"/>
                </a:solidFill>
              </a:rPr>
              <a:t>append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записей в его конец, файл создается, если он не был </a:t>
            </a:r>
            <a:r>
              <a:rPr lang="ru-RU" sz="2000" dirty="0" smtClean="0">
                <a:solidFill>
                  <a:schemeClr val="tx1"/>
                </a:solidFill>
              </a:rPr>
              <a:t>создан .</a:t>
            </a:r>
            <a:endParaRPr lang="ru-RU" sz="2000" dirty="0">
              <a:solidFill>
                <a:schemeClr val="tx1"/>
              </a:solidFill>
            </a:endParaRP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 - открыть ,бинарный файл только для чтения,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или создать бинарный файл для записи, для созданных файлов содержимое очищается.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a</a:t>
            </a:r>
            <a:r>
              <a:rPr lang="en-US" sz="2000" b="1" dirty="0">
                <a:solidFill>
                  <a:srgbClr val="FF0000"/>
                </a:solidFill>
              </a:rPr>
              <a:t>b</a:t>
            </a:r>
            <a:r>
              <a:rPr lang="ru-RU" sz="2000" dirty="0">
                <a:solidFill>
                  <a:schemeClr val="tx1"/>
                </a:solidFill>
              </a:rPr>
              <a:t>" - открыть бинарный файл для добавления записей в его конец, файл создается, если он не был создан.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r+</a:t>
            </a:r>
            <a:r>
              <a:rPr lang="ru-RU" sz="2000" dirty="0">
                <a:solidFill>
                  <a:schemeClr val="tx1"/>
                </a:solidFill>
              </a:rPr>
              <a:t>" - открыть текстовый файл для чтения и  записи, если файла нет то ошибка.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"</a:t>
            </a:r>
            <a:r>
              <a:rPr lang="ru-RU" sz="2000" b="1" dirty="0">
                <a:solidFill>
                  <a:srgbClr val="FF0000"/>
                </a:solidFill>
              </a:rPr>
              <a:t>w+</a:t>
            </a:r>
            <a:r>
              <a:rPr lang="ru-RU" sz="2000" dirty="0">
                <a:solidFill>
                  <a:schemeClr val="tx1"/>
                </a:solidFill>
              </a:rPr>
              <a:t>"- открыть или создать текстовый файл для чтения и записи, для созданных файлов содержимое очищается. 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Примеры см. 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).</a:t>
            </a: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81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7575"/>
            <a:ext cx="6192688" cy="541105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Коды ошибок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 работе с файлами могут возникнуть ошибки (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errno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), которые нужно проверить(некоторые показаны в таблице)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коды: 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195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65621"/>
              </p:ext>
            </p:extLst>
          </p:nvPr>
        </p:nvGraphicFramePr>
        <p:xfrm>
          <a:off x="827585" y="1429511"/>
          <a:ext cx="7920880" cy="4940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4947"/>
                <a:gridCol w="5265177"/>
                <a:gridCol w="800756"/>
              </a:tblGrid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Название Ошибки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Содержание ошибки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Код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PERM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Операция запрещена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ENOENT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Нет такого файла или каталога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ENXIO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 или адреса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ENOMEM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Недостаточно памяти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EACCES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Доступ запрещён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EBUSY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Устройство или ресурс заняты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7979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ENODEV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Нет такого устройства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EINVAL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Недопустимый аргумент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EMFILE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много открытых файлов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EROFS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Файловая система доступна только для чтения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9946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ENAMETOOLONG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Слишком длинное имя файла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92464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</a:rPr>
                        <a:t>…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76200" marR="76200" marT="95250" marB="9525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525588" y="1652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345"/>
            <a:ext cx="5851413" cy="666351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Проверка </a:t>
            </a:r>
            <a:r>
              <a:rPr lang="ru-RU" sz="3200" dirty="0"/>
              <a:t>о</a:t>
            </a:r>
            <a:r>
              <a:rPr lang="ru-RU" sz="3200" dirty="0" smtClean="0"/>
              <a:t>шибок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Коды ошибок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позволяют уточнить ошибок (</a:t>
            </a:r>
            <a:r>
              <a:rPr lang="en-US" sz="24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4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коды ошибок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…</a:t>
            </a: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FILE</a:t>
            </a:r>
            <a:r>
              <a:rPr lang="en-US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"test333.txt"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"r"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 открытия  файла (нет файла)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2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Ошибка</a:t>
            </a:r>
            <a:r>
              <a:rPr lang="en-US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!\n"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Вспомогательная переменная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2200" dirty="0" err="1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200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Системная переменная, содержащая </a:t>
            </a:r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ENOENT == 2 нет такого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err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==</a:t>
            </a:r>
            <a:r>
              <a:rPr lang="ru-RU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ENOENT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"Нет такого файла!\n"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2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//Проверка возможности закрытия файла</a:t>
            </a:r>
            <a:endParaRPr lang="ru-RU" sz="22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2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if(pF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!=</a:t>
            </a:r>
            <a:r>
              <a:rPr lang="en-US" sz="22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200" dirty="0" err="1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ru-RU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200" dirty="0" err="1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pF</a:t>
            </a:r>
            <a:r>
              <a:rPr lang="ru-RU" sz="22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Закрытие файла с дескриптором </a:t>
            </a:r>
            <a:r>
              <a:rPr lang="ru-RU" sz="22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pF</a:t>
            </a:r>
            <a:endParaRPr lang="ru-RU" sz="2200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10496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Библиотеки для работы с файлами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 Для работы с файлами в СИ предусмотрены функции и их библиотеки, которые </a:t>
            </a:r>
            <a:r>
              <a:rPr lang="ru-RU" sz="2400" u="sng" dirty="0">
                <a:solidFill>
                  <a:prstClr val="black"/>
                </a:solidFill>
              </a:rPr>
              <a:t>подключаются так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400" dirty="0">
                <a:solidFill>
                  <a:prstClr val="black"/>
                </a:solidFill>
              </a:rPr>
              <a:t>Библиотека ввода и вывода Си – </a:t>
            </a:r>
            <a:r>
              <a:rPr lang="en-US" sz="2400" dirty="0">
                <a:solidFill>
                  <a:prstClr val="black"/>
                </a:solidFill>
              </a:rPr>
              <a:t>RTL</a:t>
            </a:r>
            <a:r>
              <a:rPr lang="ru-RU" sz="2400" dirty="0">
                <a:solidFill>
                  <a:prstClr val="black"/>
                </a:solidFill>
              </a:rPr>
              <a:t>: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Основная </a:t>
            </a:r>
            <a:r>
              <a:rPr lang="ru-RU" sz="2000" u="sng" dirty="0">
                <a:solidFill>
                  <a:prstClr val="black"/>
                </a:solidFill>
              </a:rPr>
              <a:t>библиотека ввода и вывода </a:t>
            </a:r>
            <a:r>
              <a:rPr lang="ru-RU" sz="2000" dirty="0">
                <a:solidFill>
                  <a:prstClr val="black"/>
                </a:solidFill>
              </a:rPr>
              <a:t>Си - </a:t>
            </a:r>
            <a:r>
              <a:rPr lang="en-US" sz="2000" dirty="0">
                <a:solidFill>
                  <a:prstClr val="black"/>
                </a:solidFill>
              </a:rPr>
              <a:t>RTL</a:t>
            </a:r>
            <a:endParaRPr lang="ru-RU" sz="2000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ввода и вывода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prstClr val="black"/>
                </a:solidFill>
              </a:rPr>
              <a:t>// Функции </a:t>
            </a:r>
            <a:r>
              <a:rPr lang="ru-RU" sz="2000" u="sng" dirty="0">
                <a:solidFill>
                  <a:prstClr val="black"/>
                </a:solidFill>
              </a:rPr>
              <a:t>низкоуровневого ввода и вывода</a:t>
            </a:r>
            <a:endParaRPr lang="en-US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fcntl.h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управления файлами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conio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Консольный ввод и вывод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types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в/в</a:t>
            </a:r>
          </a:p>
          <a:p>
            <a:pPr lvl="0" algn="l">
              <a:defRPr/>
            </a:pPr>
            <a:r>
              <a:rPr 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sys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/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stat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.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h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в/в</a:t>
            </a:r>
          </a:p>
          <a:p>
            <a:pPr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errno.h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Константы </a:t>
            </a:r>
            <a:r>
              <a:rPr lang="en-US" sz="2000" dirty="0" err="1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errno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u="sng" dirty="0">
                <a:solidFill>
                  <a:prstClr val="black"/>
                </a:solidFill>
              </a:rPr>
              <a:t> В Подключение в С++</a:t>
            </a:r>
          </a:p>
          <a:p>
            <a:pPr lvl="0" algn="l">
              <a:defRPr/>
            </a:pP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000" b="1" dirty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lvl="0" algn="l">
              <a:defRPr/>
            </a:pPr>
            <a:r>
              <a:rPr lang="ru-RU" sz="2000" dirty="0">
                <a:solidFill>
                  <a:prstClr val="black"/>
                </a:solidFill>
              </a:rPr>
              <a:t>и </a:t>
            </a:r>
            <a:r>
              <a:rPr lang="ru-RU" sz="2000" u="sng" dirty="0">
                <a:solidFill>
                  <a:prstClr val="black"/>
                </a:solidFill>
              </a:rPr>
              <a:t>перед </a:t>
            </a:r>
            <a:r>
              <a:rPr lang="en-US" sz="2000" u="sng" dirty="0">
                <a:solidFill>
                  <a:prstClr val="black"/>
                </a:solidFill>
              </a:rPr>
              <a:t>main</a:t>
            </a:r>
            <a:endParaRPr lang="ru-RU" sz="2000" u="sng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u="sng" dirty="0">
                <a:solidFill>
                  <a:srgbClr val="FF0000"/>
                </a:solidFill>
              </a:rPr>
              <a:t>using namespace </a:t>
            </a:r>
            <a:r>
              <a:rPr lang="en-US" sz="2000" b="1" u="sng" dirty="0" err="1">
                <a:solidFill>
                  <a:srgbClr val="FF0000"/>
                </a:solidFill>
              </a:rPr>
              <a:t>std</a:t>
            </a:r>
            <a:r>
              <a:rPr lang="en-US" sz="2000" dirty="0">
                <a:solidFill>
                  <a:prstClr val="black"/>
                </a:solidFill>
              </a:rPr>
              <a:t>;</a:t>
            </a:r>
            <a:endParaRPr lang="ru-RU" sz="2000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7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7429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Структура </a:t>
            </a:r>
            <a:r>
              <a:rPr lang="en-US" sz="3000" dirty="0" smtClean="0"/>
              <a:t>FILE</a:t>
            </a:r>
            <a:r>
              <a:rPr lang="ru-RU" sz="3000" dirty="0" smtClean="0"/>
              <a:t>, Дескрипторы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000" b="1" dirty="0">
                <a:solidFill>
                  <a:prstClr val="black"/>
                </a:solidFill>
              </a:rPr>
              <a:t>Структура </a:t>
            </a:r>
            <a:r>
              <a:rPr lang="ru-RU" sz="2000" b="1" dirty="0">
                <a:solidFill>
                  <a:srgbClr val="FF0000"/>
                </a:solidFill>
              </a:rPr>
              <a:t>FILE</a:t>
            </a:r>
            <a:r>
              <a:rPr lang="ru-RU" sz="2000" b="1" dirty="0">
                <a:solidFill>
                  <a:prstClr val="black"/>
                </a:solidFill>
              </a:rPr>
              <a:t> для работы с файлами в этом режиме показана ниже. Как видно из описания это имя объявлено описателем </a:t>
            </a:r>
            <a:r>
              <a:rPr lang="ru-RU" sz="2000" b="1" dirty="0" err="1">
                <a:solidFill>
                  <a:prstClr val="black"/>
                </a:solidFill>
              </a:rPr>
              <a:t>typedef</a:t>
            </a:r>
            <a:r>
              <a:rPr lang="ru-RU" sz="2000" b="1" dirty="0">
                <a:solidFill>
                  <a:prstClr val="black"/>
                </a:solidFill>
              </a:rPr>
              <a:t>.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ru-RU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ru-RU" sz="2000" b="1" dirty="0">
                <a:solidFill>
                  <a:prstClr val="black"/>
                </a:solidFill>
              </a:rPr>
              <a:t> {</a:t>
            </a:r>
          </a:p>
          <a:p>
            <a:pPr lvl="0" algn="l">
              <a:spcBef>
                <a:spcPts val="0"/>
              </a:spcBef>
              <a:defRPr/>
            </a:pPr>
            <a:r>
              <a:rPr lang="ru-RU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>
                <a:solidFill>
                  <a:prstClr val="black"/>
                </a:solidFill>
              </a:rPr>
              <a:t>char *_</a:t>
            </a:r>
            <a:r>
              <a:rPr lang="en-US" sz="2000" b="1" dirty="0" err="1">
                <a:solidFill>
                  <a:prstClr val="black"/>
                </a:solidFill>
              </a:rPr>
              <a:t>ptr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cnt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*_base;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_flag;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r>
              <a:rPr lang="en-US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u="sng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Дескриптор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(номер) открытого файла</a:t>
            </a: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charbuf</a:t>
            </a:r>
            <a:r>
              <a:rPr lang="en-US" sz="2000" b="1" dirty="0">
                <a:solidFill>
                  <a:prstClr val="black"/>
                </a:solidFill>
              </a:rPr>
              <a:t>; 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</a:t>
            </a:r>
            <a:r>
              <a:rPr lang="en-US" sz="2000" b="1" dirty="0" err="1">
                <a:solidFill>
                  <a:prstClr val="black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  _</a:t>
            </a:r>
            <a:r>
              <a:rPr lang="en-US" sz="2000" b="1" dirty="0" err="1">
                <a:solidFill>
                  <a:prstClr val="black"/>
                </a:solidFill>
              </a:rPr>
              <a:t>bufsiz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spcBef>
                <a:spcPts val="0"/>
              </a:spcBef>
              <a:defRPr/>
            </a:pPr>
            <a:r>
              <a:rPr lang="en-US" sz="2000" b="1" dirty="0">
                <a:solidFill>
                  <a:prstClr val="black"/>
                </a:solidFill>
              </a:rPr>
              <a:t>        char *_</a:t>
            </a:r>
            <a:r>
              <a:rPr lang="en-US" sz="2000" b="1" dirty="0" err="1">
                <a:solidFill>
                  <a:prstClr val="black"/>
                </a:solidFill>
              </a:rPr>
              <a:t>tmpfname</a:t>
            </a:r>
            <a:r>
              <a:rPr lang="en-US" sz="2000" b="1" dirty="0" smtClean="0">
                <a:solidFill>
                  <a:prstClr val="black"/>
                </a:solidFill>
              </a:rPr>
              <a:t>;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        </a:t>
            </a:r>
            <a:r>
              <a:rPr lang="en-US" sz="2000" b="1" dirty="0">
                <a:solidFill>
                  <a:prstClr val="black"/>
                </a:solidFill>
              </a:rPr>
              <a:t>};</a:t>
            </a:r>
            <a:endParaRPr lang="ru-RU" sz="2000" b="1" dirty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en-US" sz="2000" b="1" dirty="0" err="1" smtClean="0">
                <a:solidFill>
                  <a:srgbClr val="FF0000"/>
                </a:solidFill>
              </a:rPr>
              <a:t>typedef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struct</a:t>
            </a:r>
            <a:r>
              <a:rPr lang="en-US" sz="2000" b="1" dirty="0">
                <a:solidFill>
                  <a:prstClr val="black"/>
                </a:solidFill>
              </a:rPr>
              <a:t> _</a:t>
            </a:r>
            <a:r>
              <a:rPr lang="en-US" sz="2000" b="1" dirty="0" err="1">
                <a:solidFill>
                  <a:prstClr val="black"/>
                </a:solidFill>
              </a:rPr>
              <a:t>iobuf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u="sng" dirty="0">
                <a:solidFill>
                  <a:srgbClr val="FF0000"/>
                </a:solidFill>
              </a:rPr>
              <a:t>FILE</a:t>
            </a:r>
            <a:r>
              <a:rPr lang="en-US" sz="2000" b="1" dirty="0">
                <a:solidFill>
                  <a:prstClr val="black"/>
                </a:solidFill>
              </a:rPr>
              <a:t>; // </a:t>
            </a:r>
            <a:r>
              <a:rPr lang="ru-RU" sz="2000" b="1" dirty="0">
                <a:solidFill>
                  <a:prstClr val="black"/>
                </a:solidFill>
              </a:rPr>
              <a:t>Задание типа структуры</a:t>
            </a:r>
            <a:r>
              <a:rPr lang="en-US" sz="2000" b="1" dirty="0">
                <a:solidFill>
                  <a:prstClr val="black"/>
                </a:solidFill>
              </a:rPr>
              <a:t> FILE</a:t>
            </a:r>
            <a:endParaRPr lang="ru-RU" sz="2000" b="1" dirty="0">
              <a:solidFill>
                <a:prstClr val="black"/>
              </a:solidFill>
            </a:endParaRPr>
          </a:p>
          <a:p>
            <a:pPr algn="l">
              <a:defRPr/>
            </a:pPr>
            <a:r>
              <a:rPr lang="ru-RU" sz="2000" b="1" u="sng" dirty="0" smtClean="0">
                <a:solidFill>
                  <a:prstClr val="black"/>
                </a:solidFill>
              </a:rPr>
              <a:t>Дескрипторы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>
                <a:solidFill>
                  <a:prstClr val="black"/>
                </a:solidFill>
              </a:rPr>
              <a:t>нужны </a:t>
            </a:r>
            <a:r>
              <a:rPr lang="ru-RU" sz="2000" b="1" u="sng" dirty="0">
                <a:solidFill>
                  <a:prstClr val="black"/>
                </a:solidFill>
              </a:rPr>
              <a:t>ОС</a:t>
            </a:r>
            <a:r>
              <a:rPr lang="ru-RU" sz="2000" b="1" dirty="0">
                <a:solidFill>
                  <a:prstClr val="black"/>
                </a:solidFill>
              </a:rPr>
              <a:t> и </a:t>
            </a:r>
            <a:r>
              <a:rPr lang="ru-RU" sz="2000" b="1" u="sng" dirty="0">
                <a:solidFill>
                  <a:prstClr val="black"/>
                </a:solidFill>
              </a:rPr>
              <a:t>программисту</a:t>
            </a:r>
            <a:r>
              <a:rPr lang="ru-RU" sz="2000" b="1" dirty="0">
                <a:solidFill>
                  <a:prstClr val="black"/>
                </a:solidFill>
              </a:rPr>
              <a:t> для идентификации файла.</a:t>
            </a:r>
          </a:p>
          <a:p>
            <a:pPr lvl="0" algn="l">
              <a:defRPr/>
            </a:pPr>
            <a:r>
              <a:rPr lang="ru-RU" sz="2000" b="1" dirty="0" smtClean="0">
                <a:solidFill>
                  <a:prstClr val="black"/>
                </a:solidFill>
              </a:rPr>
              <a:t>Поля </a:t>
            </a:r>
            <a:r>
              <a:rPr lang="ru-RU" sz="2000" b="1" dirty="0">
                <a:solidFill>
                  <a:prstClr val="black"/>
                </a:solidFill>
              </a:rPr>
              <a:t>структуры можно использовать в программе, например </a:t>
            </a:r>
            <a:r>
              <a:rPr lang="en-US" sz="2000" b="1" dirty="0">
                <a:solidFill>
                  <a:srgbClr val="FF0000"/>
                </a:solidFill>
              </a:rPr>
              <a:t>_file</a:t>
            </a:r>
            <a:r>
              <a:rPr lang="ru-RU" sz="2000" b="1" dirty="0">
                <a:solidFill>
                  <a:prstClr val="black"/>
                </a:solidFill>
              </a:rPr>
              <a:t>, показывает номер открытого </a:t>
            </a:r>
            <a:r>
              <a:rPr lang="ru-RU" sz="2000" b="1" dirty="0" smtClean="0">
                <a:solidFill>
                  <a:prstClr val="black"/>
                </a:solidFill>
              </a:rPr>
              <a:t>файла.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endParaRPr lang="ru-RU" sz="2000" b="1" dirty="0" smtClean="0">
              <a:solidFill>
                <a:prstClr val="black"/>
              </a:solidFill>
            </a:endParaRPr>
          </a:p>
          <a:p>
            <a:pPr lvl="0" algn="l">
              <a:defRPr/>
            </a:pPr>
            <a:r>
              <a:rPr lang="ru-RU" sz="2000" b="1" dirty="0" smtClean="0">
                <a:solidFill>
                  <a:prstClr val="black"/>
                </a:solidFill>
              </a:rPr>
              <a:t>Описание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дескрипторов:</a:t>
            </a:r>
          </a:p>
          <a:p>
            <a:pPr lvl="0" algn="l">
              <a:defRPr/>
            </a:pPr>
            <a:r>
              <a:rPr lang="en-US" sz="2000" b="1" u="sng" dirty="0" smtClean="0">
                <a:solidFill>
                  <a:srgbClr val="FF0000"/>
                </a:solidFill>
              </a:rPr>
              <a:t>FILE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* </a:t>
            </a:r>
            <a:r>
              <a:rPr lang="en-US" sz="2000" b="1" dirty="0" err="1" smtClean="0">
                <a:solidFill>
                  <a:srgbClr val="FF0000"/>
                </a:solidFill>
              </a:rPr>
              <a:t>pFile</a:t>
            </a:r>
            <a:r>
              <a:rPr lang="en-US" sz="2000" b="1" dirty="0" smtClean="0">
                <a:solidFill>
                  <a:prstClr val="black"/>
                </a:solidFill>
              </a:rPr>
              <a:t>;</a:t>
            </a:r>
            <a:endParaRPr lang="ru-RU" sz="2000" b="1" dirty="0">
              <a:solidFill>
                <a:prstClr val="black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09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-814"/>
            <a:ext cx="669674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Примеры работы с файлами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400" b="1" dirty="0">
                <a:solidFill>
                  <a:schemeClr val="tx1"/>
                </a:solidFill>
              </a:rPr>
              <a:t>)</a:t>
            </a:r>
            <a:r>
              <a:rPr lang="ru-RU" sz="2400" b="1" dirty="0">
                <a:solidFill>
                  <a:schemeClr val="tx1"/>
                </a:solidFill>
              </a:rPr>
              <a:t> (</a:t>
            </a:r>
            <a:r>
              <a:rPr lang="ru-RU" sz="24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ru-RU" altLang="ru-RU" sz="24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400" b="1" dirty="0">
                <a:solidFill>
                  <a:schemeClr val="tx1"/>
                </a:solidFill>
              </a:rPr>
              <a:t>(</a:t>
            </a:r>
            <a:r>
              <a:rPr lang="en-US" altLang="ru-RU" sz="24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400" b="1" dirty="0">
                <a:solidFill>
                  <a:schemeClr val="tx1"/>
                </a:solidFill>
              </a:rPr>
              <a:t> –</a:t>
            </a:r>
            <a:r>
              <a:rPr lang="ru-RU" altLang="ru-RU" sz="2400" b="1" dirty="0">
                <a:solidFill>
                  <a:schemeClr val="tx1"/>
                </a:solidFill>
              </a:rPr>
              <a:t>ЛР № 7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400" b="1" dirty="0" smtClean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ЛР №7)</a:t>
            </a:r>
            <a:endParaRPr lang="ru-RU" alt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Работа </a:t>
            </a:r>
            <a:r>
              <a:rPr lang="ru-RU" sz="2400" b="1" dirty="0">
                <a:solidFill>
                  <a:schemeClr val="tx1"/>
                </a:solidFill>
              </a:rPr>
              <a:t>с текстовым/двоичным файлом побайтно – </a:t>
            </a:r>
            <a:r>
              <a:rPr lang="ru-RU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400" b="1" dirty="0" smtClean="0">
                <a:solidFill>
                  <a:schemeClr val="tx1"/>
                </a:solidFill>
              </a:rPr>
              <a:t> -3.13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текстовым файлом построчно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 DOC</a:t>
            </a:r>
            <a:r>
              <a:rPr lang="ru-RU" sz="2400" b="1" dirty="0">
                <a:solidFill>
                  <a:schemeClr val="tx1"/>
                </a:solidFill>
              </a:rPr>
              <a:t> -</a:t>
            </a:r>
            <a:r>
              <a:rPr lang="ru-RU" sz="2400" b="1" dirty="0" smtClean="0">
                <a:solidFill>
                  <a:schemeClr val="tx1"/>
                </a:solidFill>
              </a:rPr>
              <a:t>3.14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функции </a:t>
            </a:r>
            <a:r>
              <a:rPr lang="ru-RU" sz="2400" b="1" dirty="0" err="1">
                <a:solidFill>
                  <a:schemeClr val="tx1"/>
                </a:solidFill>
              </a:rPr>
              <a:t>fread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 smtClean="0">
                <a:solidFill>
                  <a:schemeClr val="tx1"/>
                </a:solidFill>
              </a:rPr>
              <a:t>fwrite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 smtClean="0">
                <a:solidFill>
                  <a:schemeClr val="tx1"/>
                </a:solidFill>
                <a:hlinkClick r:id="rId3" action="ppaction://hlinkfile"/>
              </a:rPr>
              <a:t> DOC</a:t>
            </a:r>
            <a:r>
              <a:rPr lang="ru-RU" sz="2400" b="1" dirty="0" smtClean="0">
                <a:solidFill>
                  <a:schemeClr val="tx1"/>
                </a:solidFill>
              </a:rPr>
              <a:t>-3.15 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Двоичные файлы и </a:t>
            </a:r>
            <a:r>
              <a:rPr lang="ru-RU" sz="2400" b="1" dirty="0" smtClean="0">
                <a:solidFill>
                  <a:schemeClr val="tx1"/>
                </a:solidFill>
              </a:rPr>
              <a:t>функции</a:t>
            </a:r>
            <a:r>
              <a:rPr lang="en-US" sz="2400" b="1" dirty="0" smtClean="0">
                <a:solidFill>
                  <a:schemeClr val="tx1"/>
                </a:solidFill>
              </a:rPr>
              <a:t>,</a:t>
            </a:r>
            <a:r>
              <a:rPr lang="ru-RU" sz="2400" b="1" dirty="0" smtClean="0">
                <a:solidFill>
                  <a:schemeClr val="tx1"/>
                </a:solidFill>
              </a:rPr>
              <a:t>_</a:t>
            </a:r>
            <a:r>
              <a:rPr lang="ru-RU" sz="2400" b="1" dirty="0" err="1" smtClean="0">
                <a:solidFill>
                  <a:schemeClr val="tx1"/>
                </a:solidFill>
              </a:rPr>
              <a:t>read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и </a:t>
            </a:r>
            <a:r>
              <a:rPr lang="en-US" sz="2400" b="1" dirty="0" smtClean="0">
                <a:solidFill>
                  <a:schemeClr val="tx1"/>
                </a:solidFill>
              </a:rPr>
              <a:t>_</a:t>
            </a:r>
            <a:r>
              <a:rPr lang="ru-RU" sz="2400" b="1" dirty="0" err="1">
                <a:solidFill>
                  <a:schemeClr val="tx1"/>
                </a:solidFill>
              </a:rPr>
              <a:t>write</a:t>
            </a:r>
            <a:r>
              <a:rPr lang="ru-RU" sz="2400" b="1" dirty="0">
                <a:solidFill>
                  <a:schemeClr val="tx1"/>
                </a:solidFill>
              </a:rPr>
              <a:t> (низкий уровень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Форматированный ввод и вывод в </a:t>
            </a:r>
            <a:r>
              <a:rPr lang="ru-RU" sz="2400" b="1" dirty="0" smtClean="0">
                <a:solidFill>
                  <a:schemeClr val="tx1"/>
                </a:solidFill>
              </a:rPr>
              <a:t>файлы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400" b="1" dirty="0" smtClean="0">
                <a:solidFill>
                  <a:schemeClr val="tx1"/>
                </a:solidFill>
              </a:rPr>
              <a:t>-3.16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Низкоуровневый ввод и вывод в </a:t>
            </a:r>
            <a:r>
              <a:rPr lang="ru-RU" sz="2400" b="1" dirty="0" smtClean="0">
                <a:solidFill>
                  <a:schemeClr val="tx1"/>
                </a:solidFill>
              </a:rPr>
              <a:t>СИ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 DOC</a:t>
            </a:r>
            <a:r>
              <a:rPr lang="ru-RU" sz="2400" b="1" dirty="0" smtClean="0">
                <a:solidFill>
                  <a:schemeClr val="tx1"/>
                </a:solidFill>
              </a:rPr>
              <a:t>-3.17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Навигация по файлам. Функции -  </a:t>
            </a:r>
            <a:r>
              <a:rPr lang="ru-RU" sz="2400" b="1" dirty="0" err="1">
                <a:solidFill>
                  <a:schemeClr val="tx1"/>
                </a:solidFill>
              </a:rPr>
              <a:t>fseek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 smtClean="0">
                <a:solidFill>
                  <a:schemeClr val="tx1"/>
                </a:solidFill>
              </a:rPr>
              <a:t>lseek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 DOC</a:t>
            </a:r>
            <a:r>
              <a:rPr lang="ru-RU" sz="2400" b="1" dirty="0" smtClean="0">
                <a:solidFill>
                  <a:schemeClr val="tx1"/>
                </a:solidFill>
              </a:rPr>
              <a:t>-3.18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Файл менеджеры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Работа с файлами средствами </a:t>
            </a:r>
            <a:r>
              <a:rPr lang="ru-RU" sz="2400" b="1" dirty="0" smtClean="0">
                <a:solidFill>
                  <a:schemeClr val="tx1"/>
                </a:solidFill>
              </a:rPr>
              <a:t>ОС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400" b="1" dirty="0">
                <a:solidFill>
                  <a:schemeClr val="tx1"/>
                </a:solidFill>
              </a:rPr>
              <a:t>)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400" b="1" dirty="0" smtClean="0">
                <a:solidFill>
                  <a:schemeClr val="tx1"/>
                </a:solidFill>
              </a:rPr>
              <a:t>-3.21</a:t>
            </a:r>
          </a:p>
          <a:p>
            <a:pPr algn="l"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Работа </a:t>
            </a:r>
            <a:r>
              <a:rPr lang="ru-RU" sz="2400" b="1" dirty="0">
                <a:solidFill>
                  <a:schemeClr val="tx1"/>
                </a:solidFill>
              </a:rPr>
              <a:t>со строками и консолью : </a:t>
            </a:r>
            <a:r>
              <a:rPr lang="ru-RU" sz="2400" b="1" dirty="0" err="1">
                <a:solidFill>
                  <a:schemeClr val="tx1"/>
                </a:solidFill>
              </a:rPr>
              <a:t>sscanf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ru-RU" sz="2400" b="1" dirty="0" err="1">
                <a:solidFill>
                  <a:schemeClr val="tx1"/>
                </a:solidFill>
              </a:rPr>
              <a:t>cprintf</a:t>
            </a:r>
            <a:r>
              <a:rPr lang="ru-RU" sz="2400" b="1" dirty="0">
                <a:solidFill>
                  <a:schemeClr val="tx1"/>
                </a:solidFill>
              </a:rPr>
              <a:t> и </a:t>
            </a:r>
            <a:r>
              <a:rPr lang="ru-RU" sz="2400" b="1" dirty="0" err="1" smtClean="0">
                <a:solidFill>
                  <a:schemeClr val="tx1"/>
                </a:solidFill>
              </a:rPr>
              <a:t>sprintf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u="sng" dirty="0" smtClean="0">
                <a:solidFill>
                  <a:schemeClr val="tx1"/>
                </a:solidFill>
                <a:hlinkClick r:id="rId3" action="ppaction://hlinkfile"/>
              </a:rPr>
              <a:t>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sz="2400" b="1" dirty="0" smtClean="0">
                <a:solidFill>
                  <a:schemeClr val="tx1"/>
                </a:solidFill>
              </a:rPr>
              <a:t>-3.22</a:t>
            </a:r>
            <a:endParaRPr lang="ru-RU" sz="24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400" b="1" dirty="0">
                <a:solidFill>
                  <a:schemeClr val="tx1"/>
                </a:solidFill>
              </a:rPr>
              <a:t>Задания</a:t>
            </a:r>
            <a:r>
              <a:rPr lang="ru-RU" sz="2400" b="1" dirty="0" smtClean="0">
                <a:solidFill>
                  <a:schemeClr val="tx1"/>
                </a:solidFill>
              </a:rPr>
              <a:t> программы </a:t>
            </a:r>
            <a:r>
              <a:rPr lang="ru-RU" sz="2400" b="1" dirty="0">
                <a:solidFill>
                  <a:schemeClr val="tx1"/>
                </a:solidFill>
              </a:rPr>
              <a:t>с  использованием </a:t>
            </a:r>
            <a:r>
              <a:rPr lang="ru-RU" sz="2400" b="1" dirty="0" smtClean="0">
                <a:solidFill>
                  <a:schemeClr val="tx1"/>
                </a:solidFill>
              </a:rPr>
              <a:t>файлов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400" b="1" dirty="0">
                <a:solidFill>
                  <a:schemeClr val="tx1"/>
                </a:solidFill>
              </a:rPr>
              <a:t>Перенаправление потоков ввода и вывода (</a:t>
            </a:r>
            <a:r>
              <a:rPr lang="ru-RU" sz="2400" b="1" dirty="0">
                <a:solidFill>
                  <a:srgbClr val="FF0000"/>
                </a:solidFill>
              </a:rPr>
              <a:t>СМ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 DOC</a:t>
            </a:r>
            <a:r>
              <a:rPr lang="ru-RU" sz="2400" b="1" dirty="0" smtClean="0">
                <a:solidFill>
                  <a:schemeClr val="tx1"/>
                </a:solidFill>
              </a:rPr>
              <a:t>-3.19</a:t>
            </a:r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199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82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Система программирования С/С++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964612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Система программирования (СП) это совокупность взаимосвязанных системных программ для разработки и изготовления программ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Основные компоненты МП это: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Компилятор</a:t>
            </a:r>
            <a:r>
              <a:rPr lang="ru-RU" altLang="ru-RU" sz="2300" b="1" dirty="0" smtClean="0"/>
              <a:t> СП исходных текстовых программ на ЯП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Текстовый </a:t>
            </a:r>
            <a:r>
              <a:rPr lang="ru-RU" altLang="ru-RU" sz="2300" b="1" u="sng" dirty="0" smtClean="0"/>
              <a:t>редактор</a:t>
            </a:r>
            <a:r>
              <a:rPr lang="ru-RU" altLang="ru-RU" sz="2300" b="1" dirty="0" smtClean="0"/>
              <a:t> для ввода текстовых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Компоновщик</a:t>
            </a:r>
            <a:r>
              <a:rPr lang="ru-RU" altLang="ru-RU" sz="2300" b="1" dirty="0" smtClean="0"/>
              <a:t> (</a:t>
            </a:r>
            <a:r>
              <a:rPr lang="ru-RU" altLang="ru-RU" sz="2300" b="1" dirty="0"/>
              <a:t>редактор связей)</a:t>
            </a:r>
            <a:r>
              <a:rPr lang="ru-RU" altLang="ru-RU" sz="2300" b="1" u="sng" dirty="0" smtClean="0"/>
              <a:t> и библиотеки СП (стандартные)</a:t>
            </a:r>
            <a:r>
              <a:rPr lang="ru-RU" altLang="ru-RU" sz="2300" b="1" dirty="0" smtClean="0"/>
              <a:t>, позволяющий объединить программы в единое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Отладчик</a:t>
            </a:r>
            <a:r>
              <a:rPr lang="ru-RU" altLang="ru-RU" sz="2300" b="1" dirty="0" smtClean="0"/>
              <a:t>, помогающий искать ошибки в программе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Оболочка</a:t>
            </a:r>
            <a:r>
              <a:rPr lang="ru-RU" altLang="ru-RU" sz="2300" b="1" dirty="0" smtClean="0"/>
              <a:t>  СП (Интегрированная среда программирования </a:t>
            </a:r>
            <a:r>
              <a:rPr lang="en-US" altLang="ru-RU" sz="2300" b="1" dirty="0" smtClean="0"/>
              <a:t>IDE</a:t>
            </a:r>
            <a:r>
              <a:rPr lang="ru-RU" altLang="ru-RU" sz="2300" b="1" dirty="0" smtClean="0"/>
              <a:t>), объединяющая все перечисленные части в одно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Мы будем использовать систему программирования </a:t>
            </a:r>
            <a:r>
              <a:rPr lang="en-US" altLang="ru-RU" sz="2300" b="1" dirty="0" smtClean="0"/>
              <a:t>Microsoft </a:t>
            </a:r>
            <a:r>
              <a:rPr lang="en-US" altLang="ru-RU" sz="2300" b="1" u="sng" dirty="0" smtClean="0"/>
              <a:t>Visual Studio </a:t>
            </a:r>
            <a:r>
              <a:rPr lang="ru-RU" altLang="ru-RU" sz="2300" b="1" u="sng" dirty="0" smtClean="0"/>
              <a:t>версии 2005/2010/2012</a:t>
            </a:r>
            <a:r>
              <a:rPr lang="ru-RU" altLang="ru-RU" sz="2300" b="1" dirty="0" smtClean="0"/>
              <a:t>. (Предпочтительно иметь </a:t>
            </a:r>
            <a:r>
              <a:rPr lang="ru-RU" altLang="ru-RU" sz="2300" b="1" u="sng" dirty="0" smtClean="0">
                <a:solidFill>
                  <a:srgbClr val="FF0000"/>
                </a:solidFill>
              </a:rPr>
              <a:t>одинаковые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/>
              <a:t>версии в аудитории и на своем компьютере!).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43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</a:rPr>
              <a:t>Типы</a:t>
            </a:r>
            <a:r>
              <a:rPr lang="ru-RU" altLang="ru-RU" sz="3200" dirty="0" smtClean="0"/>
              <a:t> переменных в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 СИ/СИ++ предусмотрено </a:t>
            </a:r>
            <a:r>
              <a:rPr lang="ru-RU" altLang="ru-RU" sz="2300" b="1" u="sng" dirty="0" smtClean="0"/>
              <a:t>ограниченное</a:t>
            </a:r>
            <a:r>
              <a:rPr lang="ru-RU" altLang="ru-RU" sz="2300" b="1" dirty="0" smtClean="0"/>
              <a:t> число типов переменных. В у стандартных типов различны: </a:t>
            </a:r>
            <a:r>
              <a:rPr lang="ru-RU" altLang="ru-RU" sz="2300" b="1" u="sng" dirty="0" smtClean="0"/>
              <a:t>размер</a:t>
            </a:r>
            <a:r>
              <a:rPr lang="ru-RU" altLang="ru-RU" sz="2300" b="1" dirty="0" smtClean="0"/>
              <a:t> переменной в ОП, </a:t>
            </a:r>
            <a:r>
              <a:rPr lang="ru-RU" altLang="ru-RU" sz="2300" b="1" u="sng" dirty="0" smtClean="0"/>
              <a:t>диапазон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в</a:t>
            </a:r>
            <a:r>
              <a:rPr lang="ru-RU" altLang="ru-RU" sz="2300" b="1" dirty="0" smtClean="0"/>
              <a:t>озможных значений и битовый	 </a:t>
            </a:r>
            <a:r>
              <a:rPr lang="ru-RU" altLang="ru-RU" sz="2400" b="1" dirty="0" smtClean="0"/>
              <a:t>формат </a:t>
            </a:r>
            <a:r>
              <a:rPr lang="ru-RU" altLang="ru-RU" sz="2300" b="1" dirty="0" smtClean="0"/>
              <a:t>представления данных.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Возможны следующие основные типы переменных:</a:t>
            </a:r>
          </a:p>
          <a:p>
            <a:pPr algn="l"/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short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1;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it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Целый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целый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ct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Целый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символьный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Короткий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вещественный</a:t>
            </a:r>
            <a:endParaRPr lang="en-US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double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Длинный вещественный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Кроме этого предусмотрены модификаторы описаний:</a:t>
            </a:r>
          </a:p>
          <a:p>
            <a:pPr algn="l"/>
            <a:r>
              <a:rPr lang="en-US" sz="2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lit=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длинный 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unsigned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без знака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1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signed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1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ust</a:t>
            </a:r>
            <a:r>
              <a:rPr lang="en-US" sz="21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</a:t>
            </a:r>
            <a:r>
              <a:rPr lang="en-US" sz="21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Со знаком</a:t>
            </a: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46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№7 Задания Общее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rId4" action="ppaction://hlinkpres?slideindex=1&amp;slidetitle=Файлы и работа с ними в СИ"/>
              </a:rPr>
              <a:t>2016</a:t>
            </a:r>
            <a:r>
              <a:rPr lang="ru-RU" sz="2000" b="1" dirty="0">
                <a:solidFill>
                  <a:schemeClr val="tx1"/>
                </a:solidFill>
              </a:rPr>
              <a:t>)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  <a:hlinkClick r:id="rId5" action="ppaction://program"/>
              </a:rPr>
              <a:t>через </a:t>
            </a:r>
            <a:r>
              <a:rPr lang="en-US" altLang="ru-RU" sz="2000" b="1" dirty="0">
                <a:solidFill>
                  <a:schemeClr val="tx1"/>
                </a:solidFill>
              </a:rPr>
              <a:t>(</a:t>
            </a:r>
            <a:r>
              <a:rPr lang="en-US" altLang="ru-RU" sz="2000" b="1" dirty="0">
                <a:solidFill>
                  <a:schemeClr val="tx1"/>
                </a:solidFill>
                <a:hlinkClick r:id="rId6" action="ppaction://program"/>
              </a:rPr>
              <a:t>VS</a:t>
            </a:r>
            <a:r>
              <a:rPr lang="en-US" altLang="ru-RU" sz="2000" b="1" dirty="0">
                <a:solidFill>
                  <a:schemeClr val="tx1"/>
                </a:solidFill>
              </a:rPr>
              <a:t> –</a:t>
            </a:r>
            <a:r>
              <a:rPr lang="ru-RU" altLang="ru-RU" sz="2000" b="1" dirty="0">
                <a:solidFill>
                  <a:schemeClr val="tx1"/>
                </a:solidFill>
              </a:rPr>
              <a:t>ЛР № 7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)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(</a:t>
            </a:r>
            <a:r>
              <a:rPr lang="ru-RU" altLang="ru-RU" sz="2000" b="1" dirty="0">
                <a:solidFill>
                  <a:schemeClr val="tx1"/>
                </a:solidFill>
                <a:hlinkClick r:id="rId7" action="ppaction://hlinksldjump"/>
              </a:rPr>
              <a:t>Теория </a:t>
            </a:r>
            <a:r>
              <a:rPr lang="ru-RU" altLang="ru-RU" sz="2000" b="1" dirty="0">
                <a:solidFill>
                  <a:schemeClr val="tx1"/>
                </a:solidFill>
              </a:rPr>
              <a:t>ЛР №7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5.2 </a:t>
            </a:r>
            <a:r>
              <a:rPr lang="ru-RU" sz="2000" b="1" dirty="0">
                <a:solidFill>
                  <a:schemeClr val="tx1"/>
                </a:solidFill>
              </a:rPr>
              <a:t>Запись простого файла текстовыми </a:t>
            </a:r>
            <a:r>
              <a:rPr lang="ru-RU" sz="2000" b="1" dirty="0" smtClean="0">
                <a:solidFill>
                  <a:schemeClr val="tx1"/>
                </a:solidFill>
              </a:rPr>
              <a:t>данными (</a:t>
            </a:r>
            <a:r>
              <a:rPr lang="ru-RU" sz="20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(</a:t>
            </a:r>
            <a:r>
              <a:rPr lang="en-US" sz="2000" b="1" dirty="0" err="1" smtClean="0">
                <a:solidFill>
                  <a:schemeClr val="tx1"/>
                </a:solidFill>
              </a:rPr>
              <a:t>fprintf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5.2 Создание файла с текстовыми данными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 Вар 2 (</a:t>
            </a:r>
            <a:r>
              <a:rPr lang="en-US" sz="2000" b="1" dirty="0" err="1" smtClean="0">
                <a:solidFill>
                  <a:schemeClr val="tx1"/>
                </a:solidFill>
              </a:rPr>
              <a:t>fputs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US" sz="2000" b="1" dirty="0">
                <a:solidFill>
                  <a:schemeClr val="tx1"/>
                </a:solidFill>
              </a:rPr>
              <a:t>5.2 </a:t>
            </a:r>
            <a:r>
              <a:rPr lang="ru-RU" sz="2000" b="1" dirty="0">
                <a:solidFill>
                  <a:schemeClr val="tx1"/>
                </a:solidFill>
              </a:rPr>
              <a:t>Распечатка текстового файла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5.3 </a:t>
            </a:r>
            <a:r>
              <a:rPr lang="ru-RU" sz="2000" b="1" dirty="0">
                <a:solidFill>
                  <a:schemeClr val="tx1"/>
                </a:solidFill>
              </a:rPr>
              <a:t>Функция распечатки текстового файла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5.4 </a:t>
            </a:r>
            <a:r>
              <a:rPr lang="ru-RU" sz="2000" b="1" dirty="0">
                <a:solidFill>
                  <a:schemeClr val="tx1"/>
                </a:solidFill>
              </a:rPr>
              <a:t>Запись файла своих структур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 </a:t>
            </a:r>
            <a:r>
              <a:rPr lang="ru-RU" sz="2000" b="1" dirty="0" smtClean="0">
                <a:solidFill>
                  <a:srgbClr val="FF0000"/>
                </a:solidFill>
              </a:rPr>
              <a:t>- </a:t>
            </a:r>
            <a:r>
              <a:rPr lang="ru-RU" sz="2000" b="1" dirty="0">
                <a:solidFill>
                  <a:schemeClr val="tx1"/>
                </a:solidFill>
              </a:rPr>
              <a:t>фрагмент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Распечатка файла своих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фрагмент </a:t>
            </a:r>
            <a:r>
              <a:rPr lang="ru-RU" sz="2000" b="1" dirty="0" smtClean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5.5 </a:t>
            </a:r>
            <a:r>
              <a:rPr lang="ru-RU" sz="2000" b="1" dirty="0" smtClean="0">
                <a:solidFill>
                  <a:schemeClr val="tx1"/>
                </a:solidFill>
              </a:rPr>
              <a:t>Функция </a:t>
            </a:r>
            <a:r>
              <a:rPr lang="ru-RU" sz="2000" b="1" dirty="0">
                <a:solidFill>
                  <a:schemeClr val="tx1"/>
                </a:solidFill>
              </a:rPr>
              <a:t>распечатки одной структуры (</a:t>
            </a:r>
            <a:r>
              <a:rPr lang="ru-RU" sz="20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5.6 Создать функцию распечатки файла своих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5.7 Создание файла на основе </a:t>
            </a:r>
            <a:r>
              <a:rPr lang="ru-RU" sz="2000" b="1" dirty="0" smtClean="0">
                <a:solidFill>
                  <a:schemeClr val="tx1"/>
                </a:solidFill>
              </a:rPr>
              <a:t>массива</a:t>
            </a:r>
            <a:r>
              <a:rPr lang="ru-RU" sz="2000" b="1" dirty="0">
                <a:solidFill>
                  <a:schemeClr val="tx1"/>
                </a:solidFill>
              </a:rPr>
              <a:t> фрагмент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5.8 Функция записи файла на основе массива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5.9 </a:t>
            </a:r>
            <a:r>
              <a:rPr lang="ru-RU" sz="2000" b="1" dirty="0">
                <a:solidFill>
                  <a:schemeClr val="tx1"/>
                </a:solidFill>
              </a:rPr>
              <a:t>Создание массива на основе файла </a:t>
            </a:r>
            <a:r>
              <a:rPr lang="ru-RU" sz="2000" b="1" dirty="0" smtClean="0">
                <a:solidFill>
                  <a:schemeClr val="tx1"/>
                </a:solidFill>
              </a:rPr>
              <a:t>фрагмент (</a:t>
            </a:r>
            <a:r>
              <a:rPr lang="ru-RU" sz="20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 smtClean="0">
                <a:solidFill>
                  <a:schemeClr val="tx1"/>
                </a:solidFill>
              </a:rPr>
              <a:t>5.10 </a:t>
            </a:r>
            <a:r>
              <a:rPr lang="ru-RU" sz="2000" b="1" dirty="0">
                <a:solidFill>
                  <a:schemeClr val="tx1"/>
                </a:solidFill>
              </a:rPr>
              <a:t>Функция записи массива на основе </a:t>
            </a:r>
            <a:r>
              <a:rPr lang="ru-RU" sz="2000" b="1" dirty="0" smtClean="0">
                <a:solidFill>
                  <a:schemeClr val="tx1"/>
                </a:solidFill>
              </a:rPr>
              <a:t>файла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5.11 Функция распечатки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структур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>
              <a:defRPr/>
            </a:pPr>
            <a:r>
              <a:rPr lang="ru-RU" sz="2000" b="1" dirty="0">
                <a:solidFill>
                  <a:schemeClr val="tx1"/>
                </a:solidFill>
              </a:rPr>
              <a:t>5.12 Слияние двух файлов в </a:t>
            </a:r>
            <a:r>
              <a:rPr lang="ru-RU" sz="2000" b="1" dirty="0" smtClean="0">
                <a:solidFill>
                  <a:schemeClr val="tx1"/>
                </a:solidFill>
              </a:rPr>
              <a:t>третий</a:t>
            </a:r>
            <a:r>
              <a:rPr lang="ru-RU" sz="2000" b="1" dirty="0">
                <a:solidFill>
                  <a:schemeClr val="tx1"/>
                </a:solidFill>
              </a:rPr>
              <a:t> фрагмент (</a:t>
            </a:r>
            <a:r>
              <a:rPr lang="ru-RU" sz="2000" b="1" dirty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9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5.3 Функция распечатки файла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  <a:highlight>
                  <a:srgbClr val="FFFFFF"/>
                </a:highlight>
              </a:rPr>
              <a:t>Описание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 функции</a:t>
            </a:r>
            <a:r>
              <a:rPr lang="en-US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 (second.cpp)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:</a:t>
            </a:r>
            <a:endParaRPr lang="ru-RU" sz="18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void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en-US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	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[80];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Буфер для ввода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 =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en-US" sz="1800" dirty="0">
                <a:solidFill>
                  <a:srgbClr val="808080"/>
                </a:solidFill>
                <a:highlight>
                  <a:srgbClr val="FFFFFF"/>
                </a:highlight>
                <a:latin typeface="Consolas"/>
                <a:ea typeface="Calibri"/>
              </a:rPr>
              <a:t>Filename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"r+"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!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(pF)  ;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fscanf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Ввод форматированных данных - разделитель пробел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 !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 )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"'%s'\n"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buf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данных из файла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1800" b="1" dirty="0" smtClean="0">
                <a:solidFill>
                  <a:schemeClr val="tx1"/>
                </a:solidFill>
              </a:rPr>
              <a:t> функции (</a:t>
            </a:r>
            <a:r>
              <a:rPr lang="en-US" sz="1800" b="1" dirty="0" smtClean="0">
                <a:solidFill>
                  <a:schemeClr val="tx1"/>
                </a:solidFill>
              </a:rPr>
              <a:t>first.cpp</a:t>
            </a:r>
            <a:r>
              <a:rPr lang="ru-RU" sz="1800" b="1" dirty="0" smtClean="0">
                <a:solidFill>
                  <a:schemeClr val="tx1"/>
                </a:solidFill>
              </a:rPr>
              <a:t>):</a:t>
            </a:r>
            <a:endParaRPr 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PrintTextFile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);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u="sng" dirty="0" smtClean="0">
                <a:solidFill>
                  <a:schemeClr val="tx1"/>
                </a:solidFill>
              </a:rPr>
              <a:t>Результат: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'Иванов'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'Петров'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'Сидоров'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…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03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510228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5.2</a:t>
            </a:r>
            <a:r>
              <a:rPr lang="en-US" sz="3000" dirty="0" smtClean="0"/>
              <a:t> </a:t>
            </a:r>
            <a:r>
              <a:rPr lang="ru-RU" sz="3000" dirty="0" smtClean="0"/>
              <a:t>Текстовый файл (</a:t>
            </a:r>
            <a:r>
              <a:rPr lang="en-US" sz="3000" dirty="0" err="1" smtClean="0"/>
              <a:t>fprintf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20688"/>
            <a:ext cx="9001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base">
              <a:spcAft>
                <a:spcPct val="0"/>
              </a:spcAft>
            </a:pPr>
            <a:r>
              <a:rPr lang="ru-RU" altLang="ru-RU" sz="2000" b="1" u="sng" dirty="0">
                <a:solidFill>
                  <a:prstClr val="black"/>
                </a:solidFill>
              </a:rPr>
              <a:t>Создать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ru-RU" altLang="ru-RU" sz="2000" b="1" u="sng" dirty="0">
                <a:solidFill>
                  <a:prstClr val="black"/>
                </a:solidFill>
              </a:rPr>
              <a:t>заполнить</a:t>
            </a:r>
            <a:r>
              <a:rPr lang="ru-RU" altLang="ru-RU" sz="2000" b="1" dirty="0">
                <a:solidFill>
                  <a:prstClr val="black"/>
                </a:solidFill>
              </a:rPr>
              <a:t> в цикле </a:t>
            </a:r>
            <a:r>
              <a:rPr lang="ru-RU" altLang="ru-RU" sz="2000" b="1" u="sng" dirty="0">
                <a:solidFill>
                  <a:prstClr val="black"/>
                </a:solidFill>
              </a:rPr>
              <a:t>текстовый файл</a:t>
            </a:r>
            <a:r>
              <a:rPr lang="ru-RU" altLang="ru-RU" sz="2000" b="1" dirty="0">
                <a:solidFill>
                  <a:prstClr val="black"/>
                </a:solidFill>
              </a:rPr>
              <a:t> из </a:t>
            </a:r>
            <a:r>
              <a:rPr lang="ru-RU" altLang="ru-RU" sz="2000" b="1" u="sng" dirty="0">
                <a:solidFill>
                  <a:prstClr val="black"/>
                </a:solidFill>
              </a:rPr>
              <a:t>массива</a:t>
            </a:r>
            <a:r>
              <a:rPr lang="ru-RU" altLang="ru-RU" sz="2000" b="1" dirty="0">
                <a:solidFill>
                  <a:prstClr val="black"/>
                </a:solidFill>
              </a:rPr>
              <a:t> строк. Массив инициализируется строками с фамилиями студентов вашей группы. После создания файл (а не массив!) прочитать его распечатать (</a:t>
            </a:r>
            <a:r>
              <a:rPr lang="en-US" altLang="ru-RU" sz="2000" b="1" dirty="0">
                <a:solidFill>
                  <a:prstClr val="black"/>
                </a:solidFill>
              </a:rPr>
              <a:t>type</a:t>
            </a:r>
            <a:r>
              <a:rPr lang="ru-RU" altLang="ru-RU" sz="2000" b="1" dirty="0">
                <a:solidFill>
                  <a:prstClr val="black"/>
                </a:solidFill>
              </a:rPr>
              <a:t> и 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altLang="ru-RU" sz="2000" b="1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2000" b="1" dirty="0">
                <a:solidFill>
                  <a:prstClr val="black"/>
                </a:solidFill>
              </a:rPr>
              <a:t>– функция </a:t>
            </a:r>
            <a:r>
              <a:rPr lang="ru-RU" altLang="ru-RU" sz="2000" b="1" dirty="0">
                <a:solidFill>
                  <a:srgbClr val="FF0000"/>
                </a:solidFill>
              </a:rPr>
              <a:t>форматированного</a:t>
            </a:r>
            <a:r>
              <a:rPr lang="ru-RU" altLang="ru-RU" sz="2000" b="1" dirty="0">
                <a:solidFill>
                  <a:prstClr val="black"/>
                </a:solidFill>
              </a:rPr>
              <a:t> вывода). Продемонстрировать преподавателю содержание файла с использованием </a:t>
            </a:r>
            <a:r>
              <a:rPr lang="ru-RU" altLang="ru-RU" sz="2000" b="1" u="sng" dirty="0">
                <a:solidFill>
                  <a:prstClr val="black"/>
                </a:solidFill>
              </a:rPr>
              <a:t>файл менеджера</a:t>
            </a:r>
            <a:r>
              <a:rPr lang="ru-RU" altLang="ru-RU" sz="2000" b="1" dirty="0">
                <a:solidFill>
                  <a:prstClr val="black"/>
                </a:solidFill>
              </a:rPr>
              <a:t> (можно </a:t>
            </a:r>
            <a:r>
              <a:rPr lang="en-US" altLang="ru-RU" sz="2000" b="1" dirty="0">
                <a:solidFill>
                  <a:prstClr val="black"/>
                </a:solidFill>
              </a:rPr>
              <a:t>Far</a:t>
            </a:r>
            <a:r>
              <a:rPr lang="ru-RU" altLang="ru-RU" sz="2000" b="1" dirty="0" smtClean="0">
                <a:solidFill>
                  <a:prstClr val="black"/>
                </a:solidFill>
              </a:rPr>
              <a:t>).</a:t>
            </a:r>
          </a:p>
          <a:p>
            <a:pPr lvl="0" algn="l" fontAlgn="base">
              <a:spcAft>
                <a:spcPct val="0"/>
              </a:spcAft>
            </a:pPr>
            <a:r>
              <a:rPr lang="ru-RU" altLang="ru-RU" sz="1800" b="1" u="sng" dirty="0" smtClean="0">
                <a:solidFill>
                  <a:prstClr val="black"/>
                </a:solidFill>
              </a:rPr>
              <a:t>Описание </a:t>
            </a:r>
            <a:r>
              <a:rPr lang="ru-RU" altLang="ru-RU" sz="1800" b="1" u="sng" dirty="0">
                <a:solidFill>
                  <a:prstClr val="black"/>
                </a:solidFill>
              </a:rPr>
              <a:t>массива</a:t>
            </a:r>
            <a:r>
              <a:rPr lang="ru-RU" altLang="ru-RU" sz="1800" b="1" u="sng" dirty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ru-RU" altLang="ru-RU" sz="1800" b="1" dirty="0">
                <a:solidFill>
                  <a:srgbClr val="FF0000"/>
                </a:solidFill>
              </a:rPr>
              <a:t>строк</a:t>
            </a:r>
            <a:r>
              <a:rPr lang="ru-RU" altLang="ru-RU" sz="1800" b="1" u="sng" dirty="0">
                <a:solidFill>
                  <a:prstClr val="black"/>
                </a:solidFill>
              </a:rPr>
              <a:t> и создание файла: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[20][20]  = {{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},{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"Сидоров"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 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"Козлов"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};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*pF52;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pF52 =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"file52.out"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"w+"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i = 0 ;  i &lt; 5; i++)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Число циклов здесь задается константой - 4 (&lt;5)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fprintf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 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MasFIO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][0]);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};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(pF52);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Закрытие файла 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"type file52.out"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чтение файла системной командой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Распечатка в цикле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5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04056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</a:t>
            </a:r>
            <a:r>
              <a:rPr lang="en-US" sz="3000" dirty="0" smtClean="0"/>
              <a:t>5.2</a:t>
            </a:r>
            <a:r>
              <a:rPr lang="en-US" sz="3000" dirty="0" smtClean="0">
                <a:solidFill>
                  <a:srgbClr val="FF0000"/>
                </a:solidFill>
              </a:rPr>
              <a:t> </a:t>
            </a:r>
            <a:r>
              <a:rPr lang="ru-RU" sz="3000" dirty="0"/>
              <a:t>Текстовый файл </a:t>
            </a:r>
            <a:r>
              <a:rPr lang="ru-RU" sz="3000" dirty="0" smtClean="0"/>
              <a:t>(</a:t>
            </a:r>
            <a:r>
              <a:rPr lang="en-US" sz="3000" dirty="0" err="1" smtClean="0"/>
              <a:t>fputs</a:t>
            </a:r>
            <a:r>
              <a:rPr lang="ru-RU" sz="3000" dirty="0" smtClean="0"/>
              <a:t>, </a:t>
            </a:r>
            <a:r>
              <a:rPr lang="en-US" sz="3000" dirty="0" err="1" smtClean="0"/>
              <a:t>fgets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646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Запись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файла:</a:t>
            </a:r>
            <a:endParaRPr lang="en-US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pF52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fopen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"file522.out"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wt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+"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(pF52!=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NULL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[20][20]  = {{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},{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"Сидор"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"Василий"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 };</a:t>
            </a:r>
          </a:p>
          <a:p>
            <a:pPr algn="l"/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da-DK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k=0 ; k &lt; </a:t>
            </a:r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4 </a:t>
            </a:r>
            <a:r>
              <a:rPr lang="da-DK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da-DK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k++)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{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(&amp;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MasFIO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[k][0], pF52);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fputs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pF52); }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</a:t>
            </a:r>
          </a:p>
          <a:p>
            <a:pPr algn="l"/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fclose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(pF52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Чтение</a:t>
            </a:r>
            <a:r>
              <a:rPr lang="en-US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 распечатка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файла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[80];</a:t>
            </a:r>
          </a:p>
          <a:p>
            <a:pPr algn="l"/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nn-NO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 ; !feof(pF52)  ; i++)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fgets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(Buf,80,pF52);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gets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(%d): %s\n"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,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Buf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данных из файла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5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5.5. Своя структура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>
                <a:solidFill>
                  <a:schemeClr val="tx1"/>
                </a:solidFill>
              </a:rPr>
              <a:t>Своя структура для примеров ЛР№ 7:</a:t>
            </a: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struct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{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Структура со статическими строками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Имя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Fam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[20];    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Фамилия студента 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Kurs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// Курс студента</a:t>
            </a:r>
            <a:endParaRPr lang="ru-RU" sz="22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2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float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Stipen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ru-RU" sz="22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// Размер стипендии студента</a:t>
            </a:r>
            <a:endParaRPr lang="ru-RU" sz="2200" dirty="0">
              <a:latin typeface="Times New Roman"/>
              <a:ea typeface="Calibri"/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Пример описания массива типа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Student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22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 , 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}};</a:t>
            </a:r>
            <a:endParaRPr lang="en-US" sz="22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переменной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err="1" smtClean="0">
                <a:solidFill>
                  <a:schemeClr val="tx1"/>
                </a:solidFill>
              </a:rPr>
              <a:t>nbgf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>
                <a:solidFill>
                  <a:schemeClr val="tx1"/>
                </a:solidFill>
              </a:rPr>
              <a:t>Student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  <a:endParaRPr 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sz="2200" dirty="0" err="1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2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2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StGuimc</a:t>
            </a:r>
            <a:r>
              <a:rPr lang="en-US" sz="2200" dirty="0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{</a:t>
            </a:r>
            <a:r>
              <a:rPr lang="ru-RU" sz="22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"Антон"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 </a:t>
            </a:r>
            <a:r>
              <a:rPr lang="ru-RU" sz="22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</a:t>
            </a:r>
            <a:r>
              <a:rPr lang="en-US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</a:t>
            </a:r>
            <a:r>
              <a:rPr lang="ru-RU" sz="22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0.5f</a:t>
            </a:r>
            <a:r>
              <a:rPr lang="en-US" sz="22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  <a:ea typeface="Calibri"/>
              </a:rPr>
              <a:t>};</a:t>
            </a:r>
            <a:endParaRPr lang="ru-RU" altLang="ru-RU" sz="2200" dirty="0">
              <a:solidFill>
                <a:schemeClr val="tx1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0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№7 5.4 Запись Файла своих структур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300" b="1" dirty="0" smtClean="0">
                <a:solidFill>
                  <a:schemeClr val="tx1"/>
                </a:solidFill>
              </a:rPr>
              <a:t>Массив структур: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 smtClean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[] = {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"Гусев"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"Иван"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1 ,  11.5f} ,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"Уткин"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"Петр"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2 ,  120.5f} 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 {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"Синицын"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"Олег"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, 3 ,  100.5f}};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300" b="1" dirty="0">
                <a:solidFill>
                  <a:schemeClr val="tx1"/>
                </a:solidFill>
              </a:rPr>
              <a:t>Откроем файл и запишем в цикле в него из массива: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FILE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* pF54 =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fopen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"BDStud54.bin"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wb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Открытие файла для записи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)/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Размер массива для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цикла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r>
              <a:rPr lang="ru-RU" altLang="ru-RU" sz="2300" b="1" dirty="0" smtClean="0">
                <a:solidFill>
                  <a:schemeClr val="tx1"/>
                </a:solidFill>
              </a:rPr>
              <a:t>Цикл записи структур в файл:</a:t>
            </a:r>
            <a:endParaRPr lang="ru-RU" sz="2300" b="1" dirty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for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0 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++)</a:t>
            </a:r>
            <a:endParaRPr lang="ru-RU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           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fwrite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MasStud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+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i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sizeof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000" dirty="0">
                <a:solidFill>
                  <a:srgbClr val="2B91AF"/>
                </a:solidFill>
                <a:highlight>
                  <a:srgbClr val="FFFFFF"/>
                </a:highlight>
                <a:latin typeface="Consolas"/>
                <a:ea typeface="Calibri"/>
              </a:rPr>
              <a:t>Student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 , 1, pF54);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fclose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(pF54);</a:t>
            </a: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21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6664" cy="476672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Понятие список</a:t>
            </a:r>
            <a:r>
              <a:rPr lang="en-US" sz="3000" dirty="0" smtClean="0"/>
              <a:t> 1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857108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b="1" u="sng" dirty="0">
                <a:solidFill>
                  <a:srgbClr val="FF0000"/>
                </a:solidFill>
              </a:rPr>
              <a:t>Список</a:t>
            </a:r>
            <a:r>
              <a:rPr lang="ru-RU" sz="2000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</a:t>
            </a:r>
            <a:r>
              <a:rPr lang="ru-RU" sz="2000" b="1" u="sng" dirty="0">
                <a:solidFill>
                  <a:schemeClr val="tx1"/>
                </a:solidFill>
              </a:rPr>
              <a:t>структура данных</a:t>
            </a:r>
            <a:r>
              <a:rPr lang="ru-RU" sz="2000" b="1" dirty="0">
                <a:solidFill>
                  <a:schemeClr val="tx1"/>
                </a:solidFill>
              </a:rPr>
              <a:t>, в которой данные расположены в определенной последовательности, порядок в которой задается с помощью адресации. Для этой цели используются переменные </a:t>
            </a:r>
            <a:r>
              <a:rPr lang="ru-RU" sz="2000" b="1" dirty="0" smtClean="0">
                <a:solidFill>
                  <a:schemeClr val="tx1"/>
                </a:solidFill>
              </a:rPr>
              <a:t>типа </a:t>
            </a:r>
            <a:r>
              <a:rPr lang="ru-RU" sz="2000" b="1" dirty="0" smtClean="0">
                <a:solidFill>
                  <a:srgbClr val="FF0000"/>
                </a:solidFill>
              </a:rPr>
              <a:t>указатель</a:t>
            </a:r>
            <a:r>
              <a:rPr lang="ru-RU" sz="2000" b="1" dirty="0" smtClean="0">
                <a:solidFill>
                  <a:schemeClr val="tx1"/>
                </a:solidFill>
              </a:rPr>
              <a:t>. Примеры списка:</a:t>
            </a: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Единицей хранения информации является </a:t>
            </a:r>
            <a:r>
              <a:rPr lang="ru-RU" sz="2000" b="1" dirty="0" smtClean="0">
                <a:solidFill>
                  <a:srgbClr val="FF0000"/>
                </a:solidFill>
              </a:rPr>
              <a:t>элемент списка</a:t>
            </a:r>
            <a:r>
              <a:rPr lang="ru-RU" sz="2000" b="1" dirty="0" smtClean="0">
                <a:solidFill>
                  <a:schemeClr val="tx1"/>
                </a:solidFill>
              </a:rPr>
              <a:t>, он описывается с помощью специальной структурной переменной (</a:t>
            </a:r>
            <a:r>
              <a:rPr lang="ru-RU" sz="20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endParaRPr 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206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57562"/>
              </p:ext>
            </p:extLst>
          </p:nvPr>
        </p:nvGraphicFramePr>
        <p:xfrm>
          <a:off x="611560" y="1741999"/>
          <a:ext cx="6844655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Visio" r:id="rId3" imgW="6124454" imgH="4092660" progId="Visio.Drawing.11">
                  <p:embed/>
                </p:oleObj>
              </mc:Choice>
              <mc:Fallback>
                <p:oleObj name="Visio" r:id="rId3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1560" y="1741999"/>
                        <a:ext cx="6844655" cy="360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42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Понятие список</a:t>
            </a:r>
            <a:r>
              <a:rPr lang="en-US" sz="3000" dirty="0" smtClean="0"/>
              <a:t> 2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dirty="0" smtClean="0">
                <a:solidFill>
                  <a:schemeClr val="tx1"/>
                </a:solidFill>
              </a:rPr>
              <a:t>Структура элемента списка содержит две части: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u="sng" dirty="0" smtClean="0">
                <a:solidFill>
                  <a:schemeClr val="tx1"/>
                </a:solidFill>
              </a:rPr>
              <a:t>Адрес</a:t>
            </a:r>
            <a:r>
              <a:rPr lang="ru-RU" altLang="ru-RU" sz="2200" dirty="0" smtClean="0">
                <a:solidFill>
                  <a:schemeClr val="tx1"/>
                </a:solidFill>
              </a:rPr>
              <a:t> следующего элемента (для связности списка) –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pNext</a:t>
            </a:r>
            <a:endParaRPr lang="en-US" altLang="ru-RU" sz="22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dirty="0" smtClean="0">
                <a:solidFill>
                  <a:schemeClr val="tx1"/>
                </a:solidFill>
              </a:rPr>
              <a:t>Информация элемента списка –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ListVal</a:t>
            </a:r>
            <a:r>
              <a:rPr lang="en-US" altLang="ru-RU" sz="22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dirty="0" smtClean="0">
                <a:solidFill>
                  <a:schemeClr val="tx1"/>
                </a:solidFill>
              </a:rPr>
              <a:t>(</a:t>
            </a:r>
            <a:r>
              <a:rPr lang="ru-RU" altLang="ru-RU" sz="2200" dirty="0" smtClean="0">
                <a:solidFill>
                  <a:schemeClr val="tx1"/>
                </a:solidFill>
              </a:rPr>
              <a:t>пусть тип 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2400" dirty="0">
                <a:latin typeface="Tahoma"/>
                <a:ea typeface="Calibri"/>
              </a:rPr>
              <a:t> </a:t>
            </a:r>
            <a:r>
              <a:rPr lang="en-US" altLang="ru-RU" sz="2200" dirty="0" smtClean="0">
                <a:solidFill>
                  <a:schemeClr val="tx1"/>
                </a:solidFill>
              </a:rPr>
              <a:t>)</a:t>
            </a: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rgbClr val="FF0000"/>
                </a:solidFill>
              </a:rPr>
              <a:t>СОГЛАШЕНИЕ</a:t>
            </a:r>
            <a:r>
              <a:rPr lang="ru-RU" altLang="ru-RU" sz="2200" dirty="0" smtClean="0">
                <a:solidFill>
                  <a:schemeClr val="tx1"/>
                </a:solidFill>
              </a:rPr>
              <a:t>: Адрес последнего элемента списка равен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NULL</a:t>
            </a:r>
            <a:r>
              <a:rPr lang="en-US" altLang="ru-RU" sz="2200" dirty="0" smtClean="0">
                <a:solidFill>
                  <a:schemeClr val="tx1"/>
                </a:solidFill>
              </a:rPr>
              <a:t>!!! (</a:t>
            </a:r>
            <a:r>
              <a:rPr lang="ru-RU" altLang="ru-RU" sz="2200" dirty="0" smtClean="0">
                <a:solidFill>
                  <a:schemeClr val="tx1"/>
                </a:solidFill>
              </a:rPr>
              <a:t>нулю</a:t>
            </a:r>
            <a:r>
              <a:rPr lang="en-US" altLang="ru-RU" sz="2200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2200" dirty="0" smtClean="0">
              <a:solidFill>
                <a:schemeClr val="tx1"/>
              </a:solidFill>
            </a:endParaRPr>
          </a:p>
          <a:p>
            <a:endParaRPr lang="ru-RU" altLang="ru-RU" sz="22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207</a:t>
            </a:fld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014468" y="1867974"/>
            <a:ext cx="2232251" cy="738758"/>
            <a:chOff x="1331637" y="1988840"/>
            <a:chExt cx="2232251" cy="73875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37" y="2460898"/>
              <a:ext cx="2232251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417374" y="1988840"/>
              <a:ext cx="2146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>
                  <a:solidFill>
                    <a:srgbClr val="FF0000"/>
                  </a:solidFill>
                </a:rPr>
                <a:t>pNext</a:t>
              </a:r>
              <a:r>
                <a:rPr lang="en-US" dirty="0" smtClean="0"/>
                <a:t>      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ListVal</a:t>
              </a:r>
              <a:endParaRPr lang="ru-RU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482" y="2708920"/>
            <a:ext cx="7193519" cy="313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Тогда структуру </a:t>
            </a:r>
            <a:r>
              <a:rPr lang="ru-RU" sz="2200" u="sng" dirty="0" smtClean="0"/>
              <a:t>элемента списка </a:t>
            </a:r>
            <a:r>
              <a:rPr lang="ru-RU" sz="2200" dirty="0" smtClean="0"/>
              <a:t>можно описать так:</a:t>
            </a: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Структура самого простого элемента списка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{</a:t>
            </a:r>
            <a:endParaRPr lang="ru-RU" sz="1600" dirty="0" smtClean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>
                <a:latin typeface="Tahoma"/>
                <a:ea typeface="Calibri"/>
              </a:rPr>
              <a:t>* </a:t>
            </a:r>
            <a:r>
              <a:rPr lang="ru-RU" sz="1600" dirty="0" err="1">
                <a:latin typeface="Tahoma"/>
                <a:ea typeface="Calibri"/>
              </a:rPr>
              <a:t>pNext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Calibri"/>
              </a:rPr>
              <a:t>адрес следующего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элемента списка (Заметьте,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                  указатель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имеет тип (</a:t>
            </a:r>
            <a:r>
              <a:rPr lang="ru-RU" sz="16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*))</a:t>
            </a:r>
            <a:endParaRPr lang="ru-RU" sz="1600" dirty="0">
              <a:latin typeface="Times New Roman"/>
              <a:ea typeface="Calibri"/>
            </a:endParaRPr>
          </a:p>
          <a:p>
            <a:pPr marL="488950" indent="139700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600" dirty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ListVal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600" dirty="0">
              <a:latin typeface="Times New Roman"/>
              <a:ea typeface="Calibri"/>
            </a:endParaRPr>
          </a:p>
          <a:p>
            <a:r>
              <a:rPr lang="ru-RU" sz="1600" dirty="0" smtClean="0">
                <a:latin typeface="Tahoma"/>
                <a:ea typeface="Calibri"/>
              </a:rPr>
              <a:t>};</a:t>
            </a:r>
          </a:p>
          <a:p>
            <a:r>
              <a:rPr lang="ru-RU" sz="2200" dirty="0" smtClean="0"/>
              <a:t>Один такой элемент может быть описан так:</a:t>
            </a: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Описание и инициализация элемента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L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Calibri"/>
              </a:rPr>
              <a:t>f</a:t>
            </a:r>
            <a:r>
              <a:rPr lang="ru-RU" sz="1600" dirty="0" err="1" smtClean="0">
                <a:solidFill>
                  <a:srgbClr val="008000"/>
                </a:solidFill>
                <a:latin typeface="Tahoma"/>
                <a:ea typeface="Calibri"/>
              </a:rPr>
              <a:t>irst</a:t>
            </a:r>
            <a:endParaRPr lang="ru-RU" sz="1600" dirty="0" smtClean="0">
              <a:latin typeface="Times New Roman"/>
              <a:ea typeface="Calibri"/>
            </a:endParaRPr>
          </a:p>
          <a:p>
            <a:r>
              <a:rPr lang="ru-RU" sz="1600" dirty="0" err="1" smtClean="0">
                <a:latin typeface="Tahoma"/>
                <a:ea typeface="Calibri"/>
              </a:rPr>
              <a:t>ListElem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 err="1">
                <a:latin typeface="Tahoma"/>
                <a:ea typeface="Calibri"/>
              </a:rPr>
              <a:t>LFirst</a:t>
            </a:r>
            <a:r>
              <a:rPr lang="ru-RU" sz="1600" dirty="0">
                <a:latin typeface="Tahoma"/>
                <a:ea typeface="Calibri"/>
              </a:rPr>
              <a:t> = { NULL , 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Calibri"/>
              </a:rPr>
              <a:t>3</a:t>
            </a:r>
            <a:r>
              <a:rPr lang="ru-RU" sz="1600" dirty="0">
                <a:latin typeface="Tahoma"/>
                <a:ea typeface="Calibri"/>
              </a:rPr>
              <a:t> }; </a:t>
            </a:r>
            <a:endParaRPr lang="ru-RU" sz="1600" dirty="0" smtClean="0">
              <a:latin typeface="Tahoma"/>
              <a:ea typeface="Calibri"/>
            </a:endParaRPr>
          </a:p>
          <a:p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NULL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 – нулевой указатель – нет ссылки на другие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элементы</a:t>
            </a:r>
            <a:endParaRPr lang="ru-RU" sz="16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732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Виды списков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20688"/>
            <a:ext cx="896461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dirty="0" smtClean="0">
                <a:solidFill>
                  <a:schemeClr val="tx1"/>
                </a:solidFill>
              </a:rPr>
              <a:t>Информация в списках может быть размещена </a:t>
            </a:r>
            <a:r>
              <a:rPr lang="ru-RU" altLang="ru-RU" sz="2300" u="sng" dirty="0" smtClean="0">
                <a:solidFill>
                  <a:schemeClr val="tx1"/>
                </a:solidFill>
              </a:rPr>
              <a:t>по-разному</a:t>
            </a:r>
            <a:r>
              <a:rPr lang="ru-RU" altLang="ru-RU" sz="2300" dirty="0" smtClean="0">
                <a:solidFill>
                  <a:schemeClr val="tx1"/>
                </a:solidFill>
              </a:rPr>
              <a:t>:</a:t>
            </a: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endParaRPr lang="ru-RU" altLang="ru-RU" sz="23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dirty="0" smtClean="0">
                <a:solidFill>
                  <a:schemeClr val="tx1"/>
                </a:solidFill>
              </a:rPr>
              <a:t>В этом случае структура элемента списка отличается от </a:t>
            </a:r>
            <a:r>
              <a:rPr lang="ru-RU" altLang="ru-RU" sz="2300" u="sng" dirty="0" smtClean="0">
                <a:solidFill>
                  <a:schemeClr val="tx1"/>
                </a:solidFill>
              </a:rPr>
              <a:t>простейшей</a:t>
            </a:r>
            <a:r>
              <a:rPr lang="ru-RU" altLang="ru-RU" sz="2300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dirty="0" smtClean="0">
              <a:solidFill>
                <a:schemeClr val="tx1"/>
              </a:solidFill>
            </a:endParaRPr>
          </a:p>
          <a:p>
            <a:r>
              <a:rPr lang="ru-RU" sz="2400" dirty="0"/>
              <a:t/>
            </a:r>
            <a:br>
              <a:rPr lang="ru-RU" sz="2400" dirty="0"/>
            </a:br>
            <a:endParaRPr lang="ru-RU" altLang="ru-RU" sz="23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208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34345378"/>
              </p:ext>
            </p:extLst>
          </p:nvPr>
        </p:nvGraphicFramePr>
        <p:xfrm>
          <a:off x="517525" y="1124744"/>
          <a:ext cx="7999412" cy="460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Visio" r:id="rId3" imgW="6003164" imgH="3411450" progId="Visio.Drawing.11">
                  <p:embed/>
                </p:oleObj>
              </mc:Choice>
              <mc:Fallback>
                <p:oleObj name="Visio" r:id="rId3" imgW="6003164" imgH="3411450" progId="Visio.Drawing.11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033" t="2287" r="-1570" b="-2669"/>
                      <a:stretch>
                        <a:fillRect/>
                      </a:stretch>
                    </p:blipFill>
                    <p:spPr bwMode="auto">
                      <a:xfrm>
                        <a:off x="517525" y="1124744"/>
                        <a:ext cx="7999412" cy="46085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60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116632"/>
            <a:ext cx="4627277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4 Списки и массивы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 smtClean="0">
                <a:solidFill>
                  <a:schemeClr val="tx1"/>
                </a:solidFill>
              </a:rPr>
              <a:t>Сравнение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списков и массивов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в СИ/СИ++: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И списки и массивы используются для хранения 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упорядоченных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данных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массивы трудно добавлять и удалять элементы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Единицы хранения называются: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и </a:t>
            </a:r>
            <a:r>
              <a:rPr lang="ru-RU" altLang="ru-RU" sz="2100" b="1" u="sng" dirty="0">
                <a:solidFill>
                  <a:srgbClr val="FF0000"/>
                </a:solidFill>
              </a:rPr>
              <a:t>элементы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массива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трудно изменить (он фиксирован) в списках вообще не задается </a:t>
            </a:r>
            <a:r>
              <a:rPr lang="ru-RU" altLang="ru-RU" sz="2100" b="1" u="sng" dirty="0">
                <a:solidFill>
                  <a:srgbClr val="FF0000"/>
                </a:solidFill>
              </a:rPr>
              <a:t>размер</a:t>
            </a:r>
            <a:r>
              <a:rPr lang="ru-RU" altLang="ru-RU" sz="2100" b="1" u="sng" dirty="0" smtClean="0">
                <a:solidFill>
                  <a:schemeClr val="tx1"/>
                </a:solidFill>
              </a:rPr>
              <a:t> списка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>
                <a:solidFill>
                  <a:schemeClr val="tx1"/>
                </a:solidFill>
              </a:rPr>
              <a:t>Списки позволяют более эффективно использовать </a:t>
            </a:r>
            <a:r>
              <a:rPr lang="ru-RU" altLang="ru-RU" sz="2100" b="1" u="sng" dirty="0">
                <a:solidFill>
                  <a:schemeClr val="tx1"/>
                </a:solidFill>
              </a:rPr>
              <a:t>память</a:t>
            </a:r>
            <a:r>
              <a:rPr lang="ru-RU" altLang="ru-RU" sz="2100" b="1" dirty="0">
                <a:solidFill>
                  <a:schemeClr val="tx1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компьютера, за счет использования механизмов </a:t>
            </a:r>
            <a:r>
              <a:rPr lang="ru-RU" altLang="ru-RU" sz="2100" b="1" u="sng" dirty="0">
                <a:solidFill>
                  <a:schemeClr val="tx1"/>
                </a:solidFill>
              </a:rPr>
              <a:t>динамической</a:t>
            </a:r>
            <a:r>
              <a:rPr lang="ru-RU" altLang="ru-RU" sz="2100" b="1" dirty="0">
                <a:solidFill>
                  <a:schemeClr val="tx1"/>
                </a:solidFill>
              </a:rPr>
              <a:t> памяти: </a:t>
            </a:r>
            <a:endParaRPr lang="ru-RU" altLang="ru-RU" sz="21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Сам </a:t>
            </a:r>
            <a:r>
              <a:rPr lang="ru-RU" altLang="ru-RU" sz="2100" b="1" dirty="0">
                <a:solidFill>
                  <a:schemeClr val="tx1"/>
                </a:solidFill>
              </a:rPr>
              <a:t>список и его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все его элементы </a:t>
            </a:r>
            <a:r>
              <a:rPr lang="ru-RU" altLang="ru-RU" sz="2100" b="1" dirty="0">
                <a:solidFill>
                  <a:schemeClr val="tx1"/>
                </a:solidFill>
              </a:rPr>
              <a:t>могут быть </a:t>
            </a:r>
            <a:r>
              <a:rPr lang="ru-RU" altLang="ru-RU" sz="2100" b="1" u="sng" dirty="0">
                <a:solidFill>
                  <a:srgbClr val="FF0000"/>
                </a:solidFill>
              </a:rPr>
              <a:t>динамическими</a:t>
            </a:r>
            <a:r>
              <a:rPr lang="ru-RU" altLang="ru-RU" sz="2100" b="1" dirty="0">
                <a:solidFill>
                  <a:schemeClr val="tx1"/>
                </a:solidFill>
              </a:rPr>
              <a:t>. 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массивах часть памяти может не использоваться (размер с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запасом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 списке трудно получить содержание элемента по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номеру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 , а в массиве  легко, за счет </a:t>
            </a:r>
            <a:r>
              <a:rPr lang="ru-RU" altLang="ru-RU" sz="2100" b="1" u="sng" dirty="0">
                <a:solidFill>
                  <a:srgbClr val="FF0000"/>
                </a:solidFill>
              </a:rPr>
              <a:t>индекса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Трудно определить размер списка, в массиве он задан первоначально.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Все элементы массива имеют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один тип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solidFill>
                  <a:schemeClr val="tx1"/>
                </a:solidFill>
              </a:rPr>
              <a:t>Список можно создать с </a:t>
            </a:r>
            <a:r>
              <a:rPr lang="ru-RU" altLang="ru-RU" sz="2100" b="1" u="sng" dirty="0" smtClean="0">
                <a:solidFill>
                  <a:srgbClr val="FF0000"/>
                </a:solidFill>
              </a:rPr>
              <a:t>разнотипными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элементами (</a:t>
            </a:r>
            <a:r>
              <a:rPr lang="en-US" altLang="ru-RU" sz="2100" b="1" dirty="0" smtClean="0">
                <a:solidFill>
                  <a:schemeClr val="tx1"/>
                </a:solidFill>
              </a:rPr>
              <a:t>void *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) </a:t>
            </a:r>
            <a:endParaRPr lang="en-US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100" b="1" dirty="0" smtClean="0">
              <a:solidFill>
                <a:schemeClr val="tx1"/>
              </a:solidFill>
            </a:endParaRPr>
          </a:p>
          <a:p>
            <a:endParaRPr lang="ru-RU" altLang="ru-RU" sz="21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209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23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>
                <a:solidFill>
                  <a:srgbClr val="FF0000"/>
                </a:solidFill>
              </a:rPr>
              <a:t>Диапазоны значений </a:t>
            </a:r>
            <a:r>
              <a:rPr lang="ru-RU" altLang="ru-RU" sz="3200" dirty="0" smtClean="0"/>
              <a:t>переменных в СИ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5497" y="453811"/>
            <a:ext cx="9108504" cy="2039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Диапазоны значений переменных можно уточнить в заголовочных файлах (показать!):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limits.h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целых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float.h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Для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вещественных</a:t>
            </a:r>
          </a:p>
          <a:p>
            <a:pPr algn="l"/>
            <a:r>
              <a:rPr lang="ru-RU" altLang="ru-RU" sz="2400" b="1" dirty="0" smtClean="0"/>
              <a:t>Для </a:t>
            </a:r>
            <a:r>
              <a:rPr lang="ru-RU" altLang="ru-RU" sz="2400" b="1" u="sng" dirty="0" smtClean="0"/>
              <a:t>основных</a:t>
            </a:r>
            <a:r>
              <a:rPr lang="ru-RU" altLang="ru-RU" sz="2400" b="1" dirty="0" smtClean="0"/>
              <a:t> типов приведем, для примера, значения в таблице:</a:t>
            </a:r>
          </a:p>
          <a:p>
            <a:pPr algn="l"/>
            <a:endParaRPr lang="ru-RU" altLang="ru-RU" sz="2400" b="1" dirty="0" smtClean="0"/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2400" b="1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sz="1000" b="1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/>
              <a:t>Вопрос задача</a:t>
            </a:r>
            <a:r>
              <a:rPr lang="ru-RU" sz="2300" b="1" dirty="0" smtClean="0"/>
              <a:t>: Как вычислить диапазон значений в программе</a:t>
            </a:r>
            <a:r>
              <a:rPr lang="en-US" sz="2300" b="1" dirty="0" smtClean="0"/>
              <a:t>?</a:t>
            </a:r>
            <a:r>
              <a:rPr lang="ru-RU" sz="2300" b="1" dirty="0" smtClean="0"/>
              <a:t> </a:t>
            </a:r>
            <a:endParaRPr lang="ru-RU" sz="2300" b="1" dirty="0"/>
          </a:p>
          <a:p>
            <a:pPr algn="l"/>
            <a:endParaRPr lang="ru-RU" sz="24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4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273002"/>
              </p:ext>
            </p:extLst>
          </p:nvPr>
        </p:nvGraphicFramePr>
        <p:xfrm>
          <a:off x="323528" y="2757552"/>
          <a:ext cx="8064896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/>
                <a:gridCol w="2936552"/>
                <a:gridCol w="30963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Имя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типа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Мах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Мин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int</a:t>
                      </a:r>
                      <a:endParaRPr lang="ru-RU" sz="20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134217727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-13421772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Char</a:t>
                      </a:r>
                      <a:endParaRPr lang="ru-RU" sz="2000" kern="1200" dirty="0" smtClean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-128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Short</a:t>
                      </a:r>
                      <a:r>
                        <a:rPr lang="ru-RU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 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32767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-32768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Float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3.402823466e+38F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1.175494351e-38F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Double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1.7976931348623158e+308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2.2250738585072014e-308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nsolas"/>
                          <a:ea typeface="+mn-ea"/>
                          <a:cs typeface="+mn-cs"/>
                        </a:rPr>
                        <a:t>…</a:t>
                      </a:r>
                      <a:endParaRPr lang="ru-RU" sz="2400" kern="1200" dirty="0">
                        <a:solidFill>
                          <a:srgbClr val="0000FF"/>
                        </a:solidFill>
                        <a:highlight>
                          <a:srgbClr val="FFFFFF"/>
                        </a:highlight>
                        <a:latin typeface="Consolas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60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Голова и хвост списка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связанные со списками: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ГОЛОВА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HEAD -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первый элемент списка, его адрес)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>
                <a:solidFill>
                  <a:schemeClr val="tx1"/>
                </a:solidFill>
              </a:rPr>
              <a:t>ХВОСТ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СПИСКА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TAIL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последний элемент списка, его адрес).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Голова списка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используется для хранения адреса начала списка в структурах и параметрах функций. Хвост списка – для хранения адреса конца списка (в структурах и параметрах функций)</a:t>
            </a:r>
            <a:r>
              <a:rPr lang="ru-RU" altLang="ru-RU" sz="2300" b="1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dirty="0"/>
              <a:t/>
            </a:r>
            <a:br>
              <a:rPr lang="ru-RU" sz="2400" dirty="0"/>
            </a:br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210</a:t>
            </a:fld>
            <a:endParaRPr lang="ru-RU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61926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96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Ручная работа со списком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60464"/>
            <a:ext cx="9180512" cy="567684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связывание (для структуры элементного списка (</a:t>
            </a:r>
            <a:r>
              <a:rPr lang="ru-RU" altLang="ru-RU" sz="18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)):</a:t>
            </a: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Описание и инициализация элементов списка – трех: 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LE3 = { NULL , 3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NULL – нулевой указатель – нет ссылки на другие элементы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LE2 = { &amp;LE3 , 2 };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&amp;LE3 - задание адреса третьего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marL="488950" algn="just"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LE1 = { &amp;LE2 , 1 };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&amp;LE2 - задание адреса второго элемента 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pNext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18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списка в цикле: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"Печать списка в цикле: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</a:t>
            </a:r>
            <a:r>
              <a:rPr lang="ru-RU" sz="1800" dirty="0">
                <a:latin typeface="Tahoma"/>
                <a:ea typeface="Calibri"/>
              </a:rPr>
              <a:t> 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= &amp;LE1;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Во временную переменную - указатель задаем адрес первого элемента</a:t>
            </a:r>
            <a:endParaRPr lang="ru-RU" sz="18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while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(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!= NULL)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{ </a:t>
            </a:r>
            <a:r>
              <a:rPr lang="ru-RU" sz="1800" dirty="0" err="1" smtClean="0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>
                <a:latin typeface="Tahoma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"Элемент простого списка </a:t>
            </a:r>
            <a:r>
              <a:rPr lang="ru-RU" sz="1800" dirty="0" err="1">
                <a:solidFill>
                  <a:srgbClr val="A31515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: %d \n"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pETemp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-&gt;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); </a:t>
            </a:r>
            <a:endParaRPr lang="ru-RU" sz="18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18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18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НАВИГАЦИЯ: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Важнейший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оператор для работы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                            // со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списком</a:t>
            </a:r>
            <a:endParaRPr lang="ru-RU" sz="1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1800" b="1" u="sng" dirty="0">
                <a:solidFill>
                  <a:schemeClr val="tx1"/>
                </a:solidFill>
              </a:rPr>
              <a:t>Результат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 списка в цикле: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1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2</a:t>
            </a:r>
          </a:p>
          <a:p>
            <a:pPr algn="l"/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Элемент простого списка </a:t>
            </a:r>
            <a:r>
              <a:rPr lang="ru-RU" sz="16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Elem</a:t>
            </a:r>
            <a:r>
              <a:rPr lang="ru-RU" sz="16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: 3</a:t>
            </a:r>
          </a:p>
          <a:p>
            <a:pPr algn="l">
              <a:spcBef>
                <a:spcPts val="0"/>
              </a:spcBef>
            </a:pPr>
            <a:endParaRPr lang="ru-RU" altLang="ru-RU" sz="1800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dirty="0">
              <a:solidFill>
                <a:schemeClr val="tx1"/>
              </a:solidFill>
            </a:endParaRPr>
          </a:p>
          <a:p>
            <a:pPr algn="l"/>
            <a:endParaRPr lang="ru-RU" altLang="ru-RU" sz="1800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dirty="0" smtClean="0">
              <a:solidFill>
                <a:schemeClr val="tx1"/>
              </a:solidFill>
            </a:endParaRPr>
          </a:p>
          <a:p>
            <a:endParaRPr lang="ru-RU" altLang="ru-RU" sz="1800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80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575"/>
            <a:ext cx="7200800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№8 Однонаправленные и двунаправленные списки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0701" y="475530"/>
            <a:ext cx="8675687" cy="100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dirty="0" smtClean="0">
                <a:solidFill>
                  <a:schemeClr val="tx1"/>
                </a:solidFill>
              </a:rPr>
              <a:t>Возможны два способа связывания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 smtClean="0">
                <a:solidFill>
                  <a:schemeClr val="tx1"/>
                </a:solidFill>
              </a:rPr>
              <a:t>Однонаправленный</a:t>
            </a:r>
            <a:r>
              <a:rPr lang="ru-RU" altLang="ru-RU" sz="2000" dirty="0" smtClean="0">
                <a:solidFill>
                  <a:schemeClr val="tx1"/>
                </a:solidFill>
              </a:rPr>
              <a:t> (навигация в одном направлении) и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u="sng" dirty="0" smtClean="0">
                <a:solidFill>
                  <a:schemeClr val="tx1"/>
                </a:solidFill>
              </a:rPr>
              <a:t>Двунаправленный</a:t>
            </a:r>
            <a:r>
              <a:rPr lang="ru-RU" altLang="ru-RU" sz="2000" dirty="0" smtClean="0">
                <a:solidFill>
                  <a:schemeClr val="tx1"/>
                </a:solidFill>
              </a:rPr>
              <a:t> ( возможна навигация в двух направлениях)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dirty="0" smtClean="0">
                <a:solidFill>
                  <a:schemeClr val="tx1"/>
                </a:solidFill>
              </a:rPr>
              <a:t>В двунаправленном списке в элементе используется второй адрес (</a:t>
            </a:r>
            <a:r>
              <a:rPr lang="en-US" altLang="ru-RU" sz="2000" b="1" dirty="0" err="1" smtClean="0">
                <a:solidFill>
                  <a:srgbClr val="FF0000"/>
                </a:solidFill>
              </a:rPr>
              <a:t>pPrev</a:t>
            </a:r>
            <a:r>
              <a:rPr lang="ru-RU" altLang="ru-RU" sz="2000" dirty="0" smtClean="0">
                <a:solidFill>
                  <a:schemeClr val="tx1"/>
                </a:solidFill>
              </a:rPr>
              <a:t>)</a:t>
            </a:r>
            <a:r>
              <a:rPr lang="en-US" altLang="ru-RU" sz="2000" dirty="0">
                <a:solidFill>
                  <a:schemeClr val="tx1"/>
                </a:solidFill>
              </a:rPr>
              <a:t>.</a:t>
            </a:r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212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0564669"/>
              </p:ext>
            </p:extLst>
          </p:nvPr>
        </p:nvGraphicFramePr>
        <p:xfrm>
          <a:off x="899592" y="1700808"/>
          <a:ext cx="6768752" cy="4176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Visio" r:id="rId3" imgW="6331376" imgH="3802140" progId="Visio.Drawing.11">
                  <p:embed/>
                </p:oleObj>
              </mc:Choice>
              <mc:Fallback>
                <p:oleObj name="Visio" r:id="rId3" imgW="6331376" imgH="380214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l="5597" r="9654" b="2223"/>
                      <a:stretch>
                        <a:fillRect/>
                      </a:stretch>
                    </p:blipFill>
                    <p:spPr bwMode="auto">
                      <a:xfrm>
                        <a:off x="899592" y="1700808"/>
                        <a:ext cx="6768752" cy="417646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001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Навигация в списках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списках выполняется с помощью оператора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присваивания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 Для этого используется вспомогательная переменная типа указатель на элемент списка:</a:t>
            </a:r>
          </a:p>
          <a:p>
            <a:pPr algn="l"/>
            <a:r>
              <a:rPr lang="ru-RU" sz="20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2000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Calibri"/>
              </a:rPr>
              <a:t>=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Calibri"/>
              </a:rPr>
              <a:t>&amp;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Head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Голова списка 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прямом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направлении (однонаправленный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-&gt;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pNext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; </a:t>
            </a:r>
            <a:r>
              <a:rPr lang="ru-RU" sz="2400" dirty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Навигация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обратном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направлении (двунаправленный список):</a:t>
            </a:r>
          </a:p>
          <a:p>
            <a:pPr algn="l"/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 = </a:t>
            </a:r>
            <a:r>
              <a:rPr lang="ru-RU" sz="2000" b="1" dirty="0" err="1">
                <a:solidFill>
                  <a:srgbClr val="FF0000"/>
                </a:solidFill>
                <a:latin typeface="Tahoma"/>
                <a:ea typeface="Calibri"/>
              </a:rPr>
              <a:t>pETemp</a:t>
            </a:r>
            <a:r>
              <a:rPr lang="ru-RU" sz="2000" b="1" dirty="0">
                <a:solidFill>
                  <a:srgbClr val="FF0000"/>
                </a:solidFill>
                <a:latin typeface="Tahoma"/>
                <a:ea typeface="Calibri"/>
              </a:rPr>
              <a:t>-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Calibri"/>
              </a:rPr>
              <a:t>&gt;</a:t>
            </a:r>
            <a:r>
              <a:rPr lang="en-US" sz="2000" b="1" dirty="0" err="1" smtClean="0">
                <a:solidFill>
                  <a:srgbClr val="FF0000"/>
                </a:solidFill>
                <a:latin typeface="Tahoma"/>
                <a:ea typeface="Calibri"/>
              </a:rPr>
              <a:t>pPrev</a:t>
            </a:r>
            <a:r>
              <a:rPr lang="ru-RU" sz="2000" b="1" dirty="0" smtClean="0">
                <a:solidFill>
                  <a:srgbClr val="FF0000"/>
                </a:solidFill>
                <a:latin typeface="Tahoma"/>
                <a:ea typeface="Calibri"/>
              </a:rPr>
              <a:t>;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Виды списков (</a:t>
            </a:r>
            <a:r>
              <a:rPr lang="ru-RU" altLang="ru-RU" sz="23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388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№8Списковые структуры (1)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5922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Список (</a:t>
            </a:r>
            <a:r>
              <a:rPr lang="ru-RU" altLang="ru-RU" sz="24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 на базе элемента структуры(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Elem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Самый простой элемент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latin typeface="Tahoma"/>
                <a:ea typeface="Calibri"/>
              </a:rPr>
              <a:t>{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rgbClr val="FF0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pNext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адрес следующего элемента списка</a:t>
            </a:r>
            <a:endParaRPr lang="ru-RU" sz="1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ListVal</a:t>
            </a:r>
            <a:r>
              <a:rPr lang="ru-RU" sz="1800" dirty="0" smtClean="0">
                <a:latin typeface="Tahoma"/>
                <a:ea typeface="Calibri"/>
              </a:rPr>
              <a:t>;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информация, содержащаяся в списке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214</a:t>
            </a:fld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692786"/>
              </p:ext>
            </p:extLst>
          </p:nvPr>
        </p:nvGraphicFramePr>
        <p:xfrm>
          <a:off x="898525" y="2446338"/>
          <a:ext cx="6985843" cy="386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Visio" r:id="rId5" imgW="6142553" imgH="4470660" progId="Visio.Drawing.11">
                  <p:embed/>
                </p:oleObj>
              </mc:Choice>
              <mc:Fallback>
                <p:oleObj name="Visio" r:id="rId5" imgW="6142553" imgH="4470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2446338"/>
                        <a:ext cx="6985843" cy="386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54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Операции для списков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764704"/>
            <a:ext cx="9036496" cy="35283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b="1" dirty="0">
                <a:solidFill>
                  <a:schemeClr val="tx1"/>
                </a:solidFill>
              </a:rPr>
              <a:t>Основные общие </a:t>
            </a:r>
            <a:r>
              <a:rPr lang="ru-RU" sz="2400" b="1" u="sng" dirty="0">
                <a:solidFill>
                  <a:schemeClr val="tx1"/>
                </a:solidFill>
              </a:rPr>
              <a:t>операции</a:t>
            </a:r>
            <a:r>
              <a:rPr lang="ru-RU" sz="2400" b="1" dirty="0">
                <a:solidFill>
                  <a:schemeClr val="tx1"/>
                </a:solidFill>
              </a:rPr>
              <a:t> для работы со </a:t>
            </a:r>
            <a:r>
              <a:rPr lang="ru-RU" sz="2400" b="1" dirty="0" smtClean="0">
                <a:solidFill>
                  <a:schemeClr val="tx1"/>
                </a:solidFill>
              </a:rPr>
              <a:t>списками </a:t>
            </a:r>
            <a:r>
              <a:rPr lang="en-US" sz="2400" b="1" dirty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Создание</a:t>
            </a:r>
            <a:r>
              <a:rPr lang="ru-RU" sz="2400" b="1" dirty="0">
                <a:solidFill>
                  <a:schemeClr val="tx1"/>
                </a:solidFill>
              </a:rPr>
              <a:t> нового </a:t>
            </a:r>
            <a:r>
              <a:rPr lang="ru-RU" sz="2400" b="1" dirty="0" smtClean="0">
                <a:solidFill>
                  <a:schemeClr val="tx1"/>
                </a:solidFill>
              </a:rPr>
              <a:t>списка (Выделение ОП под элементы)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Добавление</a:t>
            </a:r>
            <a:r>
              <a:rPr lang="ru-RU" sz="2400" b="1" dirty="0">
                <a:solidFill>
                  <a:schemeClr val="tx1"/>
                </a:solidFill>
              </a:rPr>
              <a:t> нового элемента в список (в </a:t>
            </a:r>
            <a:r>
              <a:rPr lang="ru-RU" sz="2400" b="1" u="sng" dirty="0">
                <a:solidFill>
                  <a:schemeClr val="tx1"/>
                </a:solidFill>
              </a:rPr>
              <a:t>голову</a:t>
            </a:r>
            <a:r>
              <a:rPr lang="ru-RU" sz="2400" b="1" dirty="0">
                <a:solidFill>
                  <a:schemeClr val="tx1"/>
                </a:solidFill>
              </a:rPr>
              <a:t>, в </a:t>
            </a:r>
            <a:r>
              <a:rPr lang="ru-RU" sz="2400" b="1" u="sng" dirty="0">
                <a:solidFill>
                  <a:schemeClr val="tx1"/>
                </a:solidFill>
              </a:rPr>
              <a:t>хвост</a:t>
            </a:r>
            <a:r>
              <a:rPr lang="ru-RU" sz="2400" b="1" dirty="0">
                <a:solidFill>
                  <a:schemeClr val="tx1"/>
                </a:solidFill>
              </a:rPr>
              <a:t> и по </a:t>
            </a:r>
            <a:r>
              <a:rPr lang="ru-RU" sz="2400" b="1" dirty="0" smtClean="0">
                <a:solidFill>
                  <a:schemeClr val="tx1"/>
                </a:solidFill>
              </a:rPr>
              <a:t>номеру).</a:t>
            </a:r>
            <a:endParaRPr lang="ru-RU" sz="2400" b="1" dirty="0">
              <a:solidFill>
                <a:schemeClr val="tx1"/>
              </a:solidFill>
            </a:endParaRP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Удаление</a:t>
            </a:r>
            <a:r>
              <a:rPr lang="ru-RU" sz="2400" b="1" dirty="0">
                <a:solidFill>
                  <a:schemeClr val="tx1"/>
                </a:solidFill>
              </a:rPr>
              <a:t> элемента из списка (из </a:t>
            </a:r>
            <a:r>
              <a:rPr lang="ru-RU" sz="2400" b="1" u="sng" dirty="0">
                <a:solidFill>
                  <a:schemeClr val="tx1"/>
                </a:solidFill>
              </a:rPr>
              <a:t>головы</a:t>
            </a:r>
            <a:r>
              <a:rPr lang="ru-RU" sz="2400" b="1" dirty="0">
                <a:solidFill>
                  <a:schemeClr val="tx1"/>
                </a:solidFill>
              </a:rPr>
              <a:t>, с </a:t>
            </a:r>
            <a:r>
              <a:rPr lang="ru-RU" sz="2400" b="1" u="sng" dirty="0">
                <a:solidFill>
                  <a:schemeClr val="tx1"/>
                </a:solidFill>
              </a:rPr>
              <a:t>хвоста</a:t>
            </a:r>
            <a:r>
              <a:rPr lang="ru-RU" sz="2400" b="1" dirty="0">
                <a:solidFill>
                  <a:schemeClr val="tx1"/>
                </a:solidFill>
              </a:rPr>
              <a:t> и по </a:t>
            </a:r>
            <a:r>
              <a:rPr lang="ru-RU" sz="2400" b="1" u="sng" dirty="0">
                <a:solidFill>
                  <a:schemeClr val="tx1"/>
                </a:solidFill>
              </a:rPr>
              <a:t>номеру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Очистка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Распечатка</a:t>
            </a:r>
            <a:r>
              <a:rPr lang="ru-RU" sz="2400" b="1" dirty="0">
                <a:solidFill>
                  <a:schemeClr val="tx1"/>
                </a:solidFill>
              </a:rPr>
              <a:t> всего списка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Замена</a:t>
            </a:r>
            <a:r>
              <a:rPr lang="ru-RU" sz="2400" b="1" dirty="0">
                <a:solidFill>
                  <a:schemeClr val="tx1"/>
                </a:solidFill>
              </a:rPr>
              <a:t> местами элементов по </a:t>
            </a:r>
            <a:r>
              <a:rPr lang="ru-RU" sz="2400" b="1" dirty="0" smtClean="0">
                <a:solidFill>
                  <a:schemeClr val="tx1"/>
                </a:solidFill>
              </a:rPr>
              <a:t>номерам (</a:t>
            </a:r>
            <a:r>
              <a:rPr lang="en-US" sz="2400" b="1" dirty="0" smtClean="0">
                <a:solidFill>
                  <a:schemeClr val="tx1"/>
                </a:solidFill>
              </a:rPr>
              <a:t>Swap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 smtClean="0">
                <a:solidFill>
                  <a:schemeClr val="tx1"/>
                </a:solidFill>
              </a:rPr>
              <a:t>Поиск</a:t>
            </a:r>
            <a:r>
              <a:rPr lang="ru-RU" sz="2400" b="1" dirty="0" smtClean="0">
                <a:solidFill>
                  <a:schemeClr val="tx1"/>
                </a:solidFill>
              </a:rPr>
              <a:t> элемента по номеру в списке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Поиск</a:t>
            </a:r>
            <a:r>
              <a:rPr lang="ru-RU" sz="2400" b="1" dirty="0" smtClean="0">
                <a:solidFill>
                  <a:schemeClr val="tx1"/>
                </a:solidFill>
              </a:rPr>
              <a:t> элемента по ключевому параметру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Слияние</a:t>
            </a:r>
            <a:r>
              <a:rPr lang="ru-RU" sz="2400" b="1" dirty="0" smtClean="0">
                <a:solidFill>
                  <a:schemeClr val="tx1"/>
                </a:solidFill>
              </a:rPr>
              <a:t> списков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sz="2400" b="1" u="sng" dirty="0">
                <a:solidFill>
                  <a:schemeClr val="tx1"/>
                </a:solidFill>
              </a:rPr>
              <a:t>Разделение</a:t>
            </a:r>
            <a:r>
              <a:rPr lang="ru-RU" sz="2400" b="1" dirty="0" smtClean="0">
                <a:solidFill>
                  <a:schemeClr val="tx1"/>
                </a:solidFill>
              </a:rPr>
              <a:t> списков.</a:t>
            </a:r>
            <a:endParaRPr lang="ru-RU" sz="2400" b="1" dirty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568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№8Списковые структуры (2)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23762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структур списков</a:t>
            </a:r>
            <a:r>
              <a:rPr lang="en-US" sz="2400" b="1" dirty="0" smtClean="0">
                <a:solidFill>
                  <a:schemeClr val="tx1"/>
                </a:solidFill>
              </a:rPr>
              <a:t>(</a:t>
            </a:r>
            <a:r>
              <a:rPr lang="ru-RU" sz="24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400" b="1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Список на базе специальной структуры (для </a:t>
            </a:r>
            <a:r>
              <a:rPr lang="ru-RU" altLang="ru-RU" sz="2400" b="1" dirty="0" err="1" smtClean="0">
                <a:solidFill>
                  <a:schemeClr val="tx1"/>
                </a:solidFill>
              </a:rPr>
              <a:t>елемента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списка </a:t>
            </a:r>
            <a:r>
              <a:rPr lang="ru-RU" altLang="ru-RU" sz="24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):</a:t>
            </a: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 smtClean="0">
                <a:solidFill>
                  <a:srgbClr val="0000FF"/>
                </a:solidFill>
                <a:latin typeface="Tahoma"/>
                <a:ea typeface="Calibri"/>
              </a:rPr>
              <a:t>struct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EList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{</a:t>
            </a:r>
            <a:r>
              <a:rPr lang="ru-RU" sz="1800" dirty="0">
                <a:latin typeface="Tahoma"/>
                <a:ea typeface="Calibri"/>
              </a:rPr>
              <a:t> 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Простейшая структура список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 - элементарный список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pHead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Голова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Elem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 *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pTail</a:t>
            </a:r>
            <a:r>
              <a:rPr lang="ru-RU" sz="1800" dirty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Хвост списка</a:t>
            </a:r>
            <a:endParaRPr lang="ru-RU" sz="2800" dirty="0">
              <a:latin typeface="Times New Roman"/>
              <a:ea typeface="Calibri"/>
            </a:endParaRPr>
          </a:p>
          <a:p>
            <a:pPr marL="349250" indent="450215" algn="l">
              <a:lnSpc>
                <a:spcPct val="115000"/>
              </a:lnSpc>
            </a:pPr>
            <a:r>
              <a:rPr lang="ru-RU" sz="18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ru-RU" sz="1800" dirty="0">
                <a:latin typeface="Tahoma"/>
                <a:ea typeface="Calibri"/>
              </a:rPr>
              <a:t> </a:t>
            </a:r>
            <a:r>
              <a:rPr lang="ru-RU" sz="1800" dirty="0" err="1">
                <a:solidFill>
                  <a:schemeClr val="tx1"/>
                </a:solidFill>
                <a:latin typeface="Tahoma"/>
                <a:ea typeface="Calibri"/>
              </a:rPr>
              <a:t>Count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Calibri"/>
              </a:rPr>
              <a:t>; 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Calibri"/>
              </a:rPr>
              <a:t>};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// Текущий счетчик элементов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Calibri"/>
              </a:rPr>
              <a:t> 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216</a:t>
            </a:fld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261936"/>
              </p:ext>
            </p:extLst>
          </p:nvPr>
        </p:nvGraphicFramePr>
        <p:xfrm>
          <a:off x="611560" y="2852936"/>
          <a:ext cx="6768752" cy="336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Visio" r:id="rId5" imgW="6142553" imgH="4470660" progId="Visio.Drawing.11">
                  <p:embed/>
                </p:oleObj>
              </mc:Choice>
              <mc:Fallback>
                <p:oleObj name="Visio" r:id="rId5" imgW="6142553" imgH="4470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2852936"/>
                        <a:ext cx="6768752" cy="33615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907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6632"/>
            <a:ext cx="7128792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Примеры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Списки </a:t>
            </a:r>
            <a:r>
              <a:rPr lang="ru-RU" altLang="ru-RU" sz="2200" b="1" dirty="0">
                <a:solidFill>
                  <a:schemeClr val="tx1"/>
                </a:solidFill>
              </a:rPr>
              <a:t>(</a:t>
            </a:r>
            <a:r>
              <a:rPr lang="ru-RU" altLang="ru-RU" sz="2200" b="1" dirty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200" b="1" dirty="0">
                <a:solidFill>
                  <a:schemeClr val="tx1"/>
                </a:solidFill>
              </a:rPr>
              <a:t>)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200" b="1" dirty="0">
                <a:solidFill>
                  <a:schemeClr val="tx1"/>
                </a:solidFill>
              </a:rPr>
              <a:t>,</a:t>
            </a:r>
            <a:r>
              <a:rPr lang="ru-RU" sz="2200" b="1" dirty="0">
                <a:solidFill>
                  <a:schemeClr val="tx1"/>
                </a:solidFill>
                <a:hlinkClick r:id="" action="ppaction://noaction"/>
              </a:rPr>
              <a:t> Примеры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ru-RU" sz="2200" b="1" dirty="0">
                <a:solidFill>
                  <a:schemeClr val="tx1"/>
                </a:solidFill>
                <a:hlinkClick r:id="" action="ppaction://noaction"/>
              </a:rPr>
              <a:t>Задания</a:t>
            </a:r>
            <a:r>
              <a:rPr lang="en-US" sz="2200" b="1" dirty="0">
                <a:solidFill>
                  <a:schemeClr val="tx1"/>
                </a:solidFill>
              </a:rPr>
              <a:t>)</a:t>
            </a:r>
            <a:r>
              <a:rPr lang="ru-RU" sz="2200" b="1" dirty="0">
                <a:solidFill>
                  <a:schemeClr val="tx1"/>
                </a:solidFill>
              </a:rPr>
              <a:t> </a:t>
            </a:r>
            <a:r>
              <a:rPr lang="en-US" altLang="ru-RU" sz="2200" b="1" dirty="0">
                <a:solidFill>
                  <a:schemeClr val="tx1"/>
                </a:solidFill>
              </a:rPr>
              <a:t>(</a:t>
            </a:r>
            <a:r>
              <a:rPr lang="en-US" altLang="ru-RU" sz="22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200" b="1" dirty="0">
                <a:solidFill>
                  <a:schemeClr val="tx1"/>
                </a:solidFill>
              </a:rPr>
              <a:t> –</a:t>
            </a:r>
            <a:r>
              <a:rPr lang="ru-RU" altLang="ru-RU" sz="2200" b="1" dirty="0">
                <a:solidFill>
                  <a:schemeClr val="tx1"/>
                </a:solidFill>
              </a:rPr>
              <a:t>ЛР № 8</a:t>
            </a:r>
            <a:r>
              <a:rPr lang="en-US" altLang="ru-RU" sz="2200" b="1" dirty="0">
                <a:solidFill>
                  <a:schemeClr val="tx1"/>
                </a:solidFill>
              </a:rPr>
              <a:t>) </a:t>
            </a:r>
            <a:r>
              <a:rPr lang="ru-RU" sz="2200" b="1" dirty="0">
                <a:solidFill>
                  <a:schemeClr val="tx1"/>
                </a:solidFill>
              </a:rPr>
              <a:t>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Примеры для ЛР №8 </a:t>
            </a:r>
            <a:r>
              <a:rPr lang="ru-RU" altLang="ru-RU" sz="2200" b="1" dirty="0">
                <a:solidFill>
                  <a:schemeClr val="tx1"/>
                </a:solidFill>
              </a:rPr>
              <a:t>для ЛР №8 </a:t>
            </a:r>
            <a:r>
              <a:rPr lang="en-US" sz="2200" b="1" dirty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200" b="1" dirty="0">
                <a:solidFill>
                  <a:schemeClr val="tx1"/>
                </a:solidFill>
              </a:rPr>
              <a:t>):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Создание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вручную.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u="sng" dirty="0">
                <a:solidFill>
                  <a:schemeClr val="tx1"/>
                </a:solidFill>
              </a:rPr>
              <a:t>Распечатка</a:t>
            </a:r>
            <a:r>
              <a:rPr lang="ru-RU" sz="2200" b="1" dirty="0">
                <a:solidFill>
                  <a:schemeClr val="tx1"/>
                </a:solidFill>
              </a:rPr>
              <a:t> простейшего списка в цикле (</a:t>
            </a:r>
            <a:r>
              <a:rPr lang="ru-RU" sz="2200" b="1" dirty="0" err="1">
                <a:solidFill>
                  <a:schemeClr val="tx1"/>
                </a:solidFill>
              </a:rPr>
              <a:t>FirstList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Простейший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динамический</a:t>
            </a:r>
            <a:r>
              <a:rPr lang="ru-RU" sz="2200" b="1" dirty="0">
                <a:solidFill>
                  <a:schemeClr val="tx1"/>
                </a:solidFill>
              </a:rPr>
              <a:t> список (</a:t>
            </a:r>
            <a:r>
              <a:rPr lang="ru-RU" sz="2200" b="1" dirty="0" err="1">
                <a:solidFill>
                  <a:schemeClr val="tx1"/>
                </a:solidFill>
              </a:rPr>
              <a:t>pDList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элементов.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Ручная работа с однонаправленным списком на основе структуры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>
                <a:solidFill>
                  <a:schemeClr val="tx1"/>
                </a:solidFill>
              </a:rPr>
              <a:t>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Ручное добавление и удаление в голову и хвост.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Распечатка однонаправленного списка с помощью функции.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Очистка статического и динамического списков.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динамическим списком (указатель - </a:t>
            </a:r>
            <a:r>
              <a:rPr lang="ru-RU" sz="2200" b="1" dirty="0" err="1">
                <a:solidFill>
                  <a:schemeClr val="tx1"/>
                </a:solidFill>
              </a:rPr>
              <a:t>pList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2200" b="1" dirty="0">
                <a:solidFill>
                  <a:schemeClr val="tx1"/>
                </a:solidFill>
              </a:rPr>
              <a:t>Работа с двунаправленным списком (</a:t>
            </a:r>
            <a:r>
              <a:rPr lang="en-US" sz="2200" b="1" dirty="0">
                <a:solidFill>
                  <a:schemeClr val="tx1"/>
                </a:solidFill>
              </a:rPr>
              <a:t>My</a:t>
            </a:r>
            <a:r>
              <a:rPr lang="ru-RU" sz="2200" b="1" dirty="0">
                <a:solidFill>
                  <a:schemeClr val="tx1"/>
                </a:solidFill>
              </a:rPr>
              <a:t>_</a:t>
            </a:r>
            <a:r>
              <a:rPr lang="en-US" sz="2200" b="1" dirty="0" err="1">
                <a:solidFill>
                  <a:schemeClr val="tx1"/>
                </a:solidFill>
              </a:rPr>
              <a:t>DList</a:t>
            </a:r>
            <a:r>
              <a:rPr lang="ru-RU" sz="2200" b="1" dirty="0">
                <a:solidFill>
                  <a:schemeClr val="tx1"/>
                </a:solidFill>
              </a:rPr>
              <a:t>).</a:t>
            </a: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endParaRPr lang="ru-RU" altLang="ru-RU" sz="22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563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Контрольные задания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600" b="1" dirty="0" smtClean="0">
                <a:solidFill>
                  <a:srgbClr val="FF0000"/>
                </a:solidFill>
              </a:rPr>
              <a:t>Списки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600" b="1" dirty="0" smtClean="0">
                <a:solidFill>
                  <a:schemeClr val="tx1"/>
                </a:solidFill>
                <a:hlinkClick r:id="rId2" action="ppaction://hlinkpres?slideindex=1&amp;slidetitle="/>
              </a:rPr>
              <a:t>2016</a:t>
            </a:r>
            <a:r>
              <a:rPr lang="ru-RU" altLang="ru-RU" sz="2600" b="1" dirty="0">
                <a:solidFill>
                  <a:schemeClr val="tx1"/>
                </a:solidFill>
              </a:rPr>
              <a:t>)</a:t>
            </a:r>
            <a:r>
              <a:rPr lang="en-US" sz="2600" b="1" dirty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sz="2600" b="1" dirty="0">
                <a:solidFill>
                  <a:schemeClr val="tx1"/>
                </a:solidFill>
              </a:rPr>
              <a:t>,</a:t>
            </a:r>
            <a:r>
              <a:rPr lang="ru-RU" sz="2600" b="1" dirty="0">
                <a:solidFill>
                  <a:schemeClr val="tx1"/>
                </a:solidFill>
                <a:hlinkClick r:id="" action="ppaction://noaction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hlinkClick r:id="" action="ppaction://noaction"/>
              </a:rPr>
              <a:t>Примеры</a:t>
            </a:r>
            <a:r>
              <a:rPr lang="en-US" sz="26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600" b="1" dirty="0" smtClean="0">
                <a:solidFill>
                  <a:schemeClr val="tx1"/>
                </a:solidFill>
              </a:rPr>
              <a:t>(</a:t>
            </a:r>
            <a:r>
              <a:rPr lang="en-US" altLang="ru-RU" sz="26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2600" b="1" dirty="0">
                <a:solidFill>
                  <a:schemeClr val="tx1"/>
                </a:solidFill>
              </a:rPr>
              <a:t> –</a:t>
            </a:r>
            <a:r>
              <a:rPr lang="ru-RU" altLang="ru-RU" sz="2600" b="1" dirty="0">
                <a:solidFill>
                  <a:schemeClr val="tx1"/>
                </a:solidFill>
              </a:rPr>
              <a:t>ЛР № 8</a:t>
            </a:r>
            <a:r>
              <a:rPr lang="en-US" altLang="ru-RU" sz="2600" b="1" dirty="0">
                <a:solidFill>
                  <a:schemeClr val="tx1"/>
                </a:solidFill>
              </a:rPr>
              <a:t>) </a:t>
            </a:r>
            <a:r>
              <a:rPr lang="ru-RU" sz="2600" b="1" dirty="0">
                <a:solidFill>
                  <a:schemeClr val="tx1"/>
                </a:solidFill>
              </a:rPr>
              <a:t>:</a:t>
            </a:r>
            <a:endParaRPr lang="en-US" altLang="ru-RU" sz="2600" b="1" dirty="0" smtClean="0">
              <a:solidFill>
                <a:srgbClr val="FF0000"/>
              </a:solidFill>
            </a:endParaRPr>
          </a:p>
          <a:p>
            <a:pPr algn="l"/>
            <a:r>
              <a:rPr lang="ru-RU" altLang="ru-RU" sz="2600" b="1" dirty="0" smtClean="0">
                <a:solidFill>
                  <a:srgbClr val="FF0000"/>
                </a:solidFill>
              </a:rPr>
              <a:t>Контрольные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 задания для ЛР №8 </a:t>
            </a:r>
            <a:r>
              <a:rPr lang="en-US" sz="2600" b="1" dirty="0" smtClean="0">
                <a:solidFill>
                  <a:schemeClr val="tx1"/>
                </a:solidFill>
              </a:rPr>
              <a:t>(</a:t>
            </a:r>
            <a:r>
              <a:rPr lang="ru-RU" sz="26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600" b="1" dirty="0">
                <a:solidFill>
                  <a:schemeClr val="tx1"/>
                </a:solidFill>
              </a:rPr>
              <a:t>, </a:t>
            </a:r>
            <a:r>
              <a:rPr lang="en-US" sz="26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2600" b="1" dirty="0" smtClean="0">
                <a:solidFill>
                  <a:schemeClr val="tx1"/>
                </a:solidFill>
              </a:rPr>
              <a:t>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Создать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список </a:t>
            </a:r>
            <a:r>
              <a:rPr lang="ru-RU" sz="2600" b="1" dirty="0" smtClean="0">
                <a:solidFill>
                  <a:schemeClr val="tx1"/>
                </a:solidFill>
              </a:rPr>
              <a:t>вручную </a:t>
            </a:r>
            <a:r>
              <a:rPr lang="ru-RU" sz="2600" b="1" dirty="0">
                <a:solidFill>
                  <a:srgbClr val="FF0000"/>
                </a:solidFill>
              </a:rPr>
              <a:t>-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5.1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endParaRPr lang="ru-RU" altLang="ru-RU" sz="26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>
                <a:solidFill>
                  <a:schemeClr val="tx1"/>
                </a:solidFill>
              </a:rPr>
              <a:t>Распечатать</a:t>
            </a:r>
            <a:r>
              <a:rPr lang="ru-RU" sz="2600" b="1" dirty="0">
                <a:solidFill>
                  <a:schemeClr val="tx1"/>
                </a:solidFill>
              </a:rPr>
              <a:t> однонаправленный </a:t>
            </a:r>
            <a:r>
              <a:rPr lang="ru-RU" sz="2600" b="1" dirty="0" smtClean="0">
                <a:solidFill>
                  <a:schemeClr val="tx1"/>
                </a:solidFill>
              </a:rPr>
              <a:t>список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5.2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распечатки </a:t>
            </a:r>
            <a:r>
              <a:rPr lang="ru-RU" sz="2600" b="1" dirty="0" smtClean="0">
                <a:solidFill>
                  <a:schemeClr val="tx1"/>
                </a:solidFill>
              </a:rPr>
              <a:t>списка</a:t>
            </a: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- 5.3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Написать программу для </a:t>
            </a:r>
            <a:r>
              <a:rPr lang="ru-RU" sz="2600" b="1" u="sng" dirty="0">
                <a:solidFill>
                  <a:schemeClr val="tx1"/>
                </a:solidFill>
              </a:rPr>
              <a:t>добавления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элементов</a:t>
            </a:r>
            <a:r>
              <a:rPr lang="ru-RU" sz="2600" b="1" dirty="0">
                <a:solidFill>
                  <a:srgbClr val="FF0000"/>
                </a:solidFill>
              </a:rPr>
              <a:t> - </a:t>
            </a:r>
            <a:r>
              <a:rPr lang="ru-RU" sz="2600" b="1" dirty="0" smtClean="0">
                <a:solidFill>
                  <a:srgbClr val="FF0000"/>
                </a:solidFill>
              </a:rPr>
              <a:t>5.4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 для добавления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(в голову/хвост) </a:t>
            </a:r>
            <a:r>
              <a:rPr lang="ru-RU" sz="2600" b="1" dirty="0" smtClean="0">
                <a:solidFill>
                  <a:srgbClr val="FF0000"/>
                </a:solidFill>
              </a:rPr>
              <a:t>- 5.5/6</a:t>
            </a:r>
            <a:endParaRPr lang="ru-RU" sz="26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удаление</a:t>
            </a:r>
            <a:r>
              <a:rPr lang="ru-RU" sz="2600" b="1" dirty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из списка (из головы/хвост)</a:t>
            </a:r>
            <a:r>
              <a:rPr lang="ru-RU" sz="2600" b="1" dirty="0">
                <a:solidFill>
                  <a:srgbClr val="FF0000"/>
                </a:solidFill>
              </a:rPr>
              <a:t> - </a:t>
            </a:r>
            <a:r>
              <a:rPr lang="ru-RU" sz="2600" b="1" dirty="0" smtClean="0">
                <a:solidFill>
                  <a:srgbClr val="FF0000"/>
                </a:solidFill>
              </a:rPr>
              <a:t>5.7/8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Создать </a:t>
            </a:r>
            <a:r>
              <a:rPr lang="ru-RU" sz="2600" b="1" u="sng" dirty="0">
                <a:solidFill>
                  <a:schemeClr val="tx1"/>
                </a:solidFill>
              </a:rPr>
              <a:t>функцию</a:t>
            </a:r>
            <a:r>
              <a:rPr lang="ru-RU" sz="2600" b="1" dirty="0">
                <a:solidFill>
                  <a:schemeClr val="tx1"/>
                </a:solidFill>
              </a:rPr>
              <a:t> очистки </a:t>
            </a:r>
            <a:r>
              <a:rPr lang="ru-RU" sz="2600" b="1" dirty="0" smtClean="0">
                <a:solidFill>
                  <a:schemeClr val="tx1"/>
                </a:solidFill>
              </a:rPr>
              <a:t>списка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5.9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u="sng" dirty="0" smtClean="0">
                <a:solidFill>
                  <a:schemeClr val="tx1"/>
                </a:solidFill>
              </a:rPr>
              <a:t>Поиск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u="sng" dirty="0" smtClean="0">
                <a:solidFill>
                  <a:schemeClr val="tx1"/>
                </a:solidFill>
              </a:rPr>
              <a:t>максимума</a:t>
            </a:r>
            <a:r>
              <a:rPr lang="ru-RU" sz="2600" b="1" dirty="0" smtClean="0">
                <a:solidFill>
                  <a:schemeClr val="tx1"/>
                </a:solidFill>
              </a:rPr>
              <a:t> в списке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5.10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600" b="1" dirty="0">
                <a:solidFill>
                  <a:schemeClr val="tx1"/>
                </a:solidFill>
              </a:rPr>
              <a:t>Выполнить </a:t>
            </a:r>
            <a:r>
              <a:rPr lang="ru-RU" sz="2600" b="1" u="sng" dirty="0">
                <a:solidFill>
                  <a:schemeClr val="tx1"/>
                </a:solidFill>
              </a:rPr>
              <a:t>сложение</a:t>
            </a:r>
            <a:r>
              <a:rPr lang="ru-RU" sz="2600" b="1" dirty="0">
                <a:solidFill>
                  <a:schemeClr val="tx1"/>
                </a:solidFill>
              </a:rPr>
              <a:t> двух списков </a:t>
            </a:r>
            <a:r>
              <a:rPr lang="ru-RU" sz="2600" b="1" dirty="0">
                <a:solidFill>
                  <a:srgbClr val="FF0000"/>
                </a:solidFill>
              </a:rPr>
              <a:t>- </a:t>
            </a:r>
            <a:r>
              <a:rPr lang="ru-RU" sz="2600" b="1" dirty="0" smtClean="0">
                <a:solidFill>
                  <a:srgbClr val="FF0000"/>
                </a:solidFill>
              </a:rPr>
              <a:t>5.11</a:t>
            </a:r>
          </a:p>
          <a:p>
            <a:pPr algn="l"/>
            <a:endParaRPr lang="ru-RU" altLang="ru-RU" sz="2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  <a:p>
            <a:pPr algn="l"/>
            <a:endParaRPr lang="ru-RU" altLang="ru-RU" sz="26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64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Назначение списков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 smtClean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Основное назначение списков в ОП </a:t>
            </a:r>
            <a:r>
              <a:rPr lang="ru-RU" altLang="ru-RU" sz="2200" b="1" u="sng" dirty="0">
                <a:solidFill>
                  <a:schemeClr val="tx1"/>
                </a:solidFill>
              </a:rPr>
              <a:t>х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ранение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структурированной информации во время выполнения программ. Похожи на массивы.</a:t>
            </a: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Списки и массивы (</a:t>
            </a:r>
            <a:r>
              <a:rPr lang="ru-RU" altLang="ru-RU" sz="22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Возможности списков: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u="sng" dirty="0">
                <a:solidFill>
                  <a:schemeClr val="tx1"/>
                </a:solidFill>
              </a:rPr>
              <a:t>Списки</a:t>
            </a:r>
            <a:r>
              <a:rPr lang="ru-RU" sz="2200" b="1" dirty="0">
                <a:solidFill>
                  <a:schemeClr val="tx1"/>
                </a:solidFill>
              </a:rPr>
              <a:t> позволяют более </a:t>
            </a:r>
            <a:r>
              <a:rPr lang="ru-RU" sz="2200" b="1" u="sng" dirty="0">
                <a:solidFill>
                  <a:schemeClr val="tx1"/>
                </a:solidFill>
              </a:rPr>
              <a:t>эффективно</a:t>
            </a:r>
            <a:r>
              <a:rPr lang="ru-RU" sz="2200" b="1" dirty="0">
                <a:solidFill>
                  <a:schemeClr val="tx1"/>
                </a:solidFill>
              </a:rPr>
              <a:t> использовать </a:t>
            </a:r>
            <a:r>
              <a:rPr lang="ru-RU" sz="2200" b="1" dirty="0" smtClean="0">
                <a:solidFill>
                  <a:schemeClr val="tx1"/>
                </a:solidFill>
              </a:rPr>
              <a:t>оперативную память (ОП) </a:t>
            </a:r>
            <a:r>
              <a:rPr lang="ru-RU" sz="2200" b="1" dirty="0">
                <a:solidFill>
                  <a:schemeClr val="tx1"/>
                </a:solidFill>
              </a:rPr>
              <a:t>компьютера.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Списки </a:t>
            </a:r>
            <a:r>
              <a:rPr lang="ru-RU" sz="2200" b="1" dirty="0">
                <a:solidFill>
                  <a:schemeClr val="tx1"/>
                </a:solidFill>
              </a:rPr>
              <a:t>позволяют более полно использовать механизмы </a:t>
            </a:r>
            <a:r>
              <a:rPr lang="ru-RU" sz="2200" b="1" u="sng" dirty="0">
                <a:solidFill>
                  <a:schemeClr val="tx1"/>
                </a:solidFill>
              </a:rPr>
              <a:t>динамической</a:t>
            </a:r>
            <a:r>
              <a:rPr lang="ru-RU" sz="2200" b="1" dirty="0">
                <a:solidFill>
                  <a:schemeClr val="tx1"/>
                </a:solidFill>
              </a:rPr>
              <a:t> памяти: и список и его элементы могут быть динамическими.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В массивах элементы одного типа. Эти </a:t>
            </a:r>
            <a:r>
              <a:rPr lang="ru-RU" sz="2200" b="1" dirty="0">
                <a:solidFill>
                  <a:schemeClr val="tx1"/>
                </a:solidFill>
              </a:rPr>
              <a:t>ограничения снимаются с использованием структур типа список, хотя добавляются и новые недостатки, в частности: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200" b="1" dirty="0" smtClean="0">
                <a:solidFill>
                  <a:schemeClr val="tx1"/>
                </a:solidFill>
              </a:rPr>
              <a:t>трудно </a:t>
            </a:r>
            <a:r>
              <a:rPr lang="ru-RU" sz="2200" b="1" dirty="0">
                <a:solidFill>
                  <a:schemeClr val="tx1"/>
                </a:solidFill>
              </a:rPr>
              <a:t>получить доступ к элементу </a:t>
            </a:r>
            <a:r>
              <a:rPr lang="ru-RU" sz="2200" b="1" dirty="0" smtClean="0">
                <a:solidFill>
                  <a:schemeClr val="tx1"/>
                </a:solidFill>
              </a:rPr>
              <a:t>в списке </a:t>
            </a:r>
            <a:r>
              <a:rPr lang="ru-RU" sz="2200" b="1" dirty="0">
                <a:solidFill>
                  <a:schemeClr val="tx1"/>
                </a:solidFill>
              </a:rPr>
              <a:t>по </a:t>
            </a:r>
            <a:r>
              <a:rPr lang="ru-RU" sz="2200" b="1" u="sng" dirty="0">
                <a:solidFill>
                  <a:schemeClr val="tx1"/>
                </a:solidFill>
              </a:rPr>
              <a:t>номеру</a:t>
            </a:r>
            <a:r>
              <a:rPr lang="ru-RU" sz="2200" b="1" dirty="0">
                <a:solidFill>
                  <a:schemeClr val="tx1"/>
                </a:solidFill>
              </a:rPr>
              <a:t>. 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</a:rPr>
              <a:t>Самым </a:t>
            </a:r>
            <a:r>
              <a:rPr lang="ru-RU" sz="2200" b="1" dirty="0">
                <a:solidFill>
                  <a:schemeClr val="tx1"/>
                </a:solidFill>
              </a:rPr>
              <a:t>важным преимуществом списков является возможность хранения </a:t>
            </a:r>
            <a:r>
              <a:rPr lang="ru-RU" sz="2200" b="1" u="sng" dirty="0">
                <a:solidFill>
                  <a:schemeClr val="tx1"/>
                </a:solidFill>
              </a:rPr>
              <a:t>разнотипных</a:t>
            </a:r>
            <a:r>
              <a:rPr lang="ru-RU" sz="2200" b="1" dirty="0">
                <a:solidFill>
                  <a:schemeClr val="tx1"/>
                </a:solidFill>
              </a:rPr>
              <a:t> структурных переменных, если использовать для адресации списков указатели типа </a:t>
            </a:r>
            <a:r>
              <a:rPr lang="en-US" sz="2200" b="1" dirty="0">
                <a:solidFill>
                  <a:schemeClr val="tx1"/>
                </a:solidFill>
              </a:rPr>
              <a:t>void</a:t>
            </a:r>
            <a:r>
              <a:rPr lang="ru-RU" sz="2200" b="1" dirty="0" smtClean="0">
                <a:solidFill>
                  <a:schemeClr val="tx1"/>
                </a:solidFill>
              </a:rPr>
              <a:t>.</a:t>
            </a:r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10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Действия над данными в программе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92696"/>
            <a:ext cx="8675687" cy="56065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/>
              <a:t>Действия над данными  могут выполняться: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 smtClean="0"/>
              <a:t>Операторами</a:t>
            </a:r>
            <a:r>
              <a:rPr lang="ru-RU" altLang="ru-RU" sz="2400" b="1" dirty="0" smtClean="0"/>
              <a:t> программы, главный оператор для вычисления Оператор Присваивания (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4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u="sng" dirty="0" smtClean="0"/>
              <a:t>Функциями</a:t>
            </a:r>
            <a:r>
              <a:rPr lang="ru-RU" altLang="ru-RU" sz="2400" b="1" dirty="0" smtClean="0"/>
              <a:t> и процедурами программы, в этом случае данные передаются в процедуру в качестве указателя (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4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400" b="1" dirty="0" smtClean="0"/>
          </a:p>
          <a:p>
            <a:pPr algn="l"/>
            <a:endParaRPr lang="ru-RU" altLang="ru-RU" sz="2400" b="1" dirty="0"/>
          </a:p>
          <a:p>
            <a:pPr algn="l"/>
            <a:endParaRPr lang="ru-RU" altLang="ru-RU" sz="2400" b="1" dirty="0" smtClean="0"/>
          </a:p>
          <a:p>
            <a:pPr algn="l"/>
            <a:endParaRPr lang="ru-RU" altLang="ru-RU" sz="2400" b="1" dirty="0" smtClean="0"/>
          </a:p>
          <a:p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4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2835" y="0"/>
            <a:ext cx="6859525" cy="576064"/>
          </a:xfrm>
        </p:spPr>
        <p:txBody>
          <a:bodyPr>
            <a:noAutofit/>
          </a:bodyPr>
          <a:lstStyle/>
          <a:p>
            <a:r>
              <a:rPr lang="ru-RU" sz="3000" dirty="0" smtClean="0"/>
              <a:t>ЛР №8 Динамические списки </a:t>
            </a:r>
            <a:endParaRPr lang="ru-RU" sz="3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Теория ЛР № 8 для </a:t>
            </a:r>
            <a:r>
              <a:rPr lang="en-US" sz="2200" b="1" dirty="0" smtClean="0">
                <a:solidFill>
                  <a:schemeClr val="tx1"/>
                </a:solidFill>
              </a:rPr>
              <a:t>(</a:t>
            </a:r>
            <a:r>
              <a:rPr lang="ru-RU" sz="22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sz="2200" b="1" dirty="0">
                <a:solidFill>
                  <a:schemeClr val="tx1"/>
                </a:solidFill>
              </a:rPr>
              <a:t>, </a:t>
            </a:r>
            <a:r>
              <a:rPr lang="en-US" sz="22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  <a:endParaRPr lang="en-US" altLang="ru-RU" sz="2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200" b="1" dirty="0" smtClean="0">
                <a:solidFill>
                  <a:schemeClr val="tx1"/>
                </a:solidFill>
              </a:rPr>
              <a:t>Для списков (их структур), их элементов память может быть выделена динамически. Пусть такие структуры списков 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2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 и их элементов </a:t>
            </a:r>
            <a:r>
              <a:rPr lang="en-US" sz="2000" dirty="0" err="1" smtClean="0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(</a:t>
            </a:r>
            <a:r>
              <a:rPr lang="ru-RU" altLang="ru-RU" sz="2200" b="1" dirty="0" smtClean="0">
                <a:solidFill>
                  <a:srgbClr val="FF0000"/>
                </a:solidFill>
                <a:hlinkClick r:id="" action="ppaction://noaction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):</a:t>
            </a: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Calibri"/>
              </a:rPr>
              <a:t>include</a:t>
            </a:r>
            <a:r>
              <a:rPr lang="ru-RU" sz="2000" dirty="0">
                <a:latin typeface="Tahoma"/>
                <a:ea typeface="Calibri"/>
              </a:rPr>
              <a:t> 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&lt;</a:t>
            </a:r>
            <a:r>
              <a:rPr lang="ru-RU" sz="2000" dirty="0" err="1">
                <a:solidFill>
                  <a:srgbClr val="A31515"/>
                </a:solidFill>
                <a:latin typeface="Tahoma"/>
                <a:ea typeface="Calibri"/>
              </a:rPr>
              <a:t>malloc.h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Calibri"/>
              </a:rPr>
              <a:t>&gt;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ДИНАМИЧЕСКИЕ СПИСКИ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//Выделение памяти для списка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latin typeface="Tahoma"/>
                <a:ea typeface="Calibri"/>
              </a:rPr>
              <a:t> 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pDList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(List *)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FF0000"/>
                </a:solidFill>
                <a:latin typeface="Tahoma"/>
                <a:ea typeface="Calibri"/>
              </a:rPr>
              <a:t>List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Calibri"/>
              </a:rPr>
              <a:t>// Выделение памяти для одного элемента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Calibri"/>
              </a:rPr>
              <a:t>списка (многократно)</a:t>
            </a:r>
            <a:endParaRPr lang="ru-RU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latin typeface="Tahoma"/>
                <a:ea typeface="Calibri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*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pTempElem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= (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* )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Calibri"/>
              </a:rPr>
              <a:t>malloc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Calibri"/>
              </a:rPr>
              <a:t>sizeof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Calibri"/>
              </a:rPr>
              <a:t>(</a:t>
            </a:r>
            <a:r>
              <a:rPr lang="en-US" sz="2000" dirty="0" err="1">
                <a:solidFill>
                  <a:srgbClr val="FF0000"/>
                </a:solidFill>
                <a:latin typeface="Tahoma"/>
                <a:ea typeface="Calibri"/>
              </a:rPr>
              <a:t>ListElem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));</a:t>
            </a:r>
            <a:endParaRPr lang="ru-RU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  <a:p>
            <a:pPr algn="l"/>
            <a:endParaRPr lang="ru-RU" altLang="ru-RU" sz="22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5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 присваивания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присваивания</a:t>
            </a:r>
            <a:r>
              <a:rPr lang="ru-RU" altLang="ru-RU" sz="2300" b="1" dirty="0" smtClean="0"/>
              <a:t> (ОП)  - самый главный оператор программ имеет следующие формы написания: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Операция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Где: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Левая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- это переменная, или </a:t>
            </a:r>
            <a:r>
              <a:rPr lang="ru-RU" altLang="ru-RU" sz="2300" b="1" u="sng" dirty="0" smtClean="0"/>
              <a:t>адресное</a:t>
            </a:r>
            <a:r>
              <a:rPr lang="ru-RU" altLang="ru-RU" sz="2300" b="1" dirty="0" smtClean="0"/>
              <a:t> выражение, </a:t>
            </a:r>
            <a:r>
              <a:rPr lang="ru-RU" altLang="ru-RU" sz="2300" b="1" dirty="0"/>
              <a:t>куда будут записаны данные, а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Правая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</a:t>
            </a:r>
            <a:r>
              <a:rPr lang="ru-RU" altLang="ru-RU" sz="2300" b="1" dirty="0" smtClean="0"/>
              <a:t> - это выражение самого общего вида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. Типы вычисляемой переменной и тип выражения правой части должны совпадать.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 несовпадении типов и невозможности их автоматического приведения используются специальные функции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или допустимые </a:t>
            </a:r>
            <a:r>
              <a:rPr lang="en-US" altLang="ru-RU" sz="2300" b="1" dirty="0" smtClean="0"/>
              <a:t>cast </a:t>
            </a:r>
            <a:r>
              <a:rPr lang="ru-RU" altLang="ru-RU" sz="2300" b="1" dirty="0" smtClean="0"/>
              <a:t>– выражения для преобразования типов(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Примеры оператора присваивания:</a:t>
            </a:r>
          </a:p>
          <a:p>
            <a:pPr algn="l"/>
            <a:r>
              <a:rPr lang="en-US" altLang="ru-RU" sz="2300" b="1" dirty="0"/>
              <a:t>i</a:t>
            </a:r>
            <a:r>
              <a:rPr lang="en-US" altLang="ru-RU" sz="2300" b="1" dirty="0" smtClean="0"/>
              <a:t> = i + 1;  Mas[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</a:t>
            </a:r>
            <a:r>
              <a:rPr lang="en-US" altLang="ru-RU" sz="2300" b="1" dirty="0" smtClean="0"/>
              <a:t>] =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sin</a:t>
            </a:r>
            <a:r>
              <a:rPr lang="en-US" altLang="ru-RU" sz="2300" b="1" dirty="0" smtClean="0"/>
              <a:t> (2*a*x) 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300" b="1" dirty="0" smtClean="0"/>
              <a:t>Pointer = 20; Summa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+</a:t>
            </a:r>
            <a:r>
              <a:rPr lang="en-US" altLang="ru-RU" sz="2300" b="1" dirty="0" smtClean="0"/>
              <a:t>=</a:t>
            </a:r>
            <a:r>
              <a:rPr lang="en-US" altLang="ru-RU" sz="2300" b="1" dirty="0"/>
              <a:t> Mas[i</a:t>
            </a:r>
            <a:r>
              <a:rPr lang="en-US" altLang="ru-RU" sz="2300" b="1" dirty="0" smtClean="0"/>
              <a:t>];</a:t>
            </a: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00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Операторы управления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7956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 качестве операторов управления </a:t>
            </a:r>
            <a:r>
              <a:rPr lang="ru-RU" altLang="ru-RU" sz="2300" b="1" u="sng" dirty="0" smtClean="0"/>
              <a:t>применяются следующие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перехода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/>
              <a:t>в</a:t>
            </a:r>
            <a:r>
              <a:rPr lang="ru-RU" altLang="ru-RU" sz="2300" b="1" u="sng" dirty="0" smtClean="0"/>
              <a:t>етвления</a:t>
            </a:r>
            <a:r>
              <a:rPr lang="ru-RU" altLang="ru-RU" sz="2300" b="1" dirty="0" smtClean="0"/>
              <a:t>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 - else</a:t>
            </a:r>
            <a:r>
              <a:rPr lang="ru-RU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000" b="1" dirty="0" smtClean="0"/>
              <a:t>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</a:t>
            </a:r>
            <a:r>
              <a:rPr lang="ru-RU" altLang="ru-RU" sz="2300" b="1" u="sng" dirty="0" smtClean="0"/>
              <a:t>цикла</a:t>
            </a:r>
            <a:r>
              <a:rPr lang="ru-RU" altLang="ru-RU" sz="2300" b="1" dirty="0" smtClean="0"/>
              <a:t>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altLang="ru-RU" sz="2300" b="1" dirty="0" smtClean="0"/>
              <a:t>,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altLang="ru-RU" sz="2000" b="1" dirty="0" smtClean="0"/>
              <a:t> </a:t>
            </a:r>
            <a:r>
              <a:rPr lang="en-US" altLang="ru-RU" sz="2300" b="1" dirty="0"/>
              <a:t>,</a:t>
            </a:r>
            <a:r>
              <a:rPr lang="en-US" altLang="ru-RU" sz="2000" b="1" dirty="0" smtClean="0"/>
              <a:t>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hlinkClick r:id="rId6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en-US" altLang="ru-RU" sz="24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переключатель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/>
              <a:t>switch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ru-RU" altLang="ru-RU" sz="24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управления циклами (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altLang="ru-RU" sz="2300" b="1" dirty="0"/>
              <a:t>,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continue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 smtClean="0">
                <a:hlinkClick r:id="rId8" action="ppaction://hlinksldjump"/>
              </a:rPr>
              <a:t>СМ</a:t>
            </a:r>
            <a:r>
              <a:rPr lang="ru-RU" altLang="ru-RU" sz="2300" b="1" dirty="0" smtClean="0"/>
              <a:t>, </a:t>
            </a:r>
            <a:r>
              <a:rPr lang="ru-RU" altLang="ru-RU" sz="2300" b="1" dirty="0" smtClean="0">
                <a:hlinkClick r:id="rId9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  <a:endParaRPr lang="en-US" altLang="ru-RU" sz="20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возврата из функции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300" b="1" dirty="0" smtClean="0"/>
              <a:t>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Операторы управления изменяют традиционную(сверху вниз 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последовательность выполнения других операторов.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Вызов </a:t>
            </a:r>
            <a:r>
              <a:rPr lang="ru-RU" altLang="ru-RU" sz="2300" b="1" u="sng" dirty="0" smtClean="0"/>
              <a:t>функции/процедуры</a:t>
            </a:r>
            <a:r>
              <a:rPr lang="ru-RU" altLang="ru-RU" sz="2300" b="1" dirty="0" smtClean="0"/>
              <a:t> так же являются операторами управления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300" b="1" dirty="0"/>
              <a:t>, они записываются </a:t>
            </a:r>
            <a:r>
              <a:rPr lang="ru-RU" altLang="ru-RU" sz="2300" b="1" dirty="0" smtClean="0"/>
              <a:t>на основе имени вызываемой функции и списка параметров – аргументов.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9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понятие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сгруппированы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повторяющиеся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части программ, к которым обеспечивается переход с возвратом и передачей параметров. Более подробно о функциях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Пусть программа выглядит так:</a:t>
            </a:r>
          </a:p>
          <a:p>
            <a:pPr algn="l"/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k+2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k+3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+..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 (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Синим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200" b="1" dirty="0"/>
              <a:t>показаны повторы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                              </a:t>
            </a:r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Вызов функции может быть выполнен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отдельно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или включаться в состав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. Тогда получим: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 smtClean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/>
              <a:t>; Где 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 </a:t>
            </a:r>
            <a:r>
              <a:rPr lang="ru-RU" altLang="ru-RU" sz="2200" b="1" dirty="0"/>
              <a:t>-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оператор вызова функции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 smtClean="0"/>
          </a:p>
          <a:p>
            <a:endParaRPr lang="ru-RU" altLang="ru-RU" sz="22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223</a:t>
            </a:fld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4067944" y="2348880"/>
            <a:ext cx="1368425" cy="2808312"/>
            <a:chOff x="2145952" y="2132856"/>
            <a:chExt cx="1368425" cy="4362884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2145952" y="2132856"/>
              <a:ext cx="1368425" cy="4362884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331641" y="4280557"/>
                <a:ext cx="1368150" cy="61972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Функция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</a:t>
                </a:r>
                <a:r>
                  <a:rPr lang="ru-RU" altLang="ru-RU" b="1" dirty="0" smtClean="0">
                    <a:solidFill>
                      <a:srgbClr val="0000FF"/>
                    </a:solidFill>
                  </a:rPr>
                  <a:t>;..</a:t>
                </a:r>
                <a:r>
                  <a:rPr lang="en-US" altLang="ru-RU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n+1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1" y="2875352"/>
                <a:ext cx="1368151" cy="4975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Вызов функции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ru-RU" altLang="ru-RU" sz="1600" b="1" baseline="-25000" dirty="0">
                    <a:solidFill>
                      <a:srgbClr val="0000FF"/>
                    </a:solidFill>
                  </a:rPr>
                  <a:t>в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" name="Соединительная линия уступом 13"/>
            <p:cNvCxnSpPr>
              <a:stCxn id="8" idx="1"/>
              <a:endCxn id="7" idx="1"/>
            </p:cNvCxnSpPr>
            <p:nvPr/>
          </p:nvCxnSpPr>
          <p:spPr>
            <a:xfrm rot="10800000" flipV="1">
              <a:off x="2145953" y="3025264"/>
              <a:ext cx="12700" cy="2337949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endCxn id="8" idx="3"/>
            </p:cNvCxnSpPr>
            <p:nvPr/>
          </p:nvCxnSpPr>
          <p:spPr>
            <a:xfrm rot="5400000" flipH="1" flipV="1">
              <a:off x="2442059" y="4091235"/>
              <a:ext cx="2138288" cy="6349"/>
            </a:xfrm>
            <a:prstGeom prst="bentConnector4">
              <a:avLst>
                <a:gd name="adj1" fmla="val -167"/>
                <a:gd name="adj2" fmla="val 3700567"/>
              </a:avLst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372200" y="3213245"/>
            <a:ext cx="277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Возврат</a:t>
            </a:r>
            <a:r>
              <a:rPr lang="ru-RU" dirty="0" smtClean="0"/>
              <a:t> из функции (</a:t>
            </a:r>
            <a:r>
              <a:rPr lang="en-US" b="1" dirty="0" smtClean="0">
                <a:solidFill>
                  <a:srgbClr val="0000FF"/>
                </a:solidFill>
              </a:rPr>
              <a:t>return</a:t>
            </a:r>
            <a:r>
              <a:rPr lang="ru-RU" dirty="0" smtClean="0"/>
              <a:t>) (и передача </a:t>
            </a:r>
          </a:p>
          <a:p>
            <a:r>
              <a:rPr lang="ru-RU" dirty="0" smtClean="0"/>
              <a:t>вычисленных</a:t>
            </a:r>
            <a:r>
              <a:rPr lang="en-US" dirty="0" smtClean="0"/>
              <a:t> </a:t>
            </a:r>
            <a:r>
              <a:rPr lang="ru-RU" dirty="0" smtClean="0"/>
              <a:t>параметров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827584" y="35036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Вызов</a:t>
            </a:r>
            <a:r>
              <a:rPr lang="ru-RU" dirty="0" smtClean="0"/>
              <a:t>  функции и передача фактических параметров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64" idx="1"/>
          </p:cNvCxnSpPr>
          <p:nvPr/>
        </p:nvCxnSpPr>
        <p:spPr>
          <a:xfrm flipH="1" flipV="1">
            <a:off x="5796136" y="3611497"/>
            <a:ext cx="576064" cy="63413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5" idx="3"/>
          </p:cNvCxnSpPr>
          <p:nvPr/>
        </p:nvCxnSpPr>
        <p:spPr>
          <a:xfrm flipV="1">
            <a:off x="2843808" y="3503688"/>
            <a:ext cx="936104" cy="600165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494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3720"/>
            <a:ext cx="8940121" cy="5837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использования функции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Оформить </a:t>
            </a:r>
            <a:r>
              <a:rPr lang="ru-RU" altLang="ru-RU" sz="1900" b="1" u="sng" dirty="0" smtClean="0"/>
              <a:t>описание</a:t>
            </a:r>
            <a:r>
              <a:rPr lang="ru-RU" altLang="ru-RU" sz="1900" b="1" dirty="0" smtClean="0"/>
              <a:t> функции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Выполнить </a:t>
            </a: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и  </a:t>
            </a:r>
            <a:r>
              <a:rPr lang="ru-RU" altLang="ru-RU" sz="1900" b="1" u="sng" dirty="0" smtClean="0"/>
              <a:t>возврат</a:t>
            </a:r>
            <a:r>
              <a:rPr lang="ru-RU" altLang="ru-RU" sz="1900" b="1" dirty="0" smtClean="0"/>
              <a:t> из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Описание функции </a:t>
            </a:r>
            <a:r>
              <a:rPr lang="ru-RU" altLang="ru-RU" sz="1900" b="1" u="sng" dirty="0" smtClean="0"/>
              <a:t>содержит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Тип возврата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1900" b="1" dirty="0">
                <a:solidFill>
                  <a:srgbClr val="008000"/>
                </a:solidFill>
              </a:rPr>
              <a:t>= </a:t>
            </a:r>
            <a:r>
              <a:rPr lang="en-US" altLang="ru-RU" sz="1900" b="1" dirty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(&lt;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формальных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параметров "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,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"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)</a:t>
            </a:r>
            <a:endParaRPr lang="en-US" altLang="ru-RU" sz="19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{&lt;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Составной оператор – тело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 }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возврата из функции предусмотрен оператор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Выражение типа возврата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&gt;]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; 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выполняется так: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Фактических 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параметров 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ru-RU" altLang="ru-RU" sz="19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Пример</a:t>
            </a:r>
            <a:r>
              <a:rPr lang="ru-RU" altLang="ru-RU" sz="1900" b="1" dirty="0" smtClean="0"/>
              <a:t> </a:t>
            </a:r>
            <a:r>
              <a:rPr lang="ru-RU" altLang="ru-RU" sz="1900" b="1" u="sng" dirty="0" smtClean="0"/>
              <a:t>описания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функции сложения: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 + b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);};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– </a:t>
            </a:r>
            <a:r>
              <a:rPr lang="ru-RU" sz="19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Оператор возврата из функции!!!</a:t>
            </a:r>
            <a:endParaRPr lang="en-US" sz="19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Пример </a:t>
            </a:r>
            <a:r>
              <a:rPr lang="ru-RU" altLang="ru-RU" sz="1900" b="1" u="sng" dirty="0" smtClean="0"/>
              <a:t>вызова </a:t>
            </a:r>
            <a:r>
              <a:rPr lang="ru-RU" altLang="ru-RU" sz="1900" b="1" dirty="0" smtClean="0"/>
              <a:t>этой функции при инициализации переменной </a:t>
            </a:r>
            <a:r>
              <a:rPr lang="en-US" altLang="ru-RU" sz="1900" b="1" dirty="0" smtClean="0"/>
              <a:t>S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Summa(1,1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Результат 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S=2</a:t>
            </a:r>
            <a:endParaRPr lang="ru-RU" sz="19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Функция может и не </a:t>
            </a:r>
            <a:r>
              <a:rPr lang="ru-RU" altLang="ru-RU" sz="1900" b="1" dirty="0"/>
              <a:t>в</a:t>
            </a:r>
            <a:r>
              <a:rPr lang="ru-RU" altLang="ru-RU" sz="1900" b="1" dirty="0" smtClean="0"/>
              <a:t>озвращать значение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и не иметь параметров, тогда задается тип возврата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altLang="ru-RU" sz="1900" b="1" dirty="0">
                <a:highlight>
                  <a:srgbClr val="FFFFFF"/>
                </a:highlight>
              </a:rPr>
              <a:t> </a:t>
            </a:r>
            <a:r>
              <a:rPr lang="ru-RU" altLang="ru-RU" sz="1900" b="1" dirty="0" smtClean="0">
                <a:highlight>
                  <a:srgbClr val="FFFFFF"/>
                </a:highlight>
              </a:rPr>
              <a:t>и </a:t>
            </a:r>
            <a:r>
              <a:rPr lang="ru-RU" altLang="ru-RU" sz="1900" b="1" dirty="0" smtClean="0"/>
              <a:t>оператор возврата (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1900" b="1" dirty="0" smtClean="0"/>
              <a:t>) без выражения</a:t>
            </a:r>
            <a:r>
              <a:rPr lang="en-US" altLang="ru-RU" sz="1900" b="1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0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Составной оператор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Составной</a:t>
            </a:r>
            <a:r>
              <a:rPr lang="ru-RU" altLang="ru-RU" sz="2300" b="1" dirty="0" smtClean="0"/>
              <a:t> оператор это любая группа операторов заключенная в операторные скобки (для СИ –"</a:t>
            </a:r>
            <a:r>
              <a:rPr lang="en-US" altLang="ru-RU" sz="2300" b="1" dirty="0" smtClean="0"/>
              <a:t>{</a:t>
            </a:r>
            <a:r>
              <a:rPr lang="ru-RU" altLang="ru-RU" sz="2300" b="1" dirty="0" smtClean="0"/>
              <a:t>",</a:t>
            </a:r>
            <a:r>
              <a:rPr lang="en-US" altLang="ru-RU" sz="2300" b="1" dirty="0" smtClean="0"/>
              <a:t>"}"</a:t>
            </a:r>
            <a:r>
              <a:rPr lang="ru-RU" altLang="ru-RU" sz="2300" b="1" dirty="0" smtClean="0"/>
              <a:t>, для Паскаля </a:t>
            </a:r>
            <a:r>
              <a:rPr lang="en-US" altLang="ru-RU" sz="2300" b="1" dirty="0" smtClean="0"/>
              <a:t>begin </a:t>
            </a:r>
            <a:r>
              <a:rPr lang="ru-RU" altLang="ru-RU" sz="2300" b="1" dirty="0" smtClean="0"/>
              <a:t>и</a:t>
            </a:r>
            <a:r>
              <a:rPr lang="en-US" altLang="ru-RU" sz="2300" b="1" dirty="0" smtClean="0"/>
              <a:t> end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{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</a:t>
            </a:r>
            <a:r>
              <a:rPr lang="en-US" altLang="ru-RU" sz="2800" b="1" dirty="0" err="1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Синонимом понятия </a:t>
            </a:r>
            <a:r>
              <a:rPr lang="ru-RU" altLang="ru-RU" sz="2400" b="1" u="sng" dirty="0" smtClean="0"/>
              <a:t>составной </a:t>
            </a:r>
            <a:r>
              <a:rPr lang="ru-RU" altLang="ru-RU" sz="2400" b="1" dirty="0" smtClean="0"/>
              <a:t>оператор является понятие </a:t>
            </a:r>
            <a:r>
              <a:rPr lang="ru-RU" altLang="ru-RU" sz="2400" b="1" u="sng" dirty="0" smtClean="0"/>
              <a:t>блок</a:t>
            </a:r>
            <a:r>
              <a:rPr lang="ru-RU" altLang="ru-RU" sz="2400" b="1" dirty="0" smtClean="0"/>
              <a:t> (блочное</a:t>
            </a:r>
            <a:r>
              <a:rPr lang="en-US" altLang="ru-RU" sz="2400" b="1" dirty="0" smtClean="0"/>
              <a:t>/</a:t>
            </a:r>
            <a:r>
              <a:rPr lang="ru-RU" altLang="ru-RU" sz="2400" b="1" dirty="0" smtClean="0"/>
              <a:t>структурное программирование)</a:t>
            </a:r>
          </a:p>
          <a:p>
            <a:pPr algn="l"/>
            <a:r>
              <a:rPr lang="ru-RU" altLang="ru-RU" sz="2400" b="1" u="sng" dirty="0" smtClean="0"/>
              <a:t>Составные</a:t>
            </a:r>
            <a:r>
              <a:rPr lang="ru-RU" altLang="ru-RU" sz="2400" b="1" dirty="0" smtClean="0"/>
              <a:t> операторы могут быть </a:t>
            </a:r>
            <a:r>
              <a:rPr lang="ru-RU" altLang="ru-RU" sz="2400" b="1" u="sng" dirty="0" smtClean="0"/>
              <a:t>вложенными </a:t>
            </a:r>
            <a:r>
              <a:rPr lang="ru-RU" altLang="ru-RU" sz="2400" b="1" dirty="0" smtClean="0"/>
              <a:t>( без ограничений вложенности):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{S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chemeClr val="tx1"/>
                </a:solidFill>
              </a:rPr>
              <a:t>{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};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Блоки используются для написания функций и структурного программирования.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Переменные объявленные в блоке имеют </a:t>
            </a:r>
            <a:r>
              <a:rPr lang="ru-RU" altLang="ru-RU" sz="2400" b="1" u="sng" dirty="0" smtClean="0"/>
              <a:t>область видимости</a:t>
            </a:r>
            <a:r>
              <a:rPr lang="ru-RU" altLang="ru-RU" sz="2400" b="1" dirty="0" smtClean="0"/>
              <a:t> ограниченную </a:t>
            </a:r>
            <a:r>
              <a:rPr lang="ru-RU" altLang="ru-RU" sz="2400" b="1" u="sng" dirty="0" smtClean="0"/>
              <a:t>внутри</a:t>
            </a:r>
            <a:r>
              <a:rPr lang="ru-RU" altLang="ru-RU" sz="2400" b="1" dirty="0" smtClean="0"/>
              <a:t> блока и они </a:t>
            </a:r>
            <a:r>
              <a:rPr lang="ru-RU" altLang="ru-RU" sz="2400" b="1" u="sng" dirty="0" smtClean="0"/>
              <a:t>недоступны</a:t>
            </a:r>
            <a:r>
              <a:rPr lang="ru-RU" altLang="ru-RU" sz="2400" b="1" dirty="0" smtClean="0"/>
              <a:t> вне блока.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В разных блоках могут быть переменные с </a:t>
            </a:r>
            <a:r>
              <a:rPr lang="ru-RU" altLang="ru-RU" sz="2400" b="1" u="sng" dirty="0" smtClean="0"/>
              <a:t>одинаковыми</a:t>
            </a:r>
            <a:r>
              <a:rPr lang="ru-RU" altLang="ru-RU" sz="2400" b="1" dirty="0" smtClean="0"/>
              <a:t> именами.</a:t>
            </a:r>
            <a:endParaRPr lang="ru-RU" altLang="ru-RU" sz="2400" b="1" dirty="0"/>
          </a:p>
          <a:p>
            <a:pPr algn="l"/>
            <a:endParaRPr lang="en-US" altLang="ru-RU" sz="24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1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Структура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9211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Структура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(запись, класс) – это специальная конструкция языка, позволяющая совместно сохранять и манипулировать данными разных типов. 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Первоначально описывается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шаблон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структуры(совокупность типов и имен структуры), а затем на его основе описываются структурные переменные.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10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Разрешается описывать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 структуры, передавать структуры параметрами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226</a:t>
            </a:fld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868144" y="2708920"/>
            <a:ext cx="3096344" cy="2664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solidFill>
                  <a:srgbClr val="FF0000"/>
                </a:solidFill>
              </a:rPr>
              <a:t>Шаблон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структуры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ru-RU" sz="1400" dirty="0" smtClean="0">
                <a:solidFill>
                  <a:schemeClr val="tx1"/>
                </a:solidFill>
              </a:rPr>
              <a:t>Описание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{&lt;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 smtClean="0">
                <a:solidFill>
                  <a:schemeClr val="tx1"/>
                </a:solidFill>
              </a:rPr>
              <a:t>Имя поля 1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3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;}</a:t>
            </a:r>
            <a:endParaRPr 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400" u="sng" dirty="0" smtClean="0">
                <a:solidFill>
                  <a:schemeClr val="tx1"/>
                </a:solidFill>
              </a:rPr>
              <a:t>Пример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en-US" sz="1400" b="1" dirty="0" err="1" smtClean="0">
                <a:solidFill>
                  <a:srgbClr val="0000FF"/>
                </a:solidFill>
              </a:rPr>
              <a:t>struct</a:t>
            </a:r>
            <a:r>
              <a:rPr lang="en-US" sz="1400" b="1" dirty="0" smtClean="0">
                <a:solidFill>
                  <a:srgbClr val="0000FF"/>
                </a:solidFill>
              </a:rPr>
              <a:t> Student {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char Fam[20];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char Name[14;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int Kurs;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float Stipend;]} ;</a:t>
            </a:r>
            <a:endParaRPr lang="ru-RU" sz="1400" b="1" dirty="0">
              <a:solidFill>
                <a:srgbClr val="0000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00FF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99592" y="3254518"/>
            <a:ext cx="4752529" cy="2046692"/>
            <a:chOff x="899592" y="2996953"/>
            <a:chExt cx="4752529" cy="20466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899592" y="2996953"/>
              <a:ext cx="4752529" cy="2046692"/>
              <a:chOff x="1940567" y="4219052"/>
              <a:chExt cx="3244511" cy="1541978"/>
            </a:xfrm>
          </p:grpSpPr>
          <p:grpSp>
            <p:nvGrpSpPr>
              <p:cNvPr id="6" name="Группа 36"/>
              <p:cNvGrpSpPr>
                <a:grpSpLocks/>
              </p:cNvGrpSpPr>
              <p:nvPr/>
            </p:nvGrpSpPr>
            <p:grpSpPr bwMode="auto">
              <a:xfrm>
                <a:off x="1940567" y="4219052"/>
                <a:ext cx="1787065" cy="1379225"/>
                <a:chOff x="1331640" y="2564408"/>
                <a:chExt cx="1786708" cy="2736304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1331640" y="2564408"/>
                  <a:ext cx="1786708" cy="273630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65490" y="4299153"/>
                  <a:ext cx="1428414" cy="297557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1000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.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F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3857778" y="4270489"/>
                <a:ext cx="1327300" cy="149054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Структурная </a:t>
                </a:r>
                <a:r>
                  <a:rPr lang="ru-RU" sz="1400" u="sng" dirty="0" smtClean="0">
                    <a:solidFill>
                      <a:srgbClr val="FF0000"/>
                    </a:solidFill>
                  </a:rPr>
                  <a:t>Переменная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описание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Student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=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{"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Иванов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Петр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",2, 1000.0F}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;</a:t>
                </a:r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u="sng" dirty="0">
                    <a:solidFill>
                      <a:srgbClr val="FF0000"/>
                    </a:solidFill>
                  </a:rPr>
                  <a:t>Поле структуры</a:t>
                </a:r>
                <a:r>
                  <a:rPr lang="en-US" sz="1400" u="sng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Квалифицированная ссылка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ru-RU" sz="1400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sz="1400" b="1" dirty="0" err="1" smtClean="0">
                    <a:solidFill>
                      <a:srgbClr val="FF0000"/>
                    </a:solidFill>
                  </a:rPr>
                  <a:t>Kurs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= 5 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1"/>
              </p:cNvCxnSpPr>
              <p:nvPr/>
            </p:nvCxnSpPr>
            <p:spPr>
              <a:xfrm flipH="1" flipV="1">
                <a:off x="3497363" y="4687272"/>
                <a:ext cx="360415" cy="328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 bwMode="auto">
            <a:xfrm>
              <a:off x="1088484" y="3718244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Петр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1088484" y="3933056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2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088484" y="3501008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Иванов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 bwMode="auto">
          <a:xfrm>
            <a:off x="203879" y="2828425"/>
            <a:ext cx="2091486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Ivanov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>
            <a:stCxn id="24" idx="2"/>
          </p:cNvCxnSpPr>
          <p:nvPr/>
        </p:nvCxnSpPr>
        <p:spPr>
          <a:xfrm>
            <a:off x="1249622" y="3038834"/>
            <a:ext cx="886044" cy="761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62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Указател</a:t>
            </a:r>
            <a:r>
              <a:rPr lang="ru-RU" sz="3200" dirty="0"/>
              <a:t>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(Pointer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Ссылка -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Reference)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это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специального типа, которая содержит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другой переменной или области памяти. С указателем связаны две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операции: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Именования </a:t>
            </a:r>
            <a:r>
              <a:rPr lang="ru-RU" altLang="ru-RU" sz="2300" b="1" dirty="0" smtClean="0"/>
              <a:t>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&amp;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адреса и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Разыменования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взятие значения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по адресу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 </a:t>
            </a:r>
          </a:p>
          <a:p>
            <a:pPr algn="l"/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Тип 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Имя 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указателя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;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</a:t>
            </a:r>
            <a:r>
              <a:rPr lang="ru-RU" altLang="ru-RU" sz="2300" b="1" u="sng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целое;</a:t>
            </a:r>
            <a:endParaRPr lang="ru-RU" altLang="ru-RU" sz="1800" b="1" dirty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Операции с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указателем:</a:t>
            </a: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Именование</a:t>
            </a: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//Получим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j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Разыменование</a:t>
            </a:r>
            <a:endParaRPr lang="ru-RU" alt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Запись по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адресу, получим: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227</a:t>
            </a:fld>
            <a:endParaRPr lang="ru-RU"/>
          </a:p>
        </p:txBody>
      </p:sp>
      <p:cxnSp>
        <p:nvCxnSpPr>
          <p:cNvPr id="14" name="Прямая со стрелкой 13"/>
          <p:cNvCxnSpPr>
            <a:stCxn id="11" idx="0"/>
            <a:endCxn id="7" idx="2"/>
          </p:cNvCxnSpPr>
          <p:nvPr/>
        </p:nvCxnSpPr>
        <p:spPr>
          <a:xfrm flipV="1">
            <a:off x="7340778" y="3548978"/>
            <a:ext cx="5605" cy="48939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  <a:endCxn id="10" idx="2"/>
          </p:cNvCxnSpPr>
          <p:nvPr/>
        </p:nvCxnSpPr>
        <p:spPr>
          <a:xfrm flipH="1" flipV="1">
            <a:off x="5418262" y="3669421"/>
            <a:ext cx="1236365" cy="50885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4788024" y="3217739"/>
            <a:ext cx="4201343" cy="1379225"/>
            <a:chOff x="2561381" y="2899845"/>
            <a:chExt cx="4201343" cy="1379225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4427984" y="3720481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Указатель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pInt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561381" y="2899845"/>
              <a:ext cx="4201343" cy="1379225"/>
              <a:chOff x="2561381" y="2899845"/>
              <a:chExt cx="4201343" cy="1379225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2561381" y="2899845"/>
                <a:ext cx="3244510" cy="1379225"/>
                <a:chOff x="1940567" y="4219052"/>
                <a:chExt cx="3244510" cy="1379225"/>
              </a:xfrm>
            </p:grpSpPr>
            <p:grpSp>
              <p:nvGrpSpPr>
                <p:cNvPr id="6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566341" cy="1379225"/>
                  <a:chOff x="1331640" y="2564408"/>
                  <a:chExt cx="1566029" cy="2736304"/>
                </a:xfrm>
              </p:grpSpPr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1331640" y="2564408"/>
                    <a:ext cx="1566029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1331641" y="3043080"/>
                    <a:ext cx="1260223" cy="417439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=</a:t>
                    </a:r>
                    <a:r>
                      <a:rPr lang="ru-RU" sz="1400" b="1" dirty="0" smtClean="0">
                        <a:solidFill>
                          <a:srgbClr val="FF0000"/>
                        </a:solidFill>
                      </a:rPr>
                      <a:t>5</a:t>
                    </a:r>
                    <a:endParaRPr lang="ru-RU" sz="14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7" name="Прямоугольник 6"/>
                <p:cNvSpPr/>
                <p:nvPr/>
              </p:nvSpPr>
              <p:spPr bwMode="auto">
                <a:xfrm>
                  <a:off x="3812775" y="4270490"/>
                  <a:ext cx="1372302" cy="27980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Переменная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600" b="1" dirty="0" err="1" smtClean="0">
                      <a:solidFill>
                        <a:srgbClr val="FF0000"/>
                      </a:solidFill>
                    </a:rPr>
                    <a:t>i</a:t>
                  </a:r>
                  <a:endParaRPr lang="ru-RU" sz="14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8" name="Прямая со стрелкой 7"/>
                <p:cNvCxnSpPr>
                  <a:stCxn id="7" idx="1"/>
                  <a:endCxn id="10" idx="3"/>
                </p:cNvCxnSpPr>
                <p:nvPr/>
              </p:nvCxnSpPr>
              <p:spPr>
                <a:xfrm flipH="1">
                  <a:off x="3201042" y="4410391"/>
                  <a:ext cx="611733" cy="155139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5225011" y="3357345"/>
                <a:ext cx="15377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0000FF"/>
                    </a:solidFill>
                  </a:rPr>
                  <a:t>pInt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 =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&amp;</a:t>
                </a:r>
                <a:r>
                  <a:rPr lang="en-US" b="1" dirty="0" err="1" smtClean="0">
                    <a:solidFill>
                      <a:srgbClr val="0000FF"/>
                    </a:solidFill>
                  </a:rPr>
                  <a:t>i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;</a:t>
                </a:r>
                <a:endParaRPr lang="ru-RU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8" name="Прямоугольник 27"/>
          <p:cNvSpPr/>
          <p:nvPr/>
        </p:nvSpPr>
        <p:spPr bwMode="auto">
          <a:xfrm>
            <a:off x="6765503" y="5081500"/>
            <a:ext cx="1372302" cy="279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Переменная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j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4940425" y="4107767"/>
            <a:ext cx="1260474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=</a:t>
            </a:r>
            <a:r>
              <a:rPr lang="ru-RU" sz="1400" b="1" dirty="0" smtClean="0">
                <a:solidFill>
                  <a:srgbClr val="FF0000"/>
                </a:solidFill>
              </a:rPr>
              <a:t>5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4408767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Вычислим</a:t>
            </a:r>
            <a:r>
              <a:rPr lang="ru-RU" b="1" dirty="0" smtClean="0">
                <a:solidFill>
                  <a:srgbClr val="0000FF"/>
                </a:solidFill>
              </a:rPr>
              <a:t>: </a:t>
            </a:r>
            <a:r>
              <a:rPr lang="en-US" b="1" dirty="0" smtClean="0">
                <a:solidFill>
                  <a:srgbClr val="0000FF"/>
                </a:solidFill>
              </a:rPr>
              <a:t>j</a:t>
            </a:r>
            <a:r>
              <a:rPr lang="ru-RU" b="1" dirty="0" smtClean="0">
                <a:solidFill>
                  <a:srgbClr val="0000FF"/>
                </a:solidFill>
              </a:rPr>
              <a:t> =</a:t>
            </a:r>
            <a:r>
              <a:rPr lang="en-US" b="1" dirty="0" smtClean="0">
                <a:solidFill>
                  <a:srgbClr val="0000FF"/>
                </a:solidFill>
              </a:rPr>
              <a:t> *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pInt</a:t>
            </a:r>
            <a:r>
              <a:rPr lang="en-US" b="1" dirty="0" smtClean="0">
                <a:solidFill>
                  <a:srgbClr val="0000FF"/>
                </a:solidFill>
              </a:rPr>
              <a:t>;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32" name="Прямая со стрелкой 31"/>
          <p:cNvCxnSpPr>
            <a:stCxn id="28" idx="1"/>
            <a:endCxn id="30" idx="2"/>
          </p:cNvCxnSpPr>
          <p:nvPr/>
        </p:nvCxnSpPr>
        <p:spPr>
          <a:xfrm flipH="1" flipV="1">
            <a:off x="5570662" y="4318176"/>
            <a:ext cx="1194841" cy="903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7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-99392"/>
            <a:ext cx="41764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228</a:t>
            </a:fld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-36512" y="476672"/>
            <a:ext cx="9019915" cy="4314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 smtClean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электронном</a:t>
            </a:r>
            <a:r>
              <a:rPr lang="ru-RU" sz="2200" b="1" dirty="0" smtClean="0">
                <a:solidFill>
                  <a:schemeClr val="tx1"/>
                </a:solidFill>
              </a:rPr>
              <a:t> виде.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300" b="1" dirty="0">
                <a:solidFill>
                  <a:schemeClr val="tx1"/>
                </a:solidFill>
              </a:rPr>
              <a:t>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3771523" y="4941173"/>
            <a:ext cx="1952605" cy="542534"/>
            <a:chOff x="3627509" y="4941176"/>
            <a:chExt cx="1952605" cy="437264"/>
          </a:xfrm>
        </p:grpSpPr>
        <p:sp>
          <p:nvSpPr>
            <p:cNvPr id="21" name="Прямоугольник 20"/>
            <p:cNvSpPr/>
            <p:nvPr/>
          </p:nvSpPr>
          <p:spPr bwMode="auto">
            <a:xfrm>
              <a:off x="3627509" y="4941176"/>
              <a:ext cx="231147" cy="4352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112362" y="4728507"/>
            <a:ext cx="2094740" cy="862491"/>
            <a:chOff x="5000794" y="5975199"/>
            <a:chExt cx="2094740" cy="611006"/>
          </a:xfrm>
        </p:grpSpPr>
        <p:sp>
          <p:nvSpPr>
            <p:cNvPr id="28" name="Прямоугольник 27"/>
            <p:cNvSpPr/>
            <p:nvPr/>
          </p:nvSpPr>
          <p:spPr bwMode="auto">
            <a:xfrm>
              <a:off x="5004048" y="6122468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…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5004048" y="5975199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1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5004048" y="6276751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К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>
              <a:off x="5000794" y="6431922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Конец файла -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EOF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Цилиндр 31"/>
          <p:cNvSpPr/>
          <p:nvPr/>
        </p:nvSpPr>
        <p:spPr>
          <a:xfrm>
            <a:off x="6588224" y="4791014"/>
            <a:ext cx="1433385" cy="69269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Файл БД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09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358" y="7773"/>
            <a:ext cx="8229600" cy="61291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Файл (2)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229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9692" y="548680"/>
            <a:ext cx="8748464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осмысленной и </a:t>
            </a:r>
            <a:r>
              <a:rPr lang="ru-RU" sz="2200" b="1" dirty="0" err="1" smtClean="0">
                <a:solidFill>
                  <a:schemeClr val="tx1"/>
                </a:solidFill>
              </a:rPr>
              <a:t>взаимосвязаннойинформации</a:t>
            </a:r>
            <a:r>
              <a:rPr lang="ru-RU" sz="2200" b="1" dirty="0" smtClean="0">
                <a:solidFill>
                  <a:schemeClr val="tx1"/>
                </a:solidFill>
              </a:rPr>
              <a:t>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поименованная по правилам ОС (имя и расширение).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13" name="Группа 12"/>
          <p:cNvGrpSpPr/>
          <p:nvPr/>
        </p:nvGrpSpPr>
        <p:grpSpPr>
          <a:xfrm>
            <a:off x="508147" y="5517232"/>
            <a:ext cx="3101329" cy="642919"/>
            <a:chOff x="3627509" y="4941177"/>
            <a:chExt cx="1952605" cy="437263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3627509" y="4941177"/>
              <a:ext cx="231147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3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Стандартные библиотеки Математики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8920" y="836712"/>
            <a:ext cx="826800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acos</a:t>
            </a:r>
            <a:r>
              <a:rPr lang="ru-RU" sz="2400" dirty="0"/>
              <a:t>(X)	- возвращает значение арккосинуса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asin</a:t>
            </a:r>
            <a:r>
              <a:rPr lang="ru-RU" sz="2400" dirty="0"/>
              <a:t>(X)	- возвращает значение арксинуса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atan</a:t>
            </a:r>
            <a:r>
              <a:rPr lang="ru-RU" sz="2400" dirty="0"/>
              <a:t>(X)	- возвращает значение арктангенса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cos</a:t>
            </a:r>
            <a:r>
              <a:rPr lang="ru-RU" sz="2400" dirty="0"/>
              <a:t>(X)		- возвращает значение косинуса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exp</a:t>
            </a:r>
            <a:r>
              <a:rPr lang="ru-RU" sz="2400" dirty="0"/>
              <a:t>(X)		- возвращает значение </a:t>
            </a:r>
            <a:r>
              <a:rPr lang="ru-RU" sz="2400" dirty="0" smtClean="0"/>
              <a:t>экспоненты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 smtClean="0"/>
              <a:t>abs</a:t>
            </a:r>
            <a:r>
              <a:rPr lang="ru-RU" sz="2400" dirty="0" smtClean="0"/>
              <a:t>(X</a:t>
            </a:r>
            <a:r>
              <a:rPr lang="ru-RU" sz="2400" dirty="0"/>
              <a:t>)	- возвращает абсолютное значение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log</a:t>
            </a:r>
            <a:r>
              <a:rPr lang="ru-RU" sz="2400" dirty="0"/>
              <a:t>(X)		- возвращает значение натурального логарифма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log10(X) 	- возвращает значение логарифма аргумента по основанию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pow</a:t>
            </a:r>
            <a:r>
              <a:rPr lang="ru-RU" sz="2400" dirty="0"/>
              <a:t>(X,Y) - возвращает значение Х, возведенное в степень 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err="1"/>
              <a:t>sin</a:t>
            </a:r>
            <a:r>
              <a:rPr lang="ru-RU" sz="2400" dirty="0"/>
              <a:t>(X)		- возвращает значение синуса аргумента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1691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Массивы</a:t>
            </a:r>
            <a:r>
              <a:rPr lang="en-US" alt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33265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это множество однотипных переменных, имеющих одно имя и упорядоченных по номеру (в ОП элементы располагаются подряд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0-</a:t>
            </a:r>
            <a:r>
              <a:rPr lang="en-US" altLang="ru-RU" sz="2000" b="1" dirty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использования отдельной переменной указывается ее номер (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индекс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– переменная с индексом (также называется элемент массива)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Количество переменных в массиве определяет его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&lt;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число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пусть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Размер массива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зафиксирован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при работе программы.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Первый элемент массива имеет индекс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000" b="1" dirty="0" smtClean="0"/>
              <a:t>,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 последний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-1)</a:t>
            </a:r>
            <a:r>
              <a:rPr lang="ru-RU" altLang="ru-RU" sz="2000" b="1" dirty="0" smtClean="0"/>
              <a:t>.</a:t>
            </a:r>
            <a:r>
              <a:rPr lang="en-US" altLang="ru-RU" sz="2000" b="1" dirty="0" smtClean="0"/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Размер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задания размера массива может использоваться константа этапа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 smtClean="0"/>
              <a:t> (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define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или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константная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переменная</a:t>
            </a:r>
            <a:r>
              <a:rPr lang="ru-RU" altLang="ru-RU" sz="2000" b="1" dirty="0" smtClean="0"/>
              <a:t> </a:t>
            </a:r>
            <a:r>
              <a:rPr lang="en-US" altLang="ru-RU" sz="2000" b="1" dirty="0" err="1" smtClean="0">
                <a:solidFill>
                  <a:srgbClr val="0000FF"/>
                </a:solidFill>
              </a:rPr>
              <a:t>const</a:t>
            </a:r>
            <a:r>
              <a:rPr lang="ru-RU" altLang="ru-RU" sz="2000" b="1" dirty="0" smtClean="0"/>
              <a:t>). </a:t>
            </a:r>
            <a:endParaRPr lang="ru-RU" altLang="ru-RU" sz="8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1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Если в массиве предусмотрено 2 индекса такой массив назы</a:t>
            </a:r>
            <a:r>
              <a:rPr lang="ru-RU" altLang="ru-RU" sz="2000" b="1" dirty="0">
                <a:solidFill>
                  <a:schemeClr val="tx1"/>
                </a:solidFill>
              </a:rPr>
              <a:t>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ается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двумерным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(задается два размера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M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В двумерном массиве данные располагаются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построчно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Количество размерностей массива не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ограничивается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230</a:t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1093195" y="3573017"/>
            <a:ext cx="6863181" cy="1440160"/>
            <a:chOff x="54805" y="3573016"/>
            <a:chExt cx="6863181" cy="183066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165457" y="3573016"/>
              <a:ext cx="4752529" cy="1830667"/>
              <a:chOff x="899592" y="2996952"/>
              <a:chExt cx="4752529" cy="1830667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899592" y="2996952"/>
                <a:ext cx="4752529" cy="1830667"/>
                <a:chOff x="1940567" y="4219052"/>
                <a:chExt cx="3244511" cy="1379225"/>
              </a:xfrm>
            </p:grpSpPr>
            <p:grpSp>
              <p:nvGrpSpPr>
                <p:cNvPr id="10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787065" cy="1379225"/>
                  <a:chOff x="1331640" y="2564408"/>
                  <a:chExt cx="1786708" cy="2736304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1331640" y="2564408"/>
                    <a:ext cx="1786708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1465490" y="4299153"/>
                    <a:ext cx="1428414" cy="29755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endParaRPr lang="ru-RU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Прямоугольник 10"/>
                <p:cNvSpPr/>
                <p:nvPr/>
              </p:nvSpPr>
              <p:spPr bwMode="auto">
                <a:xfrm>
                  <a:off x="3857778" y="4270490"/>
                  <a:ext cx="1327300" cy="114208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(Описание) :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smtClean="0">
                      <a:solidFill>
                        <a:srgbClr val="0000FF"/>
                      </a:solidFill>
                    </a:rPr>
                    <a:t>int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Mas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[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20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]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;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– 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ц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елых переменных размером </a:t>
                  </a:r>
                  <a:r>
                    <a:rPr lang="ru-RU" sz="1400" b="1" dirty="0">
                      <a:solidFill>
                        <a:srgbClr val="FF0000"/>
                      </a:solidFill>
                    </a:rPr>
                    <a:t>20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.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2" name="Прямая со стрелкой 11"/>
                <p:cNvCxnSpPr>
                  <a:stCxn id="11" idx="1"/>
                </p:cNvCxnSpPr>
                <p:nvPr/>
              </p:nvCxnSpPr>
              <p:spPr>
                <a:xfrm flipH="1" flipV="1">
                  <a:off x="3497363" y="4687270"/>
                  <a:ext cx="360415" cy="15426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1088484" y="3718244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 bwMode="auto">
              <a:xfrm>
                <a:off x="1088484" y="3933056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…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 bwMode="auto">
              <a:xfrm>
                <a:off x="1088484" y="3501008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 bwMode="auto">
            <a:xfrm>
              <a:off x="54805" y="4111752"/>
              <a:ext cx="2171927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Элементы массива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Mas[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i</a:t>
              </a:r>
              <a:r>
                <a:rPr lang="en-US" sz="1400" dirty="0" smtClean="0">
                  <a:solidFill>
                    <a:schemeClr val="tx1"/>
                  </a:solidFill>
                </a:rPr>
                <a:t>]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 стрелкой 15"/>
            <p:cNvCxnSpPr>
              <a:stCxn id="15" idx="2"/>
            </p:cNvCxnSpPr>
            <p:nvPr/>
          </p:nvCxnSpPr>
          <p:spPr>
            <a:xfrm>
              <a:off x="1140769" y="4322161"/>
              <a:ext cx="1213580" cy="2381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15" idx="2"/>
              <a:endCxn id="14" idx="1"/>
            </p:cNvCxnSpPr>
            <p:nvPr/>
          </p:nvCxnSpPr>
          <p:spPr>
            <a:xfrm>
              <a:off x="1140769" y="4322161"/>
              <a:ext cx="1220789" cy="5109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 bwMode="auto">
            <a:xfrm>
              <a:off x="4339545" y="3863280"/>
              <a:ext cx="404354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rgbClr val="FF0000"/>
                  </a:solidFill>
                </a:rPr>
                <a:t>0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4243658" y="4959690"/>
              <a:ext cx="500241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rgbClr val="FF0000"/>
                  </a:solidFill>
                </a:rPr>
                <a:t>N-1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2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Массивы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241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массивами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ЯП связаны также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  и размерность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массива, переменная с индексом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Тип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массива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размер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=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</a:t>
            </a:r>
            <a:r>
              <a:rPr lang="en-US" altLang="ru-RU" sz="1800" b="1" dirty="0">
                <a:solidFill>
                  <a:schemeClr val="tx1"/>
                </a:solidFill>
              </a:rPr>
              <a:t>{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начальные значения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endParaRPr lang="ru-RU" altLang="ru-RU" sz="1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Описания массива (целый массив в </a:t>
            </a:r>
            <a:r>
              <a:rPr lang="ru-RU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ru-RU" altLang="ru-RU" sz="1800" b="1" dirty="0" smtClean="0"/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элементов):</a:t>
            </a:r>
          </a:p>
          <a:p>
            <a:pPr algn="l"/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Mas[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endParaRPr lang="ru-RU" sz="1800" b="1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ru-RU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массива: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{1,2,3,4,5};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 индексами:</a:t>
            </a:r>
          </a:p>
          <a:p>
            <a:pPr algn="l"/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массива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[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индексное выражение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]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использования элементов массива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+ 5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10 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(10*5)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9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двумерного массива.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30;</a:t>
            </a:r>
            <a:endParaRPr lang="en-US" alt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57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4260" y="476672"/>
            <a:ext cx="891974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СИ/СИ++ в число стандартных типов не входит тип строка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используются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типа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используется библиотека 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alt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в которой предусмотрены функции: копирования, сравнения, преобразования строк и др.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 С++ есть тип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Family[14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//Строка фамилии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 –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2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3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Пример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копирования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//Константа строка – в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кавычках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en-US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300" b="1" dirty="0" smtClean="0"/>
              <a:t>Пример </a:t>
            </a:r>
            <a:r>
              <a:rPr lang="ru-RU" altLang="ru-RU" sz="2300" b="1" u="sng" dirty="0" smtClean="0"/>
              <a:t>слияния</a:t>
            </a:r>
            <a:r>
              <a:rPr lang="ru-RU" altLang="ru-RU" sz="2300" b="1" dirty="0" smtClean="0"/>
              <a:t> строк: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strcat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Строка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altLang="ru-RU" sz="20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Определение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RazmStr</a:t>
            </a: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(Family);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4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344816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Модули и модульное программирование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Модульное  программирование основано на разделении задачи на части (ИМ) и их автономной отладки. Разновидности модулей: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Исходный</a:t>
            </a:r>
            <a:r>
              <a:rPr lang="ru-RU" altLang="ru-RU" sz="2300" b="1" dirty="0" smtClean="0"/>
              <a:t> модуль (ИМ) -  это результат написания программы (или ее части) на языке программирования (*.</a:t>
            </a:r>
            <a:r>
              <a:rPr lang="en-US" altLang="ru-RU" sz="2300" b="1" dirty="0" smtClean="0"/>
              <a:t>cpp, *.h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Объектный</a:t>
            </a:r>
            <a:r>
              <a:rPr lang="ru-RU" altLang="ru-RU" sz="2300" b="1" dirty="0" smtClean="0"/>
              <a:t> модуль (ОМ) – это промежуточная форма программы, формируемая после обработки ИМ </a:t>
            </a:r>
            <a:r>
              <a:rPr lang="ru-RU" altLang="ru-RU" sz="2300" b="1" u="sng" dirty="0" smtClean="0"/>
              <a:t>компилятором</a:t>
            </a:r>
            <a:r>
              <a:rPr lang="ru-RU" altLang="ru-RU" sz="2300" b="1" dirty="0" smtClean="0"/>
              <a:t> СП (*.</a:t>
            </a:r>
            <a:r>
              <a:rPr lang="en-US" altLang="ru-RU" sz="2300" b="1" dirty="0" err="1" smtClean="0"/>
              <a:t>obj</a:t>
            </a:r>
            <a:r>
              <a:rPr lang="ru-RU" altLang="ru-RU" sz="2300" b="1" dirty="0" smtClean="0"/>
              <a:t>)</a:t>
            </a:r>
            <a:r>
              <a:rPr lang="ru-RU" altLang="ru-RU" sz="2300" dirty="0" smtClean="0"/>
              <a:t>.</a:t>
            </a:r>
            <a:endParaRPr lang="en-US" altLang="ru-RU" sz="23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Исполнимый</a:t>
            </a:r>
            <a:r>
              <a:rPr lang="ru-RU" altLang="ru-RU" sz="2300" b="1" dirty="0" smtClean="0"/>
              <a:t> модуль (ИСМ) – модуль получаемый в результате совместной компоновки (объединения) </a:t>
            </a:r>
            <a:r>
              <a:rPr lang="ru-RU" altLang="ru-RU" sz="2300" b="1" u="sng" dirty="0" smtClean="0"/>
              <a:t>компоновщиком</a:t>
            </a:r>
            <a:r>
              <a:rPr lang="ru-RU" altLang="ru-RU" sz="2300" b="1" dirty="0" smtClean="0"/>
              <a:t> (редактором связей)всех объектных модулей проекта и готовый для выполнения на компьютере (*.</a:t>
            </a:r>
            <a:r>
              <a:rPr lang="en-US" altLang="ru-RU" sz="2300" b="1" dirty="0" smtClean="0"/>
              <a:t>exe, *.com, *.</a:t>
            </a:r>
            <a:r>
              <a:rPr lang="en-US" altLang="ru-RU" sz="2300" b="1" dirty="0" err="1" smtClean="0"/>
              <a:t>dll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и др.). Исполнимый модуль содержит отладочную информацию и может быть подвергнут отладке с использованием </a:t>
            </a:r>
            <a:r>
              <a:rPr lang="ru-RU" altLang="ru-RU" sz="2300" b="1" u="sng" dirty="0" smtClean="0"/>
              <a:t>отладчика</a:t>
            </a:r>
            <a:r>
              <a:rPr lang="ru-RU" altLang="ru-RU" sz="2300" b="1" dirty="0" smtClean="0"/>
              <a:t>. Данные программы включаются в СП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7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357" y="0"/>
            <a:ext cx="6948995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Модель программы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23850" y="548681"/>
            <a:ext cx="8640763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700" dirty="0"/>
              <a:t>Программа воспринимается как </a:t>
            </a:r>
            <a:r>
              <a:rPr lang="ru-RU" altLang="ru-RU" sz="1700" u="sng" dirty="0"/>
              <a:t>последовательность</a:t>
            </a:r>
            <a:r>
              <a:rPr lang="ru-RU" altLang="ru-RU" sz="1700" dirty="0"/>
              <a:t> инструкций, команд, предписаний или </a:t>
            </a:r>
            <a:r>
              <a:rPr lang="ru-RU" altLang="ru-RU" sz="1700" dirty="0" smtClean="0"/>
              <a:t>операторов. </a:t>
            </a:r>
            <a:r>
              <a:rPr lang="ru-RU" altLang="ru-RU" sz="1700" dirty="0"/>
              <a:t>К</a:t>
            </a:r>
            <a:r>
              <a:rPr lang="ru-RU" altLang="ru-RU" sz="1700" dirty="0" smtClean="0"/>
              <a:t>оманды </a:t>
            </a:r>
            <a:r>
              <a:rPr lang="ru-RU" altLang="ru-RU" sz="1700" dirty="0"/>
              <a:t>расположены </a:t>
            </a:r>
            <a:r>
              <a:rPr lang="ru-RU" altLang="ru-RU" sz="1700" dirty="0" smtClean="0"/>
              <a:t>последовательно в оперативной памяти (ОП).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отводиться место под </a:t>
            </a:r>
            <a:r>
              <a:rPr lang="ru-RU" altLang="ru-RU" sz="1700" u="sng" dirty="0"/>
              <a:t>данные</a:t>
            </a:r>
            <a:r>
              <a:rPr lang="ru-RU" altLang="ru-RU" sz="1700" dirty="0"/>
              <a:t> – </a:t>
            </a:r>
            <a:r>
              <a:rPr lang="ru-RU" altLang="ru-RU" sz="1700" u="sng" dirty="0"/>
              <a:t>переменные</a:t>
            </a:r>
            <a:r>
              <a:rPr lang="ru-RU" altLang="ru-RU" sz="1700" dirty="0"/>
              <a:t> </a:t>
            </a:r>
            <a:r>
              <a:rPr lang="ru-RU" altLang="ru-RU" sz="1700" dirty="0" smtClean="0"/>
              <a:t>программы и </a:t>
            </a:r>
            <a:r>
              <a:rPr lang="ru-RU" altLang="ru-RU" sz="1700" u="sng" dirty="0" smtClean="0"/>
              <a:t>константы</a:t>
            </a:r>
            <a:r>
              <a:rPr lang="ru-RU" altLang="ru-RU" sz="1700" dirty="0" smtClean="0"/>
              <a:t>, поля для промежуточных результатов.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Основной </a:t>
            </a:r>
            <a:r>
              <a:rPr lang="ru-RU" altLang="ru-RU" sz="1700" u="sng" dirty="0"/>
              <a:t>порядок выполнения </a:t>
            </a:r>
            <a:r>
              <a:rPr lang="ru-RU" altLang="ru-RU" sz="1700" u="sng" dirty="0" smtClean="0"/>
              <a:t>операторов </a:t>
            </a:r>
            <a:r>
              <a:rPr lang="ru-RU" altLang="ru-RU" sz="1700" dirty="0" smtClean="0"/>
              <a:t>последовательный </a:t>
            </a:r>
            <a:r>
              <a:rPr lang="ru-RU" altLang="ru-RU" sz="1700" dirty="0"/>
              <a:t>- </a:t>
            </a:r>
            <a:r>
              <a:rPr lang="ru-RU" altLang="ru-RU" sz="1700" u="sng" dirty="0"/>
              <a:t>сверху </a:t>
            </a:r>
            <a:r>
              <a:rPr lang="ru-RU" altLang="ru-RU" sz="1700" u="sng" dirty="0" smtClean="0"/>
              <a:t>вниз</a:t>
            </a:r>
            <a:r>
              <a:rPr lang="ru-RU" altLang="ru-RU" sz="1700" dirty="0" smtClean="0"/>
              <a:t> (</a:t>
            </a:r>
            <a:r>
              <a:rPr lang="ru-RU" altLang="ru-RU" sz="1700" dirty="0" smtClean="0">
                <a:hlinkClick r:id="rId4" action="ppaction://hlinksldjump"/>
              </a:rPr>
              <a:t>СМ</a:t>
            </a:r>
            <a:r>
              <a:rPr lang="ru-RU" altLang="ru-RU" sz="1700" dirty="0" smtClean="0"/>
              <a:t>)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возможно </a:t>
            </a:r>
            <a:r>
              <a:rPr lang="ru-RU" altLang="ru-RU" sz="1700" u="sng" dirty="0"/>
              <a:t>изменение</a:t>
            </a:r>
            <a:r>
              <a:rPr lang="ru-RU" altLang="ru-RU" sz="1700" dirty="0"/>
              <a:t> </a:t>
            </a:r>
            <a:r>
              <a:rPr lang="ru-RU" altLang="ru-RU" sz="1700" u="sng" dirty="0"/>
              <a:t>порядка</a:t>
            </a:r>
            <a:r>
              <a:rPr lang="ru-RU" altLang="ru-RU" sz="1700" dirty="0"/>
              <a:t> выполнения </a:t>
            </a:r>
            <a:r>
              <a:rPr lang="ru-RU" altLang="ru-RU" sz="1700" dirty="0" smtClean="0"/>
              <a:t>операторов(переходы</a:t>
            </a:r>
            <a:r>
              <a:rPr lang="ru-RU" altLang="ru-RU" sz="1700" dirty="0"/>
              <a:t>, циклы и ветвления</a:t>
            </a:r>
            <a:r>
              <a:rPr lang="ru-RU" altLang="ru-RU" sz="1700" dirty="0" smtClean="0"/>
              <a:t>) специальными операторами управления (</a:t>
            </a:r>
            <a:r>
              <a:rPr lang="ru-RU" altLang="ru-RU" sz="1700" dirty="0" smtClean="0">
                <a:hlinkClick r:id="rId5" action="ppaction://hlinksldjump"/>
              </a:rPr>
              <a:t>СМ</a:t>
            </a:r>
            <a:r>
              <a:rPr lang="ru-RU" altLang="ru-RU" sz="1700" dirty="0" smtClean="0"/>
              <a:t>).</a:t>
            </a:r>
            <a:endParaRPr lang="ru-RU" altLang="ru-RU" sz="1700" dirty="0"/>
          </a:p>
          <a:p>
            <a:pPr eaLnBrk="1" hangingPunct="1"/>
            <a:endParaRPr lang="ru-RU" altLang="ru-RU" sz="17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21768" y="5301208"/>
            <a:ext cx="8497888" cy="93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800" dirty="0"/>
              <a:t>Для </a:t>
            </a:r>
            <a:r>
              <a:rPr lang="ru-RU" altLang="ru-RU" sz="1800" u="sng" dirty="0"/>
              <a:t>графического описания </a:t>
            </a:r>
            <a:r>
              <a:rPr lang="ru-RU" altLang="ru-RU" sz="1800" dirty="0"/>
              <a:t>программы используется специальный графический </a:t>
            </a:r>
            <a:r>
              <a:rPr lang="ru-RU" altLang="ru-RU" sz="1800" dirty="0">
                <a:hlinkClick r:id="" action="ppaction://noaction"/>
              </a:rPr>
              <a:t>язык блок-схем  </a:t>
            </a:r>
            <a:r>
              <a:rPr lang="ru-RU" altLang="ru-RU" sz="1800" dirty="0"/>
              <a:t>(процесс, цикл, переход, ветвление, процедура и т.д.) Для изменения основного порядка работы программы используются метки.</a:t>
            </a:r>
          </a:p>
        </p:txBody>
      </p:sp>
      <p:graphicFrame>
        <p:nvGraphicFramePr>
          <p:cNvPr id="7" name="Объект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909824"/>
              </p:ext>
            </p:extLst>
          </p:nvPr>
        </p:nvGraphicFramePr>
        <p:xfrm>
          <a:off x="683569" y="2636913"/>
          <a:ext cx="5112568" cy="2664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Visio" r:id="rId6" imgW="4065231" imgH="3665520" progId="Visio.Drawing.11">
                  <p:embed/>
                </p:oleObj>
              </mc:Choice>
              <mc:Fallback>
                <p:oleObj name="Visio" r:id="rId6" imgW="4065231" imgH="3665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9" y="2636913"/>
                        <a:ext cx="5112568" cy="26642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0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Оперативная память</a:t>
            </a:r>
            <a:endParaRPr lang="ru-RU" sz="3200" dirty="0"/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800944" y="692696"/>
            <a:ext cx="7135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ОП</a:t>
            </a:r>
            <a:r>
              <a:rPr lang="en-US" altLang="ru-RU" sz="1800" dirty="0" smtClean="0"/>
              <a:t> –</a:t>
            </a:r>
            <a:r>
              <a:rPr lang="ru-RU" altLang="ru-RU" sz="1800" dirty="0" smtClean="0"/>
              <a:t> это место/устройство в компьютере где хранятся данные и программы.</a:t>
            </a:r>
            <a:r>
              <a:rPr lang="en-US" altLang="ru-RU" sz="1800" dirty="0" smtClean="0"/>
              <a:t> </a:t>
            </a:r>
            <a:endParaRPr lang="ru-RU" alt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235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965198" y="1420943"/>
            <a:ext cx="7831846" cy="4744361"/>
            <a:chOff x="965198" y="1420943"/>
            <a:chExt cx="7831846" cy="4744361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2566251" y="1749210"/>
              <a:ext cx="6127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ОП</a:t>
              </a:r>
            </a:p>
          </p:txBody>
        </p:sp>
        <p:grpSp>
          <p:nvGrpSpPr>
            <p:cNvPr id="6" name="Группа 36"/>
            <p:cNvGrpSpPr>
              <a:grpSpLocks/>
            </p:cNvGrpSpPr>
            <p:nvPr/>
          </p:nvGrpSpPr>
          <p:grpSpPr bwMode="auto">
            <a:xfrm>
              <a:off x="965198" y="1802420"/>
              <a:ext cx="1368425" cy="4362884"/>
              <a:chOff x="1331640" y="2564408"/>
              <a:chExt cx="1368152" cy="2736304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439568" y="3577339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Функции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461789" y="3017314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Операторы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481631" y="4307152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102340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1461789" y="3945857"/>
                <a:ext cx="1152295" cy="20356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Данные</a:t>
                </a:r>
              </a:p>
            </p:txBody>
          </p:sp>
          <p:sp>
            <p:nvSpPr>
              <p:cNvPr id="12" name="TextBox 14"/>
              <p:cNvSpPr txBox="1">
                <a:spLocks noChangeArrowheads="1"/>
              </p:cNvSpPr>
              <p:nvPr/>
            </p:nvSpPr>
            <p:spPr bwMode="auto">
              <a:xfrm>
                <a:off x="1824098" y="413486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1861666" y="324664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</p:grpSp>
        <p:cxnSp>
          <p:nvCxnSpPr>
            <p:cNvPr id="14" name="Прямая со стрелкой 13"/>
            <p:cNvCxnSpPr>
              <a:stCxn id="16" idx="1"/>
              <a:endCxn id="11" idx="3"/>
            </p:cNvCxnSpPr>
            <p:nvPr/>
          </p:nvCxnSpPr>
          <p:spPr>
            <a:xfrm flipH="1">
              <a:off x="2247898" y="3485373"/>
              <a:ext cx="2252094" cy="6819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4499992" y="3162207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Переменные</a:t>
              </a:r>
              <a:r>
                <a:rPr lang="ru-RU" altLang="ru-RU" sz="1800" dirty="0" smtClean="0"/>
                <a:t> программы (имя переменной, тип, размер, адрес )</a:t>
              </a:r>
              <a:endParaRPr lang="ru-RU" altLang="ru-RU" sz="1800" dirty="0"/>
            </a:p>
          </p:txBody>
        </p:sp>
        <p:cxnSp>
          <p:nvCxnSpPr>
            <p:cNvPr id="17" name="Прямая со стрелкой 16"/>
            <p:cNvCxnSpPr>
              <a:stCxn id="18" idx="1"/>
              <a:endCxn id="10" idx="3"/>
            </p:cNvCxnSpPr>
            <p:nvPr/>
          </p:nvCxnSpPr>
          <p:spPr>
            <a:xfrm flipH="1">
              <a:off x="2267744" y="4360117"/>
              <a:ext cx="2384648" cy="3832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4652392" y="4036951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Константы</a:t>
              </a:r>
              <a:r>
                <a:rPr lang="ru-RU" altLang="ru-RU" sz="1800" dirty="0" smtClean="0"/>
                <a:t> программы (значения в памяти, числа и символы)</a:t>
              </a:r>
              <a:endParaRPr lang="ru-RU" altLang="ru-RU" sz="1800" dirty="0"/>
            </a:p>
          </p:txBody>
        </p:sp>
        <p:cxnSp>
          <p:nvCxnSpPr>
            <p:cNvPr id="21" name="Прямая со стрелкой 20"/>
            <p:cNvCxnSpPr>
              <a:stCxn id="22" idx="1"/>
              <a:endCxn id="9" idx="3"/>
            </p:cNvCxnSpPr>
            <p:nvPr/>
          </p:nvCxnSpPr>
          <p:spPr>
            <a:xfrm flipH="1">
              <a:off x="2247898" y="1912500"/>
              <a:ext cx="2381066" cy="7743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4628964" y="1727834"/>
              <a:ext cx="4168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Операторы программы (</a:t>
              </a:r>
              <a:r>
                <a:rPr lang="en-US" altLang="ru-RU" sz="1800" dirty="0" smtClean="0"/>
                <a:t>S - Statement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24" name="Прямая со стрелкой 23"/>
            <p:cNvCxnSpPr>
              <a:endCxn id="8" idx="3"/>
            </p:cNvCxnSpPr>
            <p:nvPr/>
          </p:nvCxnSpPr>
          <p:spPr>
            <a:xfrm flipH="1">
              <a:off x="2225673" y="2628450"/>
              <a:ext cx="2532956" cy="9513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5"/>
            <p:cNvSpPr txBox="1">
              <a:spLocks noChangeArrowheads="1"/>
            </p:cNvSpPr>
            <p:nvPr/>
          </p:nvSpPr>
          <p:spPr bwMode="auto">
            <a:xfrm>
              <a:off x="4804792" y="2417699"/>
              <a:ext cx="3816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Функции и процедуры программы</a:t>
              </a:r>
              <a:endParaRPr lang="ru-RU" altLang="ru-RU" sz="1800" dirty="0"/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1088445" y="5328885"/>
              <a:ext cx="1152525" cy="5483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ДП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5"/>
            <p:cNvSpPr txBox="1">
              <a:spLocks noChangeArrowheads="1"/>
            </p:cNvSpPr>
            <p:nvPr/>
          </p:nvSpPr>
          <p:spPr bwMode="auto">
            <a:xfrm>
              <a:off x="4804792" y="4931876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Динамическая область</a:t>
              </a:r>
              <a:r>
                <a:rPr lang="ru-RU" altLang="ru-RU" sz="1800" dirty="0" smtClean="0"/>
                <a:t> программы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(Куча - </a:t>
              </a:r>
              <a:r>
                <a:rPr lang="en-US" altLang="ru-RU" sz="1800" dirty="0" smtClean="0"/>
                <a:t>heap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32" name="Прямая со стрелкой 31"/>
            <p:cNvCxnSpPr>
              <a:stCxn id="31" idx="1"/>
              <a:endCxn id="30" idx="3"/>
            </p:cNvCxnSpPr>
            <p:nvPr/>
          </p:nvCxnSpPr>
          <p:spPr>
            <a:xfrm flipH="1">
              <a:off x="2240970" y="5255042"/>
              <a:ext cx="2563822" cy="3480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Левая фигурная скобка 3"/>
            <p:cNvSpPr/>
            <p:nvPr/>
          </p:nvSpPr>
          <p:spPr>
            <a:xfrm rot="5400000">
              <a:off x="1510139" y="877324"/>
              <a:ext cx="279864" cy="1367102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1115219" y="4941168"/>
              <a:ext cx="1152525" cy="30314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Текст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Прямая со стрелкой 33"/>
            <p:cNvCxnSpPr>
              <a:stCxn id="18" idx="1"/>
              <a:endCxn id="33" idx="3"/>
            </p:cNvCxnSpPr>
            <p:nvPr/>
          </p:nvCxnSpPr>
          <p:spPr>
            <a:xfrm flipH="1">
              <a:off x="2267744" y="4360117"/>
              <a:ext cx="2384648" cy="7326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305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Блок-схемы программ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9462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безошибочной разработки программ и процедур целесообразно на начальных стадиях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 описать ее алгоритм в виде блок схемы.</a:t>
            </a:r>
          </a:p>
          <a:p>
            <a:pPr algn="l"/>
            <a:r>
              <a:rPr lang="ru-RU" altLang="ru-RU" sz="2300" b="1" u="sng" dirty="0" smtClean="0"/>
              <a:t>Блок схема </a:t>
            </a:r>
            <a:r>
              <a:rPr lang="ru-RU" altLang="ru-RU" sz="2300" b="1" dirty="0" smtClean="0"/>
              <a:t>– Это графическое описание алгоритма в виде ориентированного графа, в котором вершины определяют действия (операторы), в связи показывают переходы между ними. Предусмотрено ограниченное число вершин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baseline="-25000" dirty="0" smtClean="0"/>
              <a:t>1</a:t>
            </a:r>
            <a:r>
              <a:rPr lang="ru-RU" altLang="ru-RU" sz="2300" b="1" dirty="0" smtClean="0"/>
              <a:t> ,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baseline="-25000" dirty="0" smtClean="0">
                <a:hlinkClick r:id="rId4" action="ppaction://hlinksldjump"/>
              </a:rPr>
              <a:t>2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altLang="ru-RU" sz="2300" b="1" u="sng" dirty="0" smtClean="0"/>
              <a:t>Блок схема </a:t>
            </a:r>
            <a:r>
              <a:rPr lang="ru-RU" altLang="ru-RU" sz="2300" b="1" dirty="0" smtClean="0"/>
              <a:t>оформляется в виде чертежа (Пример - 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), позволяет вручную оценить правильность алгоритма и находить ошибки в программе.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6624736" cy="4766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Понятие массива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удобства работы, сокращения размера программы и повышения ее наглядности в СИ/СИ++ используются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Это упорядоченное множество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однотипных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переменных, </a:t>
            </a:r>
            <a:r>
              <a:rPr lang="ru-RU" altLang="ru-RU" sz="1800" b="1" dirty="0">
                <a:solidFill>
                  <a:schemeClr val="tx1"/>
                </a:solidFill>
              </a:rPr>
              <a:t>расположенных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последовательно (!) в оперативной памяти компьютера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массивами связаны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Размерность и размер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их определение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массива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Многомерные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rgbClr val="FF0000"/>
                </a:solidFill>
              </a:rPr>
              <a:t>Массивы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программировании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используются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для (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массивов):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Организации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циклов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программе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Повышения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наглядности и понятности текста программы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Уменьшения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размера программы в ОП (!)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Сокращения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времени выполнения программы (!).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600" dirty="0" smtClean="0"/>
              <a:t>ЛР №3 </a:t>
            </a:r>
            <a:r>
              <a:rPr lang="ru-RU" altLang="ru-RU" sz="3200" dirty="0">
                <a:latin typeface="+mn-lt"/>
                <a:ea typeface="+mn-ea"/>
                <a:cs typeface="+mn-cs"/>
              </a:rPr>
              <a:t>Описание массива </a:t>
            </a:r>
            <a:endParaRPr lang="ru-RU" sz="3200" dirty="0">
              <a:latin typeface="+mn-lt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 выполняется до его первого использования в программе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общем случае описание массива выполняется так: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&lt;имя массива&gt; 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en-US" sz="1800" b="1" dirty="0" smtClean="0">
                <a:solidFill>
                  <a:srgbClr val="FF00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]…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;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где:</a:t>
            </a: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 массива &gt;  </a:t>
            </a:r>
            <a:r>
              <a:rPr lang="ru-RU" sz="1800" b="1" dirty="0">
                <a:solidFill>
                  <a:schemeClr val="tx1"/>
                </a:solidFill>
              </a:rPr>
              <a:t>- стандартный или пользовательский тип СИ/СИ</a:t>
            </a:r>
            <a:r>
              <a:rPr lang="ru-RU" sz="1800" b="1" dirty="0" smtClean="0">
                <a:solidFill>
                  <a:schemeClr val="tx1"/>
                </a:solidFill>
              </a:rPr>
              <a:t>++ (</a:t>
            </a:r>
            <a:r>
              <a:rPr lang="en-US" sz="1800" b="1" dirty="0" err="1" smtClean="0">
                <a:solidFill>
                  <a:schemeClr val="tx1"/>
                </a:solidFill>
              </a:rPr>
              <a:t>int</a:t>
            </a:r>
            <a:r>
              <a:rPr lang="en-US" sz="1800" b="1" dirty="0">
                <a:solidFill>
                  <a:schemeClr val="tx1"/>
                </a:solidFill>
              </a:rPr>
              <a:t>,</a:t>
            </a:r>
            <a:r>
              <a:rPr lang="en-US" sz="1800" b="1" dirty="0" smtClean="0">
                <a:solidFill>
                  <a:schemeClr val="tx1"/>
                </a:solidFill>
              </a:rPr>
              <a:t> float, char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имя массива&gt; </a:t>
            </a:r>
            <a:r>
              <a:rPr lang="ru-RU" sz="1800" b="1" dirty="0">
                <a:solidFill>
                  <a:schemeClr val="tx1"/>
                </a:solidFill>
              </a:rPr>
              <a:t>- допустимое и уникальное в блоке имя в языке СИ/СИ</a:t>
            </a:r>
            <a:r>
              <a:rPr lang="ru-RU" sz="1800" b="1" dirty="0" smtClean="0">
                <a:solidFill>
                  <a:schemeClr val="tx1"/>
                </a:solidFill>
              </a:rPr>
              <a:t>++.</a:t>
            </a:r>
          </a:p>
          <a:p>
            <a:pPr algn="l"/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[&lt;размер массива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 </a:t>
            </a:r>
            <a:r>
              <a:rPr lang="ru-RU" sz="1800" b="1" dirty="0">
                <a:solidFill>
                  <a:schemeClr val="tx1"/>
                </a:solidFill>
              </a:rPr>
              <a:t>- </a:t>
            </a:r>
            <a:r>
              <a:rPr lang="ru-RU" sz="1800" b="1" dirty="0" smtClean="0">
                <a:solidFill>
                  <a:schemeClr val="tx1"/>
                </a:solidFill>
              </a:rPr>
              <a:t>целочисленное выражение этапа компиляции (!)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инициализация массива&gt; </a:t>
            </a:r>
            <a:r>
              <a:rPr lang="ru-RU" sz="1800" b="1" dirty="0">
                <a:solidFill>
                  <a:schemeClr val="tx1"/>
                </a:solidFill>
              </a:rPr>
              <a:t>- задание начальных значений элементов массива </a:t>
            </a:r>
            <a:r>
              <a:rPr lang="ru-RU" sz="1800" b="1" dirty="0" smtClean="0">
                <a:solidFill>
                  <a:schemeClr val="tx1"/>
                </a:solidFill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Примеры </a:t>
            </a:r>
            <a:r>
              <a:rPr lang="ru-RU" sz="1800" b="1" u="sng" dirty="0" smtClean="0">
                <a:solidFill>
                  <a:schemeClr val="tx1"/>
                </a:solidFill>
              </a:rPr>
              <a:t>описаний</a:t>
            </a:r>
            <a:r>
              <a:rPr lang="ru-RU" sz="1800" b="1" dirty="0" smtClean="0">
                <a:solidFill>
                  <a:schemeClr val="tx1"/>
                </a:solidFill>
              </a:rPr>
              <a:t> одномерных массивов: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Количество записей размеров массива не ограничивается. Многомерные массивы (</a:t>
            </a:r>
            <a:r>
              <a:rPr lang="ru-RU" sz="18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latin typeface="Consolas"/>
                <a:ea typeface="Calibri"/>
              </a:rPr>
              <a:t>#</a:t>
            </a:r>
            <a:r>
              <a:rPr lang="ru-RU" sz="2000" dirty="0" err="1">
                <a:solidFill>
                  <a:srgbClr val="0000FF"/>
                </a:solidFill>
                <a:latin typeface="Consolas"/>
                <a:ea typeface="Calibri"/>
              </a:rPr>
              <a:t>define</a:t>
            </a:r>
            <a:r>
              <a:rPr lang="ru-RU" sz="2000" dirty="0">
                <a:latin typeface="Consolas"/>
                <a:ea typeface="Calibri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20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Переменная этапа компиляции</a:t>
            </a:r>
            <a:endParaRPr lang="ru-RU" sz="2000" dirty="0" smtClean="0">
              <a:latin typeface="Times New Roman"/>
              <a:ea typeface="Calibri"/>
            </a:endParaRPr>
          </a:p>
          <a:p>
            <a:pPr algn="l"/>
            <a:r>
              <a:rPr lang="ru-RU" sz="2000" dirty="0">
                <a:latin typeface="Times New Roman"/>
                <a:ea typeface="Calibri"/>
              </a:rPr>
              <a:t> 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[10];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10 элементов </a:t>
            </a:r>
            <a:r>
              <a:rPr lang="ru-RU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2000" dirty="0" smtClean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sMas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[</a:t>
            </a:r>
            <a:r>
              <a:rPr lang="ru-RU" sz="2000" dirty="0">
                <a:solidFill>
                  <a:srgbClr val="FF0000"/>
                </a:solidFill>
                <a:latin typeface="Consolas"/>
                <a:ea typeface="Calibri"/>
              </a:rPr>
              <a:t>MAX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];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массив </a:t>
            </a:r>
            <a:r>
              <a:rPr lang="ru-RU" sz="2000" dirty="0" err="1">
                <a:solidFill>
                  <a:srgbClr val="008000"/>
                </a:solidFill>
                <a:latin typeface="Tahoma"/>
                <a:ea typeface="Times New Roman"/>
              </a:rPr>
              <a:t>sMas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символьного типа, содержащий </a:t>
            </a:r>
            <a:r>
              <a:rPr lang="ru-RU" sz="20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элементов </a:t>
            </a:r>
            <a:endParaRPr lang="ru-RU" sz="2000" dirty="0" smtClean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Consolas"/>
                <a:ea typeface="Calibri"/>
              </a:rPr>
              <a:t>iMas</a:t>
            </a:r>
            <a:r>
              <a:rPr lang="ru-RU" sz="20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Consolas"/>
                <a:ea typeface="Calibri"/>
              </a:rPr>
              <a:t>[];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//Ошибка, не указан размер  нет инициализации вместе (!)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i</a:t>
            </a:r>
            <a:r>
              <a:rPr lang="en-US" sz="1800" dirty="0">
                <a:latin typeface="Tahoma"/>
                <a:ea typeface="Times New Roman"/>
              </a:rPr>
              <a:t>D</a:t>
            </a:r>
            <a:r>
              <a:rPr lang="ru-RU" sz="1800" dirty="0" err="1">
                <a:latin typeface="Tahoma"/>
                <a:ea typeface="Times New Roman"/>
              </a:rPr>
              <a:t>Mas</a:t>
            </a:r>
            <a:r>
              <a:rPr lang="ru-RU" sz="1800" dirty="0">
                <a:latin typeface="Tahoma"/>
                <a:ea typeface="Times New Roman"/>
              </a:rPr>
              <a:t> [5][5];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вумерный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массив </a:t>
            </a:r>
            <a:r>
              <a:rPr lang="ru-RU" sz="1800" dirty="0" err="1">
                <a:solidFill>
                  <a:srgbClr val="008000"/>
                </a:solidFill>
                <a:latin typeface="Tahoma"/>
                <a:ea typeface="Times New Roman"/>
              </a:rPr>
              <a:t>iMas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целого типа, содержащий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5*5 элементов </a:t>
            </a:r>
            <a:endParaRPr lang="ru-RU" sz="1800" dirty="0">
              <a:latin typeface="Times New Roman"/>
              <a:ea typeface="Calibri"/>
            </a:endParaRPr>
          </a:p>
          <a:p>
            <a:pPr algn="l"/>
            <a:r>
              <a:rPr lang="en-US" sz="1800" dirty="0" smtClean="0">
                <a:solidFill>
                  <a:srgbClr val="0000FF"/>
                </a:solidFill>
                <a:latin typeface="Tahoma"/>
                <a:ea typeface="Times New Roman"/>
              </a:rPr>
              <a:t>float </a:t>
            </a:r>
            <a:r>
              <a:rPr lang="en-US" sz="1800" dirty="0">
                <a:latin typeface="Tahoma"/>
                <a:ea typeface="Times New Roman"/>
              </a:rPr>
              <a:t>f</a:t>
            </a:r>
            <a:r>
              <a:rPr lang="ru-RU" sz="1800" dirty="0" err="1" smtClean="0">
                <a:latin typeface="Tahoma"/>
                <a:ea typeface="Times New Roman"/>
              </a:rPr>
              <a:t>Mas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latin typeface="Tahoma"/>
                <a:ea typeface="Times New Roman"/>
              </a:rPr>
              <a:t>[5</a:t>
            </a:r>
            <a:r>
              <a:rPr lang="ru-RU" sz="1800" dirty="0" smtClean="0">
                <a:latin typeface="Tahoma"/>
                <a:ea typeface="Times New Roman"/>
              </a:rPr>
              <a:t>][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MAX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];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Двумерный массив 5*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MAX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элементов</a:t>
            </a:r>
            <a:endParaRPr lang="ru-RU" sz="1800" dirty="0">
              <a:solidFill>
                <a:srgbClr val="008000"/>
              </a:solidFill>
              <a:latin typeface="Tahoma"/>
              <a:ea typeface="Times New Roman"/>
            </a:endParaRPr>
          </a:p>
          <a:p>
            <a:pPr algn="l"/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6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480720" cy="43204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altLang="ru-RU" sz="3200" dirty="0"/>
              <a:t>Инициализация массивов</a:t>
            </a:r>
            <a:r>
              <a:rPr lang="en-US" altLang="ru-RU" sz="3200" dirty="0"/>
              <a:t>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описании массива можно задать начальные значения его элементов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Это выполняется так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для одномерных массивов 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заданным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размером:</a:t>
            </a:r>
          </a:p>
          <a:p>
            <a:pPr algn="l"/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&lt;размер&gt;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&lt;выражение&gt;, 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</a:t>
            </a:r>
            <a:r>
              <a:rPr lang="ru-RU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&gt;, …]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или без явного задания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тип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800" b="1" dirty="0" smtClean="0">
                <a:solidFill>
                  <a:srgbClr val="003300"/>
                </a:solidFill>
                <a:latin typeface="Times New Roman"/>
                <a:ea typeface="Calibri"/>
              </a:rPr>
              <a:t>[]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= 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{</a:t>
            </a:r>
            <a:r>
              <a:rPr lang="ru-RU" sz="1800" b="1" dirty="0">
                <a:solidFill>
                  <a:srgbClr val="003300"/>
                </a:solidFill>
                <a:latin typeface="Times New Roman"/>
                <a:ea typeface="Calibri"/>
              </a:rPr>
              <a:t>&lt;выражение&gt;, &lt;выражение&gt;, …]</a:t>
            </a:r>
            <a:r>
              <a:rPr lang="en-US" sz="1800" b="1" dirty="0">
                <a:solidFill>
                  <a:srgbClr val="003300"/>
                </a:solidFill>
                <a:latin typeface="Times New Roman"/>
                <a:ea typeface="Calibri"/>
              </a:rPr>
              <a:t> }</a:t>
            </a:r>
            <a:endParaRPr lang="ru-RU" sz="1800" b="1" dirty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Во </a:t>
            </a:r>
            <a:r>
              <a:rPr lang="ru-RU" altLang="ru-RU" sz="1800" b="1" u="sng" dirty="0">
                <a:solidFill>
                  <a:schemeClr val="tx1"/>
                </a:solidFill>
              </a:rPr>
              <a:t>втором</a:t>
            </a:r>
            <a:r>
              <a:rPr lang="ru-RU" altLang="ru-RU" sz="1800" b="1" dirty="0">
                <a:solidFill>
                  <a:schemeClr val="tx1"/>
                </a:solidFill>
              </a:rPr>
              <a:t> случае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массива определяется автоматически по числу заданных выражений. В выражениях могут быть использованы: целочисленные переменные , значения которых задано к моменту описания данного массива. Если заданный при описании размер превышает число выражений, то последние элементы инициализируются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нулем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Если число выражений меньше чем заданный размер массива, то выдается ошибка.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Примеры: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Инициализация массива –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4 элемента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Инициализация массива – 5 элементов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{3,3,2,4};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Ошибка! Много инициализаторов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3;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iMas1[4]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elem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&lt;3,3,0,0,&gt;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– 4 элемента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ru-RU" altLang="ru-RU" sz="1800" b="1" dirty="0"/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В выражениях инициализации переменные должны быть заранее вычислены или инициализированы.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9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Константы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Константы</a:t>
            </a:r>
            <a:r>
              <a:rPr lang="ru-RU" altLang="ru-RU" sz="2300" b="1" dirty="0" smtClean="0"/>
              <a:t> это данные программы, которым не присваивается отдельного имени, они используются в выражениях языка.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/>
              <a:t>Константы</a:t>
            </a:r>
            <a:r>
              <a:rPr lang="ru-RU" altLang="ru-RU" sz="2300" b="1" dirty="0"/>
              <a:t> записываются в операторах </a:t>
            </a:r>
            <a:r>
              <a:rPr lang="ru-RU" altLang="ru-RU" sz="2300" b="1" dirty="0" smtClean="0"/>
              <a:t>языка (в выражениях) </a:t>
            </a:r>
            <a:r>
              <a:rPr lang="ru-RU" altLang="ru-RU" sz="2300" b="1" dirty="0"/>
              <a:t>и </a:t>
            </a:r>
            <a:r>
              <a:rPr lang="ru-RU" altLang="ru-RU" sz="2300" b="1" dirty="0" smtClean="0"/>
              <a:t>в вызовах </a:t>
            </a:r>
            <a:r>
              <a:rPr lang="ru-RU" altLang="ru-RU" sz="2300" b="1" dirty="0"/>
              <a:t>функций.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Они </a:t>
            </a:r>
            <a:r>
              <a:rPr lang="ru-RU" altLang="ru-RU" sz="2300" b="1" u="sng" dirty="0" smtClean="0"/>
              <a:t>принадлежат</a:t>
            </a:r>
            <a:r>
              <a:rPr lang="ru-RU" altLang="ru-RU" sz="2300" b="1" dirty="0" smtClean="0"/>
              <a:t> программе и располагаются в ОП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Константы могут быть </a:t>
            </a:r>
            <a:r>
              <a:rPr lang="ru-RU" altLang="ru-RU" sz="2300" b="1" u="sng" dirty="0" smtClean="0"/>
              <a:t>разных типов </a:t>
            </a:r>
            <a:r>
              <a:rPr lang="ru-RU" altLang="ru-RU" sz="2300" b="1" dirty="0" smtClean="0"/>
              <a:t>(как и переменные):</a:t>
            </a: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Числовые</a:t>
            </a:r>
            <a:r>
              <a:rPr lang="ru-RU" altLang="ru-RU" sz="2300" b="1" dirty="0" smtClean="0"/>
              <a:t> константы (целые и вещественные)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Строковые</a:t>
            </a:r>
            <a:r>
              <a:rPr lang="ru-RU" altLang="ru-RU" sz="2300" b="1" dirty="0" smtClean="0"/>
              <a:t> константы (нет отдельного типа переменных).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Символьные</a:t>
            </a:r>
            <a:r>
              <a:rPr lang="ru-RU" altLang="ru-RU" sz="2300" b="1" dirty="0" smtClean="0"/>
              <a:t> константы.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Для уточнения типов числовых констант записываются  спецификаторы: </a:t>
            </a:r>
            <a:r>
              <a:rPr lang="en-US" altLang="ru-RU" sz="2300" b="1" dirty="0"/>
              <a:t>U, </a:t>
            </a:r>
            <a:r>
              <a:rPr lang="en-US" altLang="ru-RU" sz="2300" b="1" dirty="0" smtClean="0"/>
              <a:t>u</a:t>
            </a:r>
            <a:r>
              <a:rPr lang="ru-RU" altLang="ru-RU" sz="2300" b="1" dirty="0" smtClean="0"/>
              <a:t> (</a:t>
            </a:r>
            <a:r>
              <a:rPr lang="en-US" altLang="ru-RU" sz="2300" dirty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L, l(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), F,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f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float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 D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d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double</a:t>
            </a:r>
            <a:r>
              <a:rPr lang="en-US" altLang="ru-RU" sz="2300" b="1" dirty="0" smtClean="0"/>
              <a:t>).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Целые числовые константы: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1234</a:t>
            </a:r>
            <a:r>
              <a:rPr lang="ru-RU" altLang="ru-RU" sz="2300" b="1" dirty="0" smtClean="0"/>
              <a:t>(тип </a:t>
            </a:r>
            <a:r>
              <a:rPr lang="en-US" altLang="ru-RU" sz="2300" b="1" dirty="0" smtClean="0"/>
              <a:t>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altLang="ru-RU" sz="2300" b="1" dirty="0" smtClean="0"/>
              <a:t>),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12345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L</a:t>
            </a:r>
            <a:r>
              <a:rPr lang="en-US" altLang="ru-RU" sz="2300" b="1" dirty="0" smtClean="0"/>
              <a:t> </a:t>
            </a:r>
            <a:r>
              <a:rPr lang="ru-RU" altLang="ru-RU" sz="2300" b="1" dirty="0"/>
              <a:t>(тип </a:t>
            </a:r>
            <a:r>
              <a:rPr lang="en-US" altLang="ru-RU" sz="2300" b="1" dirty="0"/>
              <a:t> </a:t>
            </a:r>
            <a:r>
              <a:rPr lang="en-US" alt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567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UL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/>
              <a:t>тип </a:t>
            </a:r>
            <a:r>
              <a:rPr lang="en-US" altLang="ru-RU" sz="2300" dirty="0" smtClean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/>
              <a:t> 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, </a:t>
            </a:r>
            <a:r>
              <a:rPr lang="en-US" altLang="ru-RU" sz="2300" b="1" dirty="0" smtClean="0"/>
              <a:t> 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0"/>
            <a:ext cx="633670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Э</a:t>
            </a:r>
            <a:r>
              <a:rPr lang="ru-RU" altLang="ru-RU" sz="3200" dirty="0" smtClean="0"/>
              <a:t>лемент</a:t>
            </a:r>
            <a:r>
              <a:rPr lang="ru-RU" altLang="ru-RU" sz="3200" dirty="0"/>
              <a:t>ы</a:t>
            </a:r>
            <a:r>
              <a:rPr lang="ru-RU" altLang="ru-RU" sz="3200" dirty="0" smtClean="0"/>
              <a:t> </a:t>
            </a:r>
            <a:r>
              <a:rPr lang="ru-RU" altLang="ru-RU" sz="3200" dirty="0"/>
              <a:t>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08504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900" b="1" u="sng" dirty="0" smtClean="0">
                <a:solidFill>
                  <a:schemeClr val="tx1"/>
                </a:solidFill>
              </a:rPr>
              <a:t>Элементом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называется одна переменных из множества составляющих этот массив. (</a:t>
            </a:r>
            <a:r>
              <a:rPr lang="ru-RU" altLang="ru-RU" sz="19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900" b="1" dirty="0">
                <a:solidFill>
                  <a:schemeClr val="tx1"/>
                </a:solidFill>
              </a:rPr>
              <a:t>, </a:t>
            </a:r>
            <a:r>
              <a:rPr lang="en-US" altLang="ru-RU" sz="19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Понятие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Элемент массива ≡ Понятию переменная!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его указания задается номер этой переменной в массиве (массив пронумерован).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Номер задается с помощью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целочисленного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индексного выражения. Элемент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одномерного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 записывается так: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endParaRPr lang="ru-RU" sz="1900" b="1" dirty="0" smtClean="0">
              <a:solidFill>
                <a:srgbClr val="003300"/>
              </a:solidFill>
              <a:latin typeface="Times New Roman"/>
              <a:ea typeface="Calibri"/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&lt;имя  массива&gt;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выражение 1&gt;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en-US" sz="1900" b="1" dirty="0">
                <a:solidFill>
                  <a:srgbClr val="003300"/>
                </a:solidFill>
                <a:latin typeface="Times New Roman"/>
                <a:ea typeface="Calibri"/>
              </a:rPr>
              <a:t> [</a:t>
            </a:r>
            <a:r>
              <a:rPr lang="ru-RU" sz="1900" b="1" dirty="0">
                <a:solidFill>
                  <a:srgbClr val="003300"/>
                </a:solidFill>
                <a:latin typeface="Times New Roman"/>
                <a:ea typeface="Calibri"/>
              </a:rPr>
              <a:t>&lt;индексное выражение 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2&gt;</a:t>
            </a:r>
            <a:r>
              <a:rPr lang="en-US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]</a:t>
            </a:r>
            <a:r>
              <a:rPr lang="ru-RU" sz="1900" b="1" dirty="0" smtClean="0">
                <a:solidFill>
                  <a:srgbClr val="003300"/>
                </a:solidFill>
                <a:latin typeface="Times New Roman"/>
                <a:ea typeface="Calibri"/>
              </a:rPr>
              <a:t>…</a:t>
            </a:r>
            <a:endParaRPr lang="ru-RU" altLang="ru-RU" sz="19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1900" b="1" u="sng" dirty="0" smtClean="0">
                <a:solidFill>
                  <a:schemeClr val="tx1"/>
                </a:solidFill>
              </a:rPr>
              <a:t>индексном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 выражении могут быть использованы: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целого типа и целочисленные константы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этапа компиляции и вызовы функций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>
                <a:solidFill>
                  <a:schemeClr val="tx1"/>
                </a:solidFill>
              </a:rPr>
              <a:t>Переменные константного типа.</a:t>
            </a:r>
          </a:p>
          <a:p>
            <a:pPr algn="l"/>
            <a:r>
              <a:rPr lang="ru-RU" altLang="ru-RU" sz="1900" b="1" dirty="0" smtClean="0">
                <a:solidFill>
                  <a:schemeClr val="tx1"/>
                </a:solidFill>
              </a:rPr>
              <a:t>Примеры элементов одномерного массива:</a:t>
            </a:r>
          </a:p>
          <a:p>
            <a:pPr algn="l"/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err="1" smtClean="0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 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fun</a:t>
            </a:r>
            <a:r>
              <a:rPr lang="ru-RU" sz="1900" dirty="0" smtClean="0">
                <a:solidFill>
                  <a:schemeClr val="tx1"/>
                </a:solidFill>
              </a:rPr>
              <a:t>()]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err="1" smtClean="0">
                <a:solidFill>
                  <a:schemeClr val="tx1"/>
                </a:solidFill>
              </a:rPr>
              <a:t>Mas</a:t>
            </a:r>
            <a:r>
              <a:rPr lang="ru-RU" sz="1900" dirty="0" smtClean="0">
                <a:solidFill>
                  <a:schemeClr val="tx1"/>
                </a:solidFill>
              </a:rPr>
              <a:t>[</a:t>
            </a:r>
            <a:r>
              <a:rPr lang="en-US" sz="1900" dirty="0" smtClean="0">
                <a:solidFill>
                  <a:schemeClr val="tx1"/>
                </a:solidFill>
              </a:rPr>
              <a:t>15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, 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fun</a:t>
            </a:r>
            <a:r>
              <a:rPr lang="ru-RU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() – возвращает целое значение</a:t>
            </a:r>
          </a:p>
          <a:p>
            <a:pPr algn="l"/>
            <a:r>
              <a:rPr lang="ru-RU" altLang="ru-RU" sz="1900" b="1" dirty="0">
                <a:solidFill>
                  <a:schemeClr val="tx1"/>
                </a:solidFill>
              </a:rPr>
              <a:t>Примеры элементов </a:t>
            </a:r>
            <a:r>
              <a:rPr lang="ru-RU" altLang="ru-RU" sz="1900" b="1" dirty="0" smtClean="0">
                <a:solidFill>
                  <a:schemeClr val="tx1"/>
                </a:solidFill>
              </a:rPr>
              <a:t>двумерного массива:</a:t>
            </a:r>
          </a:p>
          <a:p>
            <a:pPr algn="l"/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 err="1">
                <a:solidFill>
                  <a:schemeClr val="tx1"/>
                </a:solidFill>
              </a:rPr>
              <a:t>i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[j] </a:t>
            </a:r>
            <a:r>
              <a:rPr lang="en-US" sz="1900" dirty="0">
                <a:solidFill>
                  <a:schemeClr val="tx1"/>
                </a:solidFill>
              </a:rPr>
              <a:t>, </a:t>
            </a:r>
            <a:r>
              <a:rPr lang="ru-RU" sz="1900" dirty="0" err="1">
                <a:solidFill>
                  <a:schemeClr val="tx1"/>
                </a:solidFill>
              </a:rPr>
              <a:t>Mas</a:t>
            </a:r>
            <a:r>
              <a:rPr lang="ru-RU" sz="1900" dirty="0">
                <a:solidFill>
                  <a:schemeClr val="tx1"/>
                </a:solidFill>
              </a:rPr>
              <a:t>[</a:t>
            </a:r>
            <a:r>
              <a:rPr lang="en-US" sz="1900" dirty="0">
                <a:solidFill>
                  <a:schemeClr val="tx1"/>
                </a:solidFill>
              </a:rPr>
              <a:t>i+1</a:t>
            </a:r>
            <a:r>
              <a:rPr lang="ru-RU" sz="1900" dirty="0" smtClean="0">
                <a:solidFill>
                  <a:schemeClr val="tx1"/>
                </a:solidFill>
              </a:rPr>
              <a:t>]</a:t>
            </a:r>
            <a:r>
              <a:rPr lang="en-US" sz="1900" dirty="0" smtClean="0">
                <a:solidFill>
                  <a:schemeClr val="tx1"/>
                </a:solidFill>
              </a:rPr>
              <a:t>[10]</a:t>
            </a:r>
            <a:endParaRPr lang="ru-RU" altLang="ru-RU" sz="1900" b="1" dirty="0">
              <a:solidFill>
                <a:schemeClr val="tx1"/>
              </a:solidFill>
            </a:endParaRPr>
          </a:p>
          <a:p>
            <a:pPr algn="l"/>
            <a:endParaRPr lang="ru-RU" altLang="ru-RU" sz="19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81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Размер Массива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можно определить в программе динамически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iMas1[] = {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3,3,2,4,5};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(iMas1)/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= 5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1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314"/>
            <a:ext cx="648072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Сортировка массива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242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20688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ru-RU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[]= {3,5,11,0,2</a:t>
            </a:r>
            <a:r>
              <a:rPr lang="en-US" sz="1700" dirty="0" smtClean="0">
                <a:solidFill>
                  <a:schemeClr val="tx1"/>
                </a:solidFill>
                <a:latin typeface="Consolas"/>
                <a:ea typeface="Calibri"/>
              </a:rPr>
              <a:t>};</a:t>
            </a:r>
            <a:r>
              <a:rPr lang="ru-RU" sz="1700" dirty="0" smtClean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800" dirty="0" smtClean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 Блок-схема (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). Алгоритм(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  <a:hlinkClick r:id="rId3" action="ppaction://hlinksldjump"/>
              </a:rPr>
              <a:t>СМ</a:t>
            </a:r>
            <a:r>
              <a:rPr lang="ru-RU" sz="1800" dirty="0" smtClean="0">
                <a:solidFill>
                  <a:srgbClr val="008000"/>
                </a:solidFill>
                <a:latin typeface="Consolas"/>
                <a:ea typeface="Calibri"/>
              </a:rPr>
              <a:t>)</a:t>
            </a:r>
            <a:endParaRPr lang="ru-RU" sz="18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до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ru-RU" sz="1700" dirty="0" smtClean="0">
                <a:latin typeface="Consolas"/>
                <a:ea typeface="Calibri"/>
              </a:rPr>
              <a:t>     </a:t>
            </a:r>
            <a:r>
              <a:rPr lang="en-US" sz="1700" dirty="0" err="1" smtClean="0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 smtClean="0">
                <a:latin typeface="Consolas"/>
                <a:ea typeface="Calibri"/>
              </a:rPr>
              <a:t>(</a:t>
            </a:r>
            <a:r>
              <a:rPr lang="en-US" sz="1700" dirty="0" err="1" smtClean="0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	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"\n"</a:t>
            </a:r>
            <a:r>
              <a:rPr lang="en-US" sz="1700" dirty="0">
                <a:latin typeface="Consolas"/>
                <a:ea typeface="Calibri"/>
              </a:rPr>
              <a:t>);		 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 smtClean="0">
                <a:solidFill>
                  <a:srgbClr val="008000"/>
                </a:solidFill>
                <a:latin typeface="Consolas"/>
                <a:ea typeface="Calibri"/>
              </a:rPr>
              <a:t>Сортировка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=0; k&lt;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=0;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&lt;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RazmSort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- 1)  ;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++ ){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  	</a:t>
            </a:r>
            <a:r>
              <a:rPr lang="en-US" sz="1700" dirty="0">
                <a:solidFill>
                  <a:srgbClr val="0000FF"/>
                </a:solidFill>
                <a:latin typeface="Consolas"/>
                <a:ea typeface="Calibri"/>
              </a:rPr>
              <a:t>if</a:t>
            </a:r>
            <a:r>
              <a:rPr lang="en-US" sz="1700" dirty="0">
                <a:latin typeface="Consolas"/>
                <a:ea typeface="Calibri"/>
              </a:rPr>
              <a:t> 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i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]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&lt;=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[i+1])</a:t>
            </a:r>
            <a:r>
              <a:rPr lang="en-US" sz="1700" dirty="0">
                <a:latin typeface="Consolas"/>
                <a:ea typeface="Calibri"/>
              </a:rPr>
              <a:t>	  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700" dirty="0">
                <a:solidFill>
                  <a:srgbClr val="008000"/>
                </a:solidFill>
                <a:latin typeface="Consolas"/>
                <a:ea typeface="Calibri"/>
              </a:rPr>
              <a:t>Убывание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{</a:t>
            </a:r>
            <a:r>
              <a:rPr lang="en-US" sz="17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en-US" sz="1700" dirty="0" smtClean="0">
                <a:solidFill>
                  <a:srgbClr val="008000"/>
                </a:solidFill>
                <a:latin typeface="Consolas"/>
                <a:ea typeface="Calibri"/>
              </a:rPr>
              <a:t>Swap</a:t>
            </a: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Temp;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 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Temp =	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i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] =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[i+1];	</a:t>
            </a:r>
            <a:endParaRPr lang="ru-RU" sz="17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	 </a:t>
            </a:r>
            <a:r>
              <a:rPr lang="en-US" sz="1700" b="1" dirty="0" err="1">
                <a:solidFill>
                  <a:srgbClr val="FF0000"/>
                </a:solidFill>
                <a:latin typeface="Consolas"/>
                <a:ea typeface="Calibri"/>
              </a:rPr>
              <a:t>MasSort</a:t>
            </a:r>
            <a:r>
              <a:rPr lang="en-US" sz="1700" b="1" dirty="0">
                <a:solidFill>
                  <a:srgbClr val="FF0000"/>
                </a:solidFill>
                <a:latin typeface="Consolas"/>
                <a:ea typeface="Calibri"/>
              </a:rPr>
              <a:t>[i+1] = Temp; 	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} ;	 };	   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Массив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после сортировки размером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%d: \n"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 smtClean="0">
                <a:solidFill>
                  <a:srgbClr val="008000"/>
                </a:solidFill>
                <a:latin typeface="Consolas"/>
                <a:ea typeface="Calibri"/>
              </a:rPr>
              <a:t>//</a:t>
            </a:r>
            <a:r>
              <a:rPr lang="ru-RU" sz="1700" dirty="0" smtClean="0">
                <a:solidFill>
                  <a:srgbClr val="008000"/>
                </a:solidFill>
                <a:latin typeface="Consolas"/>
                <a:ea typeface="Calibri"/>
              </a:rPr>
              <a:t> Печать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err="1" smtClean="0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 smtClean="0">
                <a:latin typeface="Consolas"/>
                <a:ea typeface="Calibri"/>
              </a:rPr>
              <a:t>(</a:t>
            </a:r>
            <a:r>
              <a:rPr lang="en-US" sz="1700" dirty="0" err="1" smtClean="0"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));</a:t>
            </a:r>
            <a:endParaRPr lang="ru-RU" sz="17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 smtClean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700" dirty="0" smtClean="0">
                <a:latin typeface="Consolas"/>
                <a:ea typeface="Calibri"/>
              </a:rPr>
              <a:t>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k = 0 ; k &lt; 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latin typeface="Consolas"/>
                <a:ea typeface="Calibri"/>
              </a:rPr>
              <a:t>)/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sizeof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700" dirty="0">
                <a:latin typeface="Consolas"/>
                <a:ea typeface="Calibri"/>
              </a:rPr>
              <a:t>)) 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; k++ ) {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Bef>
                <a:spcPts val="0"/>
              </a:spcBef>
            </a:pPr>
            <a:r>
              <a:rPr lang="en-US" sz="1700" dirty="0">
                <a:latin typeface="Consolas"/>
                <a:ea typeface="Calibri"/>
              </a:rPr>
              <a:t>	</a:t>
            </a:r>
            <a:r>
              <a:rPr lang="en-US" sz="1700" dirty="0" err="1">
                <a:latin typeface="Consolas"/>
                <a:ea typeface="Calibri"/>
              </a:rPr>
              <a:t>printf</a:t>
            </a:r>
            <a:r>
              <a:rPr lang="en-US" sz="1700" dirty="0">
                <a:latin typeface="Consolas"/>
                <a:ea typeface="Calibri"/>
              </a:rPr>
              <a:t>(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"\n</a:t>
            </a:r>
            <a:r>
              <a:rPr lang="ru-RU" sz="1700" dirty="0">
                <a:solidFill>
                  <a:srgbClr val="A31515"/>
                </a:solidFill>
                <a:latin typeface="Consolas"/>
                <a:ea typeface="Calibri"/>
              </a:rPr>
              <a:t>Элемент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 </a:t>
            </a:r>
            <a:r>
              <a:rPr lang="en-US" sz="1700" dirty="0" err="1">
                <a:solidFill>
                  <a:srgbClr val="A31515"/>
                </a:solidFill>
                <a:latin typeface="Consolas"/>
                <a:ea typeface="Calibri"/>
              </a:rPr>
              <a:t>MasSort</a:t>
            </a:r>
            <a:r>
              <a:rPr lang="en-US" sz="1700" dirty="0">
                <a:solidFill>
                  <a:srgbClr val="A31515"/>
                </a:solidFill>
                <a:latin typeface="Consolas"/>
                <a:ea typeface="Calibri"/>
              </a:rPr>
              <a:t>[%d] = %5d"</a:t>
            </a:r>
            <a:r>
              <a:rPr lang="en-US" sz="1700" dirty="0">
                <a:latin typeface="Consolas"/>
                <a:ea typeface="Calibri"/>
              </a:rPr>
              <a:t>, </a:t>
            </a:r>
            <a:r>
              <a:rPr lang="en-US" sz="1700" dirty="0" err="1">
                <a:solidFill>
                  <a:schemeClr val="tx1"/>
                </a:solidFill>
                <a:latin typeface="Consolas"/>
                <a:ea typeface="Calibri"/>
              </a:rPr>
              <a:t>k,MasSort</a:t>
            </a:r>
            <a:r>
              <a:rPr lang="en-US" sz="1700" dirty="0">
                <a:solidFill>
                  <a:schemeClr val="tx1"/>
                </a:solidFill>
                <a:latin typeface="Consolas"/>
                <a:ea typeface="Calibri"/>
              </a:rPr>
              <a:t>[k]);   	};</a:t>
            </a:r>
            <a:endParaRPr lang="ru-RU" sz="17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57200" indent="-457200" algn="l">
              <a:spcBef>
                <a:spcPts val="0"/>
              </a:spcBef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ru-RU" altLang="ru-RU" sz="17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22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Сортировка. Блок-схема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243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Программа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Алгоритм(</a:t>
            </a:r>
            <a:r>
              <a:rPr lang="ru-RU" sz="1800" b="1" dirty="0">
                <a:solidFill>
                  <a:schemeClr val="tx1"/>
                </a:solidFill>
                <a:hlinkClick r:id="rId4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3230454"/>
              </p:ext>
            </p:extLst>
          </p:nvPr>
        </p:nvGraphicFramePr>
        <p:xfrm>
          <a:off x="2195736" y="1196752"/>
          <a:ext cx="5760640" cy="529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0" name="Visio" r:id="rId5" imgW="4676812" imgH="4092660" progId="Visio.Drawing.11">
                  <p:embed/>
                </p:oleObj>
              </mc:Choice>
              <mc:Fallback>
                <p:oleObj name="Visio" r:id="rId5" imgW="4676812" imgH="4092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196752"/>
                        <a:ext cx="5760640" cy="529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974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3394" y="76101"/>
            <a:ext cx="6867673" cy="6480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№3 Сортировка. Убывание. Алгоритм.</a:t>
            </a:r>
            <a:endParaRPr lang="ru-RU" sz="2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244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692696"/>
            <a:ext cx="8675687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Программа сортировки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Блок-схема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Сравнение попарно и замена. </a:t>
            </a: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447808"/>
              </p:ext>
            </p:extLst>
          </p:nvPr>
        </p:nvGraphicFramePr>
        <p:xfrm>
          <a:off x="2915814" y="1844824"/>
          <a:ext cx="160141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708"/>
                <a:gridCol w="8007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2  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 б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а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1441" y="119675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>
                <a:solidFill>
                  <a:srgbClr val="0000FF"/>
                </a:solidFill>
              </a:rPr>
              <a:t>Исходный </a:t>
            </a:r>
            <a:endParaRPr lang="ru-RU" altLang="ru-RU" b="1" dirty="0" smtClean="0">
              <a:solidFill>
                <a:srgbClr val="0000FF"/>
              </a:solidFill>
            </a:endParaRPr>
          </a:p>
          <a:p>
            <a:r>
              <a:rPr lang="ru-RU" altLang="ru-RU" b="1" dirty="0" smtClean="0">
                <a:solidFill>
                  <a:srgbClr val="0000FF"/>
                </a:solidFill>
              </a:rPr>
              <a:t>массив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62006"/>
              </p:ext>
            </p:extLst>
          </p:nvPr>
        </p:nvGraphicFramePr>
        <p:xfrm>
          <a:off x="323528" y="1916832"/>
          <a:ext cx="144016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7200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1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в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б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3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5"/>
                          </a:solidFill>
                        </a:rPr>
                        <a:t>а</a:t>
                      </a:r>
                      <a:endParaRPr lang="ru-RU" b="1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339752" y="102598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/>
              <a:t>Первый </a:t>
            </a:r>
          </a:p>
          <a:p>
            <a:r>
              <a:rPr lang="ru-RU" altLang="ru-RU" b="1" dirty="0" smtClean="0"/>
              <a:t>Проход – </a:t>
            </a:r>
            <a:r>
              <a:rPr lang="ru-RU" altLang="ru-RU" b="1" dirty="0" smtClean="0">
                <a:solidFill>
                  <a:srgbClr val="FF0000"/>
                </a:solidFill>
              </a:rPr>
              <a:t>нет порядка</a:t>
            </a:r>
            <a:r>
              <a:rPr lang="ru-RU" altLang="ru-RU" b="1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38897" y="1059547"/>
            <a:ext cx="381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/>
              <a:t>Второй</a:t>
            </a:r>
          </a:p>
          <a:p>
            <a:r>
              <a:rPr lang="ru-RU" altLang="ru-RU" b="1" dirty="0" smtClean="0"/>
              <a:t>Проход – </a:t>
            </a:r>
            <a:r>
              <a:rPr lang="ru-RU" altLang="ru-RU" b="1" dirty="0" smtClean="0">
                <a:solidFill>
                  <a:srgbClr val="FF0000"/>
                </a:solidFill>
              </a:rPr>
              <a:t>порядок (убывание)есть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718947"/>
              </p:ext>
            </p:extLst>
          </p:nvPr>
        </p:nvGraphicFramePr>
        <p:xfrm>
          <a:off x="5220070" y="1843083"/>
          <a:ext cx="14401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1"/>
                <a:gridCol w="7200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3  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endParaRPr lang="ru-RU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  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0873" y="361736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Нужно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Получить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694042"/>
              </p:ext>
            </p:extLst>
          </p:nvPr>
        </p:nvGraphicFramePr>
        <p:xfrm>
          <a:off x="457200" y="4620736"/>
          <a:ext cx="13784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248"/>
                <a:gridCol w="6892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3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  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б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  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в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86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Сумма в массиве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245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79388" y="797888"/>
            <a:ext cx="5544740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Подсчет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суммы в массиве (МУ,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DOC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Описание </a:t>
            </a: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массива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latin typeface="Tahoma"/>
                <a:ea typeface="Times New Roman"/>
              </a:rPr>
              <a:t> </a:t>
            </a:r>
            <a:r>
              <a:rPr lang="ru-RU" sz="2000" dirty="0" err="1">
                <a:latin typeface="Tahoma"/>
                <a:ea typeface="Times New Roman"/>
              </a:rPr>
              <a:t>Mas</a:t>
            </a:r>
            <a:r>
              <a:rPr lang="ru-RU" sz="2000" dirty="0">
                <a:latin typeface="Tahoma"/>
                <a:ea typeface="Times New Roman"/>
              </a:rPr>
              <a:t>[5] = { 1,2,3,4,5};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элементы с индексами 0 ... 4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Простой цикл с массивом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ru-RU" sz="2000" dirty="0">
                <a:latin typeface="Tahoma"/>
                <a:ea typeface="Times New Roman"/>
              </a:rPr>
              <a:t> = 0;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k = 0  ; k &lt; 5  ; k++ )</a:t>
            </a:r>
            <a:endParaRPr lang="ru-RU" dirty="0">
              <a:latin typeface="Times New Roman"/>
              <a:ea typeface="Calibri"/>
            </a:endParaRPr>
          </a:p>
          <a:p>
            <a:pPr marL="488950" indent="450215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= </a:t>
            </a:r>
            <a:r>
              <a:rPr lang="en-US" sz="2000" dirty="0" err="1">
                <a:latin typeface="Tahoma"/>
                <a:ea typeface="Times New Roman"/>
              </a:rPr>
              <a:t>SumMas</a:t>
            </a:r>
            <a:r>
              <a:rPr lang="en-US" sz="2000" dirty="0">
                <a:latin typeface="Tahoma"/>
                <a:ea typeface="Times New Roman"/>
              </a:rPr>
              <a:t> + Mas[k] ;</a:t>
            </a:r>
            <a:endParaRPr lang="ru-RU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ahoma"/>
                <a:ea typeface="Calibri"/>
              </a:rPr>
              <a:t>     </a:t>
            </a:r>
            <a:r>
              <a:rPr lang="en-US" sz="2000" dirty="0" err="1">
                <a:latin typeface="Tahoma"/>
                <a:ea typeface="Calibri"/>
              </a:rPr>
              <a:t>printf</a:t>
            </a:r>
            <a:r>
              <a:rPr lang="en-US" sz="2000" dirty="0">
                <a:latin typeface="Tahoma"/>
                <a:ea typeface="Calibri"/>
              </a:rPr>
              <a:t>(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"\n</a:t>
            </a:r>
            <a:r>
              <a:rPr lang="ru-RU" sz="2000" dirty="0">
                <a:solidFill>
                  <a:srgbClr val="800000"/>
                </a:solidFill>
                <a:latin typeface="Tahoma"/>
                <a:ea typeface="Calibri"/>
              </a:rPr>
              <a:t>Сумма массива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Tahoma"/>
                <a:ea typeface="Calibri"/>
              </a:rPr>
              <a:t>SumMas</a:t>
            </a:r>
            <a:r>
              <a:rPr lang="en-US" sz="2000" dirty="0">
                <a:solidFill>
                  <a:srgbClr val="800000"/>
                </a:solidFill>
                <a:latin typeface="Tahoma"/>
                <a:ea typeface="Calibri"/>
              </a:rPr>
              <a:t> = %d \n"</a:t>
            </a:r>
            <a:r>
              <a:rPr lang="en-US" sz="2000" dirty="0">
                <a:latin typeface="Tahoma"/>
                <a:ea typeface="Calibri"/>
              </a:rPr>
              <a:t> , </a:t>
            </a:r>
            <a:r>
              <a:rPr lang="en-US" sz="2000" dirty="0" err="1">
                <a:latin typeface="Tahoma"/>
                <a:ea typeface="Calibri"/>
              </a:rPr>
              <a:t>SumMas</a:t>
            </a:r>
            <a:r>
              <a:rPr lang="en-US" sz="2000" dirty="0">
                <a:latin typeface="Tahoma"/>
                <a:ea typeface="Calibri"/>
              </a:rPr>
              <a:t>);  </a:t>
            </a:r>
            <a:endParaRPr lang="ru-RU" sz="2000" dirty="0">
              <a:latin typeface="Tahoma"/>
              <a:ea typeface="Calibri"/>
            </a:endParaRP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altLang="ru-RU" sz="2000" b="1" u="sng" dirty="0">
                <a:solidFill>
                  <a:schemeClr val="tx1"/>
                </a:solidFill>
              </a:rPr>
              <a:t>Печать</a:t>
            </a:r>
            <a:r>
              <a:rPr lang="ru-RU" altLang="ru-RU" sz="2000" b="1" dirty="0">
                <a:solidFill>
                  <a:schemeClr val="tx1"/>
                </a:solidFill>
              </a:rPr>
              <a:t> суммы в массиве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Сумма </a:t>
            </a: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массива </a:t>
            </a:r>
            <a:r>
              <a:rPr lang="ru-RU" sz="28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SumMas</a:t>
            </a:r>
            <a:r>
              <a:rPr lang="ru-RU" sz="2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= 15</a:t>
            </a:r>
            <a:endParaRPr lang="ru-RU" sz="2800" dirty="0">
              <a:latin typeface="Times New Roman"/>
              <a:ea typeface="Calibri"/>
            </a:endParaRPr>
          </a:p>
          <a:p>
            <a:pPr indent="69850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809305"/>
              </p:ext>
            </p:extLst>
          </p:nvPr>
        </p:nvGraphicFramePr>
        <p:xfrm>
          <a:off x="4644008" y="1052736"/>
          <a:ext cx="4030176" cy="467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Visio" r:id="rId3" imgW="4676812" imgH="4092660" progId="Visio.Drawing.11">
                  <p:embed/>
                </p:oleObj>
              </mc:Choice>
              <mc:Fallback>
                <p:oleObj name="Visio" r:id="rId3" imgW="4676812" imgH="4092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052736"/>
                        <a:ext cx="4030176" cy="467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924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6840760" cy="64807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Сумма в ряда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246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0" y="692696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MasF</a:t>
            </a:r>
            <a:r>
              <a:rPr lang="en-US" sz="1600" dirty="0">
                <a:latin typeface="Consolas"/>
                <a:ea typeface="Calibri"/>
              </a:rPr>
              <a:t>[10</a:t>
            </a:r>
            <a:r>
              <a:rPr lang="en-US" sz="1600" dirty="0" smtClean="0">
                <a:latin typeface="Consolas"/>
                <a:ea typeface="Calibri"/>
              </a:rPr>
              <a:t>];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MasX</a:t>
            </a:r>
            <a:r>
              <a:rPr lang="en-US" sz="1600" dirty="0">
                <a:latin typeface="Consolas"/>
                <a:ea typeface="Calibri"/>
              </a:rPr>
              <a:t>[10</a:t>
            </a:r>
            <a:r>
              <a:rPr lang="en-US" sz="1600" dirty="0" smtClean="0">
                <a:latin typeface="Consolas"/>
                <a:ea typeface="Calibri"/>
              </a:rPr>
              <a:t>];</a:t>
            </a:r>
            <a:r>
              <a:rPr lang="ru-RU" sz="1600" dirty="0" smtClean="0">
                <a:latin typeface="Consolas"/>
                <a:ea typeface="Calibri"/>
              </a:rPr>
              <a:t> // 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</a:rPr>
              <a:t>Блок-схема</a:t>
            </a:r>
            <a:r>
              <a:rPr lang="ru-RU" sz="1600" dirty="0" smtClean="0">
                <a:latin typeface="Consolas"/>
                <a:ea typeface="Calibri"/>
              </a:rPr>
              <a:t> (</a:t>
            </a:r>
            <a:r>
              <a:rPr lang="ru-RU" sz="1600" dirty="0" smtClean="0">
                <a:solidFill>
                  <a:schemeClr val="tx1"/>
                </a:solidFill>
                <a:latin typeface="Consolas"/>
                <a:ea typeface="Calibri"/>
                <a:hlinkClick r:id="rId2" action="ppaction://hlinksldjump"/>
              </a:rPr>
              <a:t>СМ</a:t>
            </a:r>
            <a:r>
              <a:rPr lang="ru-RU" sz="1600" dirty="0" smtClean="0">
                <a:latin typeface="Consolas"/>
                <a:ea typeface="Calibri"/>
              </a:rPr>
              <a:t>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>
                <a:latin typeface="Consolas"/>
                <a:ea typeface="Calibri"/>
              </a:rPr>
              <a:t> x0=0.0F</a:t>
            </a:r>
            <a:r>
              <a:rPr lang="en-US" sz="1600" dirty="0" smtClean="0">
                <a:latin typeface="Consolas"/>
                <a:ea typeface="Calibri"/>
              </a:rPr>
              <a:t>;</a:t>
            </a:r>
            <a:r>
              <a:rPr lang="ru-RU" sz="1600" dirty="0" smtClean="0">
                <a:latin typeface="Consolas"/>
                <a:ea typeface="Calibri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 = 0.1F</a:t>
            </a:r>
            <a:r>
              <a:rPr lang="en-US" sz="1600" dirty="0" smtClean="0">
                <a:latin typeface="Consolas"/>
                <a:ea typeface="Calibri"/>
              </a:rPr>
              <a:t>;</a:t>
            </a:r>
            <a:r>
              <a:rPr lang="ru-RU" sz="1600" dirty="0" smtClean="0">
                <a:latin typeface="Consolas"/>
                <a:ea typeface="Calibri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en-US" sz="1600" dirty="0" smtClean="0">
                <a:latin typeface="Consolas"/>
                <a:ea typeface="Calibri"/>
              </a:rPr>
              <a:t> </a:t>
            </a:r>
            <a:r>
              <a:rPr lang="en-US" sz="1600" dirty="0">
                <a:latin typeface="Consolas"/>
                <a:ea typeface="Calibri"/>
              </a:rPr>
              <a:t>x = x0;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Consolas"/>
                <a:ea typeface="Calibri"/>
              </a:rPr>
              <a:t>for</a:t>
            </a:r>
            <a:r>
              <a:rPr lang="en-US" sz="1600" dirty="0">
                <a:latin typeface="Consolas"/>
                <a:ea typeface="Calibri"/>
              </a:rPr>
              <a:t> ( </a:t>
            </a:r>
            <a:r>
              <a:rPr lang="en-US" sz="1600" dirty="0" err="1">
                <a:solidFill>
                  <a:srgbClr val="0000FF"/>
                </a:solidFill>
                <a:latin typeface="Consolas"/>
                <a:ea typeface="Calibri"/>
              </a:rPr>
              <a:t>int</a:t>
            </a:r>
            <a:r>
              <a:rPr lang="en-US" sz="1600" dirty="0">
                <a:latin typeface="Consolas"/>
                <a:ea typeface="Calibri"/>
              </a:rPr>
              <a:t> k=0 ; k &lt; 10;k++)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smtClean="0">
                <a:latin typeface="Consolas"/>
                <a:ea typeface="Calibri"/>
              </a:rPr>
              <a:t>{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en-US" sz="1600" dirty="0">
                <a:latin typeface="Consolas"/>
                <a:ea typeface="Calibri"/>
              </a:rPr>
              <a:t>	x = x + </a:t>
            </a:r>
            <a:r>
              <a:rPr lang="en-US" sz="1600" dirty="0" err="1">
                <a:latin typeface="Consolas"/>
                <a:ea typeface="Calibri"/>
              </a:rPr>
              <a:t>delx</a:t>
            </a:r>
            <a:r>
              <a:rPr lang="en-US" sz="1600" dirty="0"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сумирования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x; 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степени х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= 1.0f;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Начальное значение для переменной текущего факториала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= 1.0f;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Consolas"/>
                <a:ea typeface="Calibri"/>
              </a:rPr>
              <a:t>float</a:t>
            </a:r>
            <a:r>
              <a:rPr lang="ru-RU" sz="1600" dirty="0">
                <a:latin typeface="Consolas"/>
                <a:ea typeface="Calibri"/>
              </a:rPr>
              <a:t>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= 0.001F;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точность, с которой будет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расчитана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сумма ряда.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 </a:t>
            </a:r>
            <a:r>
              <a:rPr lang="ru-RU" sz="1600" dirty="0" err="1" smtClean="0">
                <a:solidFill>
                  <a:srgbClr val="0000FF"/>
                </a:solidFill>
                <a:latin typeface="Consolas"/>
                <a:ea typeface="Calibri"/>
              </a:rPr>
              <a:t>while</a:t>
            </a:r>
            <a:r>
              <a:rPr lang="ru-RU" sz="1600" dirty="0" smtClean="0">
                <a:latin typeface="Consolas"/>
                <a:ea typeface="Calibri"/>
              </a:rPr>
              <a:t> </a:t>
            </a:r>
            <a:r>
              <a:rPr lang="ru-RU" sz="1600" dirty="0">
                <a:latin typeface="Consolas"/>
                <a:ea typeface="Calibri"/>
              </a:rPr>
              <a:t>(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&gt; </a:t>
            </a:r>
            <a:r>
              <a:rPr lang="ru-RU" sz="1600" dirty="0" err="1">
                <a:latin typeface="Consolas"/>
                <a:ea typeface="Calibri"/>
              </a:rPr>
              <a:t>eps</a:t>
            </a:r>
            <a:r>
              <a:rPr lang="ru-RU" sz="1600" dirty="0">
                <a:latin typeface="Consolas"/>
                <a:ea typeface="Calibri"/>
              </a:rPr>
              <a:t> )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проверка точности вычисления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smtClean="0">
                <a:latin typeface="Consolas"/>
                <a:ea typeface="Calibri"/>
              </a:rPr>
              <a:t>{   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+=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/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суммирование членов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 += 1.0f 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n - порядковый номер члена ряда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onsolas"/>
                <a:ea typeface="Calibri"/>
              </a:rPr>
              <a:t>   </a:t>
            </a:r>
            <a:r>
              <a:rPr lang="ru-RU" sz="1600" dirty="0" err="1">
                <a:latin typeface="Consolas"/>
                <a:ea typeface="Calibri"/>
              </a:rPr>
              <a:t>fac</a:t>
            </a:r>
            <a:r>
              <a:rPr lang="ru-RU" sz="1600" dirty="0">
                <a:latin typeface="Consolas"/>
                <a:ea typeface="Calibri"/>
              </a:rPr>
              <a:t> *= </a:t>
            </a:r>
            <a:r>
              <a:rPr lang="ru-RU" sz="1600" dirty="0" err="1">
                <a:latin typeface="Consolas"/>
                <a:ea typeface="Calibri"/>
              </a:rPr>
              <a:t>Count</a:t>
            </a:r>
            <a:r>
              <a:rPr lang="ru-RU" sz="1600" dirty="0">
                <a:latin typeface="Consolas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=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fac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 * </a:t>
            </a:r>
            <a:r>
              <a:rPr lang="ru-RU" sz="1600" dirty="0" err="1">
                <a:solidFill>
                  <a:srgbClr val="008000"/>
                </a:solidFill>
                <a:latin typeface="Consolas"/>
                <a:ea typeface="Calibri"/>
              </a:rPr>
              <a:t>Count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; - промежуточный факториал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</a:pPr>
            <a:r>
              <a:rPr lang="ru-RU" sz="1600" dirty="0">
                <a:latin typeface="Consolas"/>
                <a:ea typeface="Calibri"/>
              </a:rPr>
              <a:t> 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 = </a:t>
            </a:r>
            <a:r>
              <a:rPr lang="ru-RU" sz="1600" dirty="0" err="1">
                <a:latin typeface="Consolas"/>
                <a:ea typeface="Calibri"/>
              </a:rPr>
              <a:t>step</a:t>
            </a:r>
            <a:r>
              <a:rPr lang="ru-RU" sz="1600" dirty="0">
                <a:latin typeface="Consolas"/>
                <a:ea typeface="Calibri"/>
              </a:rPr>
              <a:t>*x; </a:t>
            </a:r>
            <a:r>
              <a:rPr lang="ru-RU" sz="1600" dirty="0" smtClean="0">
                <a:latin typeface="Consolas"/>
                <a:ea typeface="Calibri"/>
              </a:rPr>
              <a:t>};  </a:t>
            </a:r>
            <a:r>
              <a:rPr lang="ru-RU" sz="1600" dirty="0">
                <a:solidFill>
                  <a:srgbClr val="008000"/>
                </a:solidFill>
                <a:latin typeface="Consolas"/>
                <a:ea typeface="Calibri"/>
              </a:rPr>
              <a:t>// в степени </a:t>
            </a:r>
            <a:r>
              <a:rPr lang="ru-RU" sz="1600" dirty="0" err="1" smtClean="0">
                <a:solidFill>
                  <a:srgbClr val="008000"/>
                </a:solidFill>
                <a:latin typeface="Consolas"/>
                <a:ea typeface="Calibri"/>
              </a:rPr>
              <a:t>x</a:t>
            </a:r>
            <a:r>
              <a:rPr lang="ru-RU" sz="1600" dirty="0" err="1" smtClean="0">
                <a:latin typeface="Consolas"/>
                <a:ea typeface="Calibri"/>
              </a:rPr>
              <a:t>printf</a:t>
            </a:r>
            <a:r>
              <a:rPr lang="ru-RU" sz="1600" dirty="0">
                <a:latin typeface="Consolas"/>
                <a:ea typeface="Calibri"/>
              </a:rPr>
              <a:t>(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" Ряд - </a:t>
            </a:r>
            <a:r>
              <a:rPr lang="ru-RU" sz="1600" dirty="0" err="1">
                <a:solidFill>
                  <a:srgbClr val="A31515"/>
                </a:solidFill>
                <a:latin typeface="Consolas"/>
                <a:ea typeface="Calibri"/>
              </a:rPr>
              <a:t>exp</a:t>
            </a:r>
            <a:r>
              <a:rPr lang="ru-RU" sz="1600" dirty="0">
                <a:solidFill>
                  <a:srgbClr val="A31515"/>
                </a:solidFill>
                <a:latin typeface="Consolas"/>
                <a:ea typeface="Calibri"/>
              </a:rPr>
              <a:t> = %f Функция из библиотеки = %f  Аргумент x = %f\n"</a:t>
            </a:r>
            <a:r>
              <a:rPr lang="ru-RU" sz="1600" dirty="0">
                <a:latin typeface="Consolas"/>
                <a:ea typeface="Calibri"/>
              </a:rPr>
              <a:t>,</a:t>
            </a:r>
            <a:r>
              <a:rPr lang="ru-RU" sz="1600" dirty="0" err="1">
                <a:latin typeface="Consolas"/>
                <a:ea typeface="Calibri"/>
              </a:rPr>
              <a:t>sum</a:t>
            </a:r>
            <a:r>
              <a:rPr lang="ru-RU" sz="1600" dirty="0">
                <a:latin typeface="Consolas"/>
                <a:ea typeface="Calibri"/>
              </a:rPr>
              <a:t> , </a:t>
            </a:r>
            <a:r>
              <a:rPr lang="ru-RU" sz="1600" dirty="0" err="1">
                <a:latin typeface="Consolas"/>
                <a:ea typeface="Calibri"/>
              </a:rPr>
              <a:t>exp</a:t>
            </a:r>
            <a:r>
              <a:rPr lang="ru-RU" sz="1600" dirty="0">
                <a:latin typeface="Consolas"/>
                <a:ea typeface="Calibri"/>
              </a:rPr>
              <a:t>( x), (x ));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MasF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sum;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1600" dirty="0" err="1">
                <a:solidFill>
                  <a:schemeClr val="tx1"/>
                </a:solidFill>
                <a:latin typeface="Consolas"/>
                <a:ea typeface="Calibri"/>
              </a:rPr>
              <a:t>MasX</a:t>
            </a:r>
            <a:r>
              <a:rPr lang="en-US" sz="1600" dirty="0">
                <a:solidFill>
                  <a:schemeClr val="tx1"/>
                </a:solidFill>
                <a:latin typeface="Consolas"/>
                <a:ea typeface="Calibri"/>
              </a:rPr>
              <a:t>[k]= x; };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600" b="1" dirty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600" b="1" dirty="0" smtClean="0">
              <a:solidFill>
                <a:schemeClr val="tx1"/>
              </a:solidFill>
            </a:endParaRPr>
          </a:p>
          <a:p>
            <a:endParaRPr lang="ru-RU" altLang="ru-RU" sz="16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5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Блок схема Суммы ряда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Блок-схема программы суммы 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ряда(</a:t>
            </a:r>
            <a:r>
              <a:rPr lang="ru-RU" altLang="ru-RU" sz="2400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3" action="ppaction://hlinksldjump"/>
              </a:rPr>
              <a:t>СМ</a:t>
            </a:r>
            <a:r>
              <a:rPr lang="ru-RU" altLang="ru-RU" sz="24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247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036757"/>
              </p:ext>
            </p:extLst>
          </p:nvPr>
        </p:nvGraphicFramePr>
        <p:xfrm>
          <a:off x="1547664" y="1268760"/>
          <a:ext cx="6264696" cy="4896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Visio" r:id="rId4" imgW="4676812" imgH="4092660" progId="Visio.Drawing.11">
                  <p:embed/>
                </p:oleObj>
              </mc:Choice>
              <mc:Fallback>
                <p:oleObj name="Visio" r:id="rId4" imgW="4676812" imgH="40926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268760"/>
                        <a:ext cx="6264696" cy="48965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114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4624"/>
            <a:ext cx="6984776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</a:t>
            </a:r>
            <a:r>
              <a:rPr lang="ru-RU" sz="3200" dirty="0"/>
              <a:t>Указатели </a:t>
            </a:r>
            <a:r>
              <a:rPr lang="ru-RU" sz="3200" dirty="0" smtClean="0"/>
              <a:t>на </a:t>
            </a:r>
            <a:r>
              <a:rPr lang="ru-RU" sz="3200" dirty="0"/>
              <a:t>функции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Эта тема будет рассмотрена в разделе ЛР № 5(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9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840760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№4 Теория Строки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0037" y="404664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7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7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7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 </a:t>
            </a:r>
            <a:r>
              <a:rPr lang="en-US" altLang="ru-RU" sz="1600" b="1" dirty="0">
                <a:solidFill>
                  <a:schemeClr val="tx1"/>
                </a:solidFill>
              </a:rPr>
              <a:t>(</a:t>
            </a:r>
            <a:r>
              <a:rPr lang="en-US" altLang="ru-RU" sz="1600" b="1" dirty="0">
                <a:solidFill>
                  <a:schemeClr val="tx1"/>
                </a:solidFill>
                <a:hlinkClick r:id="rId4" action="ppaction://program"/>
              </a:rPr>
              <a:t>VS</a:t>
            </a:r>
            <a:r>
              <a:rPr lang="en-US" altLang="ru-RU" sz="1600" b="1" dirty="0">
                <a:solidFill>
                  <a:schemeClr val="tx1"/>
                </a:solidFill>
              </a:rPr>
              <a:t> –</a:t>
            </a:r>
            <a:r>
              <a:rPr lang="ru-RU" altLang="ru-RU" sz="1600" b="1" dirty="0">
                <a:solidFill>
                  <a:schemeClr val="tx1"/>
                </a:solidFill>
              </a:rPr>
              <a:t>ЛР № </a:t>
            </a:r>
            <a:r>
              <a:rPr lang="ru-RU" altLang="ru-RU" sz="1600" b="1" dirty="0" smtClean="0">
                <a:solidFill>
                  <a:schemeClr val="tx1"/>
                </a:solidFill>
              </a:rPr>
              <a:t>4</a:t>
            </a:r>
            <a:r>
              <a:rPr lang="en-US" altLang="ru-RU" sz="16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Описание и инициализация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 (</a:t>
            </a:r>
            <a:r>
              <a:rPr lang="ru-RU" altLang="ru-RU" sz="17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700" b="1" dirty="0">
                <a:solidFill>
                  <a:schemeClr val="tx1"/>
                </a:solidFill>
              </a:rPr>
              <a:t>)(</a:t>
            </a:r>
            <a:r>
              <a:rPr lang="en-US" altLang="ru-RU" sz="17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700" b="1" dirty="0">
                <a:solidFill>
                  <a:schemeClr val="tx1"/>
                </a:solidFill>
              </a:rPr>
              <a:t>)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Понятие строки (</a:t>
            </a:r>
            <a:r>
              <a:rPr lang="ru-RU" altLang="ru-RU" sz="17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chemeClr val="tx1"/>
                </a:solidFill>
                <a:hlinkClick r:id="rId6" action="ppaction://hlinksldjump"/>
              </a:rPr>
              <a:t>1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7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700" b="1" dirty="0" smtClean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1700" b="1" baseline="-25000" dirty="0" smtClean="0">
                <a:solidFill>
                  <a:srgbClr val="FF0000"/>
                </a:solidFill>
                <a:hlinkClick r:id="rId7" action="ppaction://hlinksldjump"/>
              </a:rPr>
              <a:t>2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Операции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). Длина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Библиотека функций для строк 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&lt;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string.h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Массивы строк и указателей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Указатели на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700" b="1" dirty="0">
                <a:solidFill>
                  <a:srgbClr val="FF0000"/>
                </a:solidFill>
              </a:rPr>
              <a:t> 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Копирование и сложение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Ввод вывод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Манипуляции со строками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Динамические </a:t>
            </a:r>
            <a:r>
              <a:rPr lang="ru-RU" altLang="ru-RU" sz="1700" b="1" dirty="0">
                <a:solidFill>
                  <a:schemeClr val="tx1"/>
                </a:solidFill>
              </a:rPr>
              <a:t>строки (</a:t>
            </a:r>
            <a:r>
              <a:rPr lang="ru-RU" altLang="ru-RU" sz="1700" b="1" dirty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700" b="1" dirty="0">
                <a:solidFill>
                  <a:schemeClr val="tx1"/>
                </a:solidFill>
              </a:rPr>
              <a:t>)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массивы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Преобразования чисел/данных в строку и обратно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Анализ символов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700" b="1" dirty="0" smtClean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endParaRPr lang="en-US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Сравнение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0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Трансляция строк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), Функции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sprintf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1700" b="1" dirty="0" err="1" smtClean="0">
                <a:solidFill>
                  <a:schemeClr val="tx1"/>
                </a:solidFill>
              </a:rPr>
              <a:t>sscanf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en-US" altLang="ru-RU" sz="17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Аргументы командной строки (</a:t>
            </a:r>
            <a:r>
              <a:rPr lang="ru-RU" altLang="ru-RU" sz="1700" b="1" dirty="0" smtClean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Примеры (</a:t>
            </a:r>
            <a:r>
              <a:rPr lang="ru-RU" altLang="ru-RU" sz="17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700" b="1" dirty="0" smtClean="0">
                <a:solidFill>
                  <a:schemeClr val="tx1"/>
                </a:solidFill>
              </a:rPr>
              <a:t>Контрольные задания (</a:t>
            </a:r>
            <a:r>
              <a:rPr lang="ru-RU" altLang="ru-RU" sz="1700" b="1" dirty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1700" b="1" dirty="0" smtClean="0">
                <a:solidFill>
                  <a:schemeClr val="tx1"/>
                </a:solidFill>
              </a:rPr>
              <a:t>)</a:t>
            </a:r>
            <a:endParaRPr lang="ru-RU" altLang="ru-RU" sz="1700" b="1" dirty="0">
              <a:solidFill>
                <a:srgbClr val="FF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700" b="1" dirty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700" b="1" dirty="0" smtClean="0">
              <a:solidFill>
                <a:schemeClr val="tx1"/>
              </a:solidFill>
            </a:endParaRPr>
          </a:p>
          <a:p>
            <a:endParaRPr lang="ru-RU" altLang="ru-RU" sz="17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58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Константы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Символьные</a:t>
            </a:r>
            <a:r>
              <a:rPr lang="ru-RU" altLang="ru-RU" sz="2300" b="1" dirty="0" smtClean="0"/>
              <a:t> представляют </a:t>
            </a:r>
            <a:r>
              <a:rPr lang="ru-RU" altLang="ru-RU" sz="2300" b="1" u="sng" dirty="0" smtClean="0"/>
              <a:t>один</a:t>
            </a:r>
            <a:r>
              <a:rPr lang="ru-RU" altLang="ru-RU" sz="2300" b="1" dirty="0" smtClean="0"/>
              <a:t> символ заключенный </a:t>
            </a:r>
            <a:r>
              <a:rPr lang="ru-RU" altLang="ru-RU" sz="2300" b="1" dirty="0"/>
              <a:t>в </a:t>
            </a:r>
            <a:r>
              <a:rPr lang="ru-RU" altLang="ru-RU" sz="2300" b="1" dirty="0" smtClean="0"/>
              <a:t>одиночных кавычках (')Например: </a:t>
            </a:r>
            <a:r>
              <a:rPr lang="en-US" altLang="ru-RU" sz="2300" b="1" dirty="0" smtClean="0"/>
              <a:t> '</a:t>
            </a:r>
            <a:r>
              <a:rPr lang="ru-RU" altLang="ru-RU" sz="2300" b="1" dirty="0" smtClean="0"/>
              <a:t>а</a:t>
            </a:r>
            <a:r>
              <a:rPr lang="en-US" altLang="ru-RU" sz="2300" b="1" dirty="0" smtClean="0"/>
              <a:t>' , ' </a:t>
            </a:r>
            <a:r>
              <a:rPr lang="ru-RU" altLang="ru-RU" sz="2300" b="1" dirty="0" smtClean="0"/>
              <a:t>Ж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либо числовые символьные константы - 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\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х</a:t>
            </a:r>
            <a:r>
              <a:rPr lang="ru-RU" altLang="ru-RU" sz="2300" b="1" dirty="0" smtClean="0"/>
              <a:t>0А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- </a:t>
            </a:r>
            <a:r>
              <a:rPr lang="ru-RU" altLang="ru-RU" sz="2300" b="1" dirty="0" smtClean="0"/>
              <a:t>шестнадцатеричная</a:t>
            </a:r>
            <a:r>
              <a:rPr lang="en-US" altLang="ru-RU" sz="2300" b="1" dirty="0" smtClean="0"/>
              <a:t>, </a:t>
            </a:r>
            <a:r>
              <a:rPr lang="en-US" altLang="ru-RU" sz="2300" b="1" dirty="0"/>
              <a:t>'</a:t>
            </a:r>
            <a:r>
              <a:rPr lang="ru-RU" altLang="ru-RU" sz="2300" b="1" dirty="0" smtClean="0"/>
              <a:t>\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300" b="1" dirty="0" smtClean="0"/>
              <a:t>700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– </a:t>
            </a:r>
            <a:r>
              <a:rPr lang="ru-RU" altLang="ru-RU" sz="2300" b="1" dirty="0" smtClean="0"/>
              <a:t>восьмеричное,  </a:t>
            </a:r>
            <a:r>
              <a:rPr lang="ru-RU" altLang="ru-RU" sz="2300" b="1" u="sng" dirty="0" smtClean="0"/>
              <a:t>Специальные</a:t>
            </a:r>
            <a:r>
              <a:rPr lang="ru-RU" altLang="ru-RU" sz="2300" b="1" dirty="0" smtClean="0"/>
              <a:t> символы , например (см. документацию):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\n</a:t>
            </a:r>
            <a:r>
              <a:rPr lang="en-US" sz="2400" dirty="0"/>
              <a:t> </a:t>
            </a:r>
            <a:r>
              <a:rPr lang="ru-RU" sz="2400" dirty="0" smtClean="0"/>
              <a:t>новая-строка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\r</a:t>
            </a:r>
            <a:r>
              <a:rPr lang="en-US" sz="2400" dirty="0"/>
              <a:t> </a:t>
            </a:r>
            <a:r>
              <a:rPr lang="ru-RU" sz="2400" dirty="0" smtClean="0"/>
              <a:t>возврат-каретки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</a:rPr>
              <a:t>\а</a:t>
            </a:r>
            <a:r>
              <a:rPr lang="ru-RU" sz="2400" dirty="0"/>
              <a:t> сигнал-звонок</a:t>
            </a:r>
            <a:endParaRPr lang="ru-RU" altLang="ru-RU" sz="2300" b="1" dirty="0" smtClean="0"/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\t</a:t>
            </a:r>
            <a:r>
              <a:rPr lang="en-US" sz="2400" dirty="0"/>
              <a:t> </a:t>
            </a:r>
            <a:r>
              <a:rPr lang="ru-RU" sz="2400" dirty="0" smtClean="0"/>
              <a:t>горизонтальная-табуляция</a:t>
            </a:r>
          </a:p>
          <a:p>
            <a:pPr algn="l"/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нулевой символ</a:t>
            </a:r>
          </a:p>
          <a:p>
            <a:pPr algn="l"/>
            <a:r>
              <a:rPr lang="ru-RU" altLang="ru-RU" sz="2300" b="1" u="sng" dirty="0" smtClean="0"/>
              <a:t>Вещественные</a:t>
            </a:r>
            <a:r>
              <a:rPr lang="ru-RU" altLang="ru-RU" sz="2300" b="1" dirty="0" smtClean="0"/>
              <a:t> константы (с плавающей точкой) могут иметь две части: дробную (мантисса) и экспоненциальную: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&gt;DDD].[DDD] 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&gt;DD] </a:t>
            </a:r>
            <a:r>
              <a:rPr lang="ru-RU" altLang="ru-RU" sz="2300" b="1" dirty="0" smtClean="0"/>
              <a:t>, Пример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123.5 , 10.5 Е+10 </a:t>
            </a:r>
            <a:r>
              <a:rPr lang="ru-RU" altLang="ru-RU" sz="2300" b="1" dirty="0" smtClean="0"/>
              <a:t>и т.д. </a:t>
            </a:r>
          </a:p>
          <a:p>
            <a:pPr algn="l"/>
            <a:r>
              <a:rPr lang="ru-RU" altLang="ru-RU" sz="2300" b="1" u="sng" dirty="0" smtClean="0"/>
              <a:t>Строковые</a:t>
            </a:r>
            <a:r>
              <a:rPr lang="ru-RU" altLang="ru-RU" sz="2300" b="1" dirty="0" smtClean="0"/>
              <a:t> константы - это любые символы заключенные в кавычках:</a:t>
            </a:r>
          </a:p>
          <a:p>
            <a:pPr algn="l"/>
            <a:r>
              <a:rPr lang="ru-RU" sz="2400" b="1" dirty="0" smtClean="0">
                <a:solidFill>
                  <a:srgbClr val="A31515"/>
                </a:solidFill>
              </a:rPr>
              <a:t>"Большаков " ,  </a:t>
            </a:r>
            <a:r>
              <a:rPr lang="ru-RU" sz="2300" b="1" dirty="0" smtClean="0"/>
              <a:t>для кавычки в тексте </a:t>
            </a:r>
            <a:r>
              <a:rPr lang="ru-RU" sz="2300" b="1" dirty="0" err="1" smtClean="0"/>
              <a:t>слэш</a:t>
            </a:r>
            <a:r>
              <a:rPr lang="en-US" sz="2300" b="1" dirty="0" smtClean="0"/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Большаков</a:t>
            </a:r>
            <a:r>
              <a:rPr lang="en-US" sz="2400" b="1" dirty="0" smtClean="0">
                <a:solidFill>
                  <a:srgbClr val="A31515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Сергей\</a:t>
            </a:r>
            <a:r>
              <a:rPr lang="ru-RU" sz="2400" b="1" dirty="0">
                <a:solidFill>
                  <a:srgbClr val="A31515"/>
                </a:solidFill>
              </a:rPr>
              <a:t> "</a:t>
            </a:r>
            <a:r>
              <a:rPr lang="ru-RU" sz="2400" b="1" dirty="0" smtClean="0">
                <a:solidFill>
                  <a:srgbClr val="A31515"/>
                </a:solidFill>
              </a:rPr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 А "</a:t>
            </a:r>
            <a:r>
              <a:rPr lang="ru-RU" sz="2400" dirty="0" smtClean="0">
                <a:solidFill>
                  <a:srgbClr val="A31515"/>
                </a:solidFill>
              </a:rPr>
              <a:t> </a:t>
            </a:r>
            <a:endParaRPr lang="ru-RU" altLang="ru-RU" sz="2300" b="1" dirty="0" smtClean="0">
              <a:solidFill>
                <a:srgbClr val="A31515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02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 </a:t>
            </a:r>
            <a:r>
              <a:rPr lang="ru-RU" altLang="ru-RU" sz="2400" b="1" dirty="0" smtClean="0"/>
              <a:t>Понятие </a:t>
            </a:r>
            <a:r>
              <a:rPr lang="ru-RU" altLang="ru-RU" sz="2400" b="1" dirty="0"/>
              <a:t>строки 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476672"/>
            <a:ext cx="8945667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Строка</a:t>
            </a:r>
            <a:r>
              <a:rPr lang="en-US" altLang="ru-RU" sz="1800" b="1" dirty="0">
                <a:solidFill>
                  <a:schemeClr val="tx1"/>
                </a:solidFill>
              </a:rPr>
              <a:t>(String)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используется для хранения символьных данных и текстов. В СИ/СИ++ в стандартной  библиотеки она описывается как одномерный символьный массив: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sz="1100" dirty="0" smtClean="0">
              <a:solidFill>
                <a:srgbClr val="0000FF"/>
              </a:solidFill>
              <a:latin typeface="Tahoma"/>
              <a:ea typeface="Times New Roman"/>
            </a:endParaRP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 smtClean="0">
                <a:latin typeface="Tahoma"/>
                <a:ea typeface="Times New Roman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>
                <a:solidFill>
                  <a:schemeClr val="tx1"/>
                </a:solidFill>
                <a:latin typeface="Tahoma"/>
                <a:ea typeface="Times New Roman"/>
              </a:rPr>
              <a:t>];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Name</a:t>
            </a:r>
            <a:r>
              <a:rPr lang="en-US" sz="18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максимальной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длинны </a:t>
            </a:r>
            <a:r>
              <a:rPr lang="ru-RU" sz="1800" dirty="0">
                <a:solidFill>
                  <a:srgbClr val="FF0000"/>
                </a:solidFill>
                <a:latin typeface="Tahoma"/>
                <a:ea typeface="Times New Roman"/>
              </a:rPr>
              <a:t>9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2800" dirty="0">
              <a:latin typeface="Times New Roman"/>
              <a:ea typeface="Calibri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подключается специальная библиотека: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 программах на СИ должны завершаться нулевым символом (</a:t>
            </a:r>
            <a:r>
              <a:rPr lang="en-US" altLang="ru-RU" sz="1800" b="1" dirty="0" smtClean="0">
                <a:solidFill>
                  <a:srgbClr val="FF0000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Такая строка называется: 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Null Terminated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String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"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Оканчивающаяся нулем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Только при этом условии библиотечные функции  будут работать без ошибок. Строка: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800" dirty="0"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[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Times New Roman"/>
              </a:rPr>
              <a:t>10</a:t>
            </a:r>
            <a:r>
              <a:rPr lang="ru-RU" sz="1800" dirty="0" smtClean="0">
                <a:solidFill>
                  <a:schemeClr val="tx1"/>
                </a:solidFill>
                <a:latin typeface="Tahoma"/>
                <a:ea typeface="Times New Roman"/>
              </a:rPr>
              <a:t>] ="Пример";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Описана строка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 Family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и инициализирована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Оставшаяся (незаполненная часть ) символьного массива не будет использоваться. Поэтому желательно в программах использовать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динамические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(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В этом случае можно изменить размер динамического массива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realloc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поместить в него строку большего размера чем первоначальный.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  <a:hlinkClick r:id="rId4" action="ppaction://hlinksldjump"/>
              </a:rPr>
              <a:t>Операции(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над строками  выполняются только специальными функциями из стандартной библиотеки(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>
                <a:solidFill>
                  <a:schemeClr val="tx1"/>
                </a:solidFill>
              </a:rPr>
              <a:t>(</a:t>
            </a:r>
            <a:r>
              <a:rPr lang="ru-RU" sz="18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sz="1800" b="1" dirty="0">
                <a:solidFill>
                  <a:schemeClr val="tx1"/>
                </a:solidFill>
              </a:rPr>
              <a:t>).</a:t>
            </a:r>
            <a:endParaRPr lang="en-US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250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506390"/>
              </p:ext>
            </p:extLst>
          </p:nvPr>
        </p:nvGraphicFramePr>
        <p:xfrm>
          <a:off x="755576" y="407707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П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и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м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е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р</a:t>
                      </a:r>
                      <a:endParaRPr lang="ru-RU" sz="16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\0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kern="1200" dirty="0" smtClean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438"/>
            <a:ext cx="6840760" cy="5760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ЛР №4 </a:t>
            </a:r>
            <a:r>
              <a:rPr lang="ru-RU" altLang="ru-RU" sz="2400" b="1" dirty="0" smtClean="0"/>
              <a:t>Описание </a:t>
            </a:r>
            <a:r>
              <a:rPr lang="ru-RU" altLang="ru-RU" sz="2400" b="1" dirty="0"/>
              <a:t>и инициализация строк</a:t>
            </a:r>
            <a:endParaRPr lang="ru-RU" sz="24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94566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>
                <a:solidFill>
                  <a:schemeClr val="tx1"/>
                </a:solidFill>
              </a:rPr>
              <a:t>Для использования в программе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строка должна быть заполнена. Это может быть сделано при описании (Инициализация) или копировании строк.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Инициализация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[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20] =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"Пример строки 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 СИ/СИ++!!"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Инициализация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Заполнение строки при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strcpy</a:t>
            </a:r>
            <a:r>
              <a:rPr lang="ru-RU" sz="1600" b="1" dirty="0">
                <a:solidFill>
                  <a:srgbClr val="FF0000"/>
                </a:solidFill>
                <a:latin typeface="Tahoma"/>
                <a:ea typeface="Times New Roman"/>
              </a:rPr>
              <a:t>(</a:t>
            </a:r>
            <a:r>
              <a:rPr lang="ru-RU" sz="1600" b="1" dirty="0" err="1">
                <a:solidFill>
                  <a:srgbClr val="FF0000"/>
                </a:solidFill>
                <a:latin typeface="Tahoma"/>
                <a:ea typeface="Times New Roman"/>
              </a:rPr>
              <a:t>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 заносимая в программе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!"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//Заполнение копированием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заполнить строку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посимвольно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char</a:t>
            </a:r>
            <a:r>
              <a:rPr lang="ru-RU" sz="1600" dirty="0">
                <a:latin typeface="Tahoma"/>
                <a:ea typeface="Times New Roman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Tahoma"/>
                <a:ea typeface="Times New Roman"/>
              </a:rPr>
              <a:t>Family</a:t>
            </a:r>
            <a:r>
              <a:rPr lang="ru-RU" sz="1600" dirty="0" smtClean="0">
                <a:latin typeface="Tahoma"/>
                <a:ea typeface="Times New Roman"/>
              </a:rPr>
              <a:t>[20</a:t>
            </a:r>
            <a:r>
              <a:rPr lang="ru-RU" sz="1600" dirty="0">
                <a:latin typeface="Tahoma"/>
                <a:ea typeface="Times New Roman"/>
              </a:rPr>
              <a:t>];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  Описана строка максимальной длинны </a:t>
            </a:r>
            <a:r>
              <a:rPr lang="ru-RU" sz="1600" dirty="0">
                <a:solidFill>
                  <a:srgbClr val="FF0000"/>
                </a:solidFill>
                <a:latin typeface="Tahoma"/>
                <a:ea typeface="Times New Roman"/>
              </a:rPr>
              <a:t>19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 символов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[0]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[1]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[2]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и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[3]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м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[4]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>
                <a:latin typeface="Tahoma"/>
                <a:ea typeface="Times New Roman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Str1 [5] = 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р</a:t>
            </a:r>
            <a:r>
              <a:rPr lang="en-US" sz="1600" dirty="0" smtClean="0">
                <a:solidFill>
                  <a:srgbClr val="A31515"/>
                </a:solidFill>
                <a:latin typeface="Tahoma"/>
                <a:ea typeface="Times New Roman"/>
              </a:rPr>
              <a:t>'</a:t>
            </a:r>
            <a:r>
              <a:rPr lang="en-US" sz="1600" dirty="0" smtClean="0">
                <a:latin typeface="Tahoma"/>
                <a:ea typeface="Times New Roman"/>
              </a:rPr>
              <a:t>;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latin typeface="Tahoma"/>
                <a:ea typeface="Calibri"/>
              </a:rPr>
              <a:t>Str</a:t>
            </a:r>
            <a:r>
              <a:rPr lang="ru-RU" sz="1600" dirty="0">
                <a:latin typeface="Tahoma"/>
                <a:ea typeface="Calibri"/>
              </a:rPr>
              <a:t>1 [6] =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'\0'</a:t>
            </a:r>
            <a:r>
              <a:rPr lang="ru-RU" sz="1600" dirty="0">
                <a:latin typeface="Tahoma"/>
                <a:ea typeface="Calibri"/>
              </a:rPr>
              <a:t>;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//  Нулевой символ заносится в этом случае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отдельно в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конце текста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Занося нулевой символ в середину строки мы ее обрезаем:</a:t>
            </a:r>
          </a:p>
          <a:p>
            <a:pPr algn="l"/>
            <a:r>
              <a:rPr lang="en-US" sz="1800" dirty="0" err="1">
                <a:latin typeface="Tahoma"/>
                <a:ea typeface="Calibri"/>
              </a:rPr>
              <a:t>Str</a:t>
            </a:r>
            <a:r>
              <a:rPr lang="ru-RU" sz="1800" dirty="0">
                <a:latin typeface="Tahoma"/>
                <a:ea typeface="Calibri"/>
              </a:rPr>
              <a:t>1 </a:t>
            </a:r>
            <a:r>
              <a:rPr lang="ru-RU" sz="1800" dirty="0" smtClean="0">
                <a:latin typeface="Tahoma"/>
                <a:ea typeface="Calibri"/>
              </a:rPr>
              <a:t>[4] </a:t>
            </a:r>
            <a:r>
              <a:rPr lang="ru-RU" sz="1800" dirty="0">
                <a:latin typeface="Tahoma"/>
                <a:ea typeface="Calibri"/>
              </a:rPr>
              <a:t>= 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Calibri"/>
              </a:rPr>
              <a:t>'\0</a:t>
            </a:r>
            <a:r>
              <a:rPr lang="ru-RU" sz="1800" dirty="0" smtClean="0">
                <a:solidFill>
                  <a:srgbClr val="A31515"/>
                </a:solidFill>
                <a:latin typeface="Tahoma"/>
                <a:ea typeface="Calibri"/>
              </a:rPr>
              <a:t>'</a:t>
            </a:r>
            <a:r>
              <a:rPr lang="ru-RU" sz="1800" dirty="0" smtClean="0">
                <a:latin typeface="Tahoma"/>
                <a:ea typeface="Calibri"/>
              </a:rPr>
              <a:t>;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Calibri"/>
              </a:rPr>
              <a:t>// 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Calibri"/>
              </a:rPr>
              <a:t>Строка принимает значение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"Прим"</a:t>
            </a:r>
            <a:endParaRPr lang="ru-RU" altLang="ru-RU" sz="1800" dirty="0">
              <a:solidFill>
                <a:srgbClr val="A31515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265"/>
            <a:ext cx="720080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№4 Операции </a:t>
            </a:r>
            <a:r>
              <a:rPr lang="ru-RU" sz="2800" dirty="0"/>
              <a:t>со строками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Операции со строками в СИ выполняются специальными 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функциями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из стандартно библиотеки 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18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18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hlinkClick r:id="rId4" action="ppaction://hlinksldjump"/>
              </a:rPr>
              <a:t>СМ</a:t>
            </a:r>
            <a:r>
              <a:rPr lang="ru-RU" sz="1800" b="1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Копирование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Петров"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копирование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(Name,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копирование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Сложение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конкатенация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строк)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пробел между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строками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ФИО 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strcat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Name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сложение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</a:t>
            </a:r>
            <a:endParaRPr lang="en-US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"Печать строки \"%s\"=\n"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family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Печать</a:t>
            </a: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ru-RU" sz="1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длины строки динамически (функция -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Длина строки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 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после заполнения %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Общий размер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выделенной памяти под строку  можно получить использую оператор </a:t>
            </a:r>
            <a:r>
              <a:rPr lang="en-US" altLang="ru-RU" sz="1800" b="1" dirty="0" err="1" smtClean="0">
                <a:solidFill>
                  <a:srgbClr val="0000FF"/>
                </a:solidFill>
              </a:rPr>
              <a:t>sizeof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(&lt;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имя строки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&gt;).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Это значение будет неизменным в программе.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"Длина строки </a:t>
            </a:r>
            <a:r>
              <a:rPr lang="ru-RU" sz="18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после описания %d\n"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Разница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между </a:t>
            </a:r>
            <a:r>
              <a:rPr lang="en-US" altLang="ru-RU" sz="1800" b="1" dirty="0" err="1" smtClean="0">
                <a:solidFill>
                  <a:srgbClr val="FF0000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и </a:t>
            </a:r>
            <a:r>
              <a:rPr lang="ru-RU" sz="1800" b="1" dirty="0" err="1">
                <a:solidFill>
                  <a:srgbClr val="FF0000"/>
                </a:solidFill>
              </a:rPr>
              <a:t>sizeof</a:t>
            </a:r>
            <a:r>
              <a:rPr lang="ru-RU" sz="1800" b="1" dirty="0" smtClean="0">
                <a:solidFill>
                  <a:schemeClr val="tx1"/>
                </a:solidFill>
              </a:rPr>
              <a:t> заключается в том, что функция вычисляет длину строки динамически, проверяя наличие нуль символа. При его отсутствии результат будет неправильным.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0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</a:t>
            </a:r>
            <a:r>
              <a:rPr lang="ru-RU" sz="2400" b="1" dirty="0" smtClean="0"/>
              <a:t>Библиотека </a:t>
            </a:r>
            <a:r>
              <a:rPr lang="ru-RU" sz="2400" b="1" dirty="0"/>
              <a:t>функций для строк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548680"/>
            <a:ext cx="9144000" cy="55446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Для работы со строками есть специальная  библиотека функций 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&lt;</a:t>
            </a:r>
            <a:r>
              <a:rPr lang="en-US" altLang="ru-RU" sz="1800" b="1" dirty="0" err="1" smtClean="0">
                <a:solidFill>
                  <a:srgbClr val="A31515"/>
                </a:solidFill>
              </a:rPr>
              <a:t>string.h</a:t>
            </a:r>
            <a:r>
              <a:rPr lang="en-US" altLang="ru-RU" sz="1800" b="1" dirty="0" smtClean="0">
                <a:solidFill>
                  <a:srgbClr val="A31515"/>
                </a:solidFill>
              </a:rPr>
              <a:t>&gt;</a:t>
            </a:r>
            <a:r>
              <a:rPr lang="ru-RU" altLang="ru-RU" sz="1800" b="1" dirty="0" smtClean="0">
                <a:solidFill>
                  <a:srgbClr val="A31515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Кроме рассмотренных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функций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strcpy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копирования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strcat</a:t>
            </a:r>
            <a:r>
              <a:rPr lang="en-US" altLang="ru-RU" sz="1800" b="1" dirty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сложения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strlen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динамического определения длины строки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Можно выделить также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strcmp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сравнение строк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strchr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– поиск символа в строке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strncpy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копирование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n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ru-RU" sz="1800" b="1" dirty="0" err="1" smtClean="0">
                <a:solidFill>
                  <a:schemeClr val="tx1"/>
                </a:solidFill>
              </a:rPr>
              <a:t>strncat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сложение </a:t>
            </a:r>
            <a:r>
              <a:rPr lang="ru-RU" altLang="ru-RU" sz="1800" b="1" dirty="0">
                <a:solidFill>
                  <a:schemeClr val="tx1"/>
                </a:solidFill>
              </a:rPr>
              <a:t>символов</a:t>
            </a: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strupr</a:t>
            </a:r>
            <a:r>
              <a:rPr lang="en-US" altLang="ru-RU" sz="1800" b="1" dirty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преобразование к верхнему регистру (ПРОПИСНЫЕ)</a:t>
            </a:r>
            <a:endParaRPr lang="en-US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strlwr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–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преобразование к верхнему регистру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(строчные)</a:t>
            </a:r>
            <a:endParaRPr lang="en-US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strdup</a:t>
            </a:r>
            <a:r>
              <a:rPr lang="ru-RU" sz="1800" b="1" dirty="0" smtClean="0">
                <a:solidFill>
                  <a:schemeClr val="tx1"/>
                </a:solidFill>
              </a:rPr>
              <a:t> – дублирования строк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dirty="0" err="1" smtClean="0">
                <a:solidFill>
                  <a:schemeClr val="tx1"/>
                </a:solidFill>
              </a:rPr>
              <a:t>strtok</a:t>
            </a:r>
            <a:r>
              <a:rPr lang="ru-RU" sz="1800" b="1" dirty="0" smtClean="0">
                <a:solidFill>
                  <a:schemeClr val="tx1"/>
                </a:solidFill>
              </a:rPr>
              <a:t>- выделение подстрок по </a:t>
            </a:r>
            <a:r>
              <a:rPr lang="ru-RU" sz="1800" b="1" dirty="0" err="1" smtClean="0">
                <a:solidFill>
                  <a:schemeClr val="tx1"/>
                </a:solidFill>
              </a:rPr>
              <a:t>символоам</a:t>
            </a:r>
            <a:r>
              <a:rPr lang="ru-RU" sz="1800" b="1" dirty="0" smtClean="0">
                <a:solidFill>
                  <a:schemeClr val="tx1"/>
                </a:solidFill>
              </a:rPr>
              <a:t>. и др.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Многое функции библиотеки в новых версиях СП выполнены в защищенном варианте: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strcpy_s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strcat_s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– с контролем затирания памяти.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altLang="ru-RU" sz="1800" b="1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1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265"/>
            <a:ext cx="7128792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 </a:t>
            </a:r>
            <a:r>
              <a:rPr lang="ru-RU" sz="2400" b="1" dirty="0" smtClean="0"/>
              <a:t>Массивы </a:t>
            </a:r>
            <a:r>
              <a:rPr lang="ru-RU" sz="2400" b="1" dirty="0"/>
              <a:t>строк и указателей на строки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строк – это двумерный массив типа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в котором в каждой строке должен присутствовать нулевой символ (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'\0'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Если такой массив инициализируется, то нулевой символ обеспечивается компилятором:</a:t>
            </a: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][15]={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Строка0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Строка1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Строка2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Строка3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Строка4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 работе с таким массивом индексное выражение 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является строкой (точнее указателем на строку).</a:t>
            </a:r>
          </a:p>
          <a:p>
            <a:pPr algn="l"/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Печать массива строк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5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Массив указателей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на строки – это массив указателей на тип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char (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инициализируем его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str1[10]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"Str1"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str2[10]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"Str2"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str3[10] 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"Str3"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[3]={str1,str2,str3};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Инициализация строками </a:t>
            </a:r>
          </a:p>
          <a:p>
            <a:pPr algn="l"/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Печать массива указателей на строки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= 0; i &lt; 3 ; i++ 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"%s\n"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MasPtrStr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]);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5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5512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Вызов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92696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Вызовы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функций имеют вид:</a:t>
            </a:r>
          </a:p>
          <a:p>
            <a:pPr marL="698500" lvl="0" indent="-698500" algn="just">
              <a:lnSpc>
                <a:spcPct val="115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&lt;Вызов функции&gt; ::= &lt;</a:t>
            </a:r>
            <a:r>
              <a:rPr lang="ru-RU" sz="1800" b="1" dirty="0">
                <a:solidFill>
                  <a:srgbClr val="003300"/>
                </a:solidFill>
                <a:ea typeface="Calibri"/>
              </a:rPr>
              <a:t>Название функции&gt; ([&lt;Список </a:t>
            </a:r>
            <a:r>
              <a:rPr lang="ru-RU" sz="1800" b="1" dirty="0" smtClean="0">
                <a:solidFill>
                  <a:srgbClr val="003300"/>
                </a:solidFill>
                <a:ea typeface="Calibri"/>
              </a:rPr>
              <a:t>Фактических параметров функции&gt;]);</a:t>
            </a:r>
            <a:endParaRPr lang="ru-RU" sz="1800" b="1" dirty="0">
              <a:solidFill>
                <a:srgbClr val="003300"/>
              </a:solidFill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Вызовы функции можно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сделать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В любой </a:t>
            </a:r>
            <a:r>
              <a:rPr lang="ru-RU" altLang="ru-RU" sz="2000" b="1" u="sng" dirty="0">
                <a:solidFill>
                  <a:schemeClr val="tx1"/>
                </a:solidFill>
              </a:rPr>
              <a:t>строке</a:t>
            </a:r>
            <a:r>
              <a:rPr lang="ru-RU" altLang="ru-RU" sz="2000" b="1" dirty="0">
                <a:solidFill>
                  <a:schemeClr val="tx1"/>
                </a:solidFill>
              </a:rPr>
              <a:t> программы, если она не возвращает значений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любом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она возвращает значение (в любом операторе, использующем выражения)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фактического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 вызова другой функции</a:t>
            </a:r>
          </a:p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вызовов функций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программе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6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нет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выражении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MaxMas5 = 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 Mas5 ,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Razm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NumMax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 присваивания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endParaRPr lang="en-US" altLang="ru-RU" sz="16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качестве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 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"Max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 </a:t>
            </a:r>
            <a:r>
              <a:rPr lang="ru-RU" sz="16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=  %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d 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MaxMas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Mas5 ,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(Mas5)/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sizeof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), &amp;MaxMas5, &amp;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NumMax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параметр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функции</a:t>
            </a:r>
            <a:endParaRPr lang="ru-RU" altLang="ru-RU" sz="16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9269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Возврат из функции (</a:t>
            </a:r>
            <a:r>
              <a:rPr lang="en-US" sz="3200" dirty="0" smtClean="0"/>
              <a:t>void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548680"/>
            <a:ext cx="9108504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Из любой функции должен быть обеспечен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возврат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Он выполняется двумя способами: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выполнении оператора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возврата: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&lt;Выражение </a:t>
            </a:r>
            <a:r>
              <a:rPr lang="ru-RU" sz="2000" b="1" dirty="0" smtClean="0">
                <a:solidFill>
                  <a:srgbClr val="FF0000"/>
                </a:solidFill>
                <a:ea typeface="Calibri"/>
              </a:rPr>
              <a:t>типа</a:t>
            </a:r>
            <a:r>
              <a:rPr lang="ru-RU" sz="2000" b="1" dirty="0" smtClean="0">
                <a:solidFill>
                  <a:srgbClr val="003300"/>
                </a:solidFill>
                <a:ea typeface="Calibri"/>
              </a:rPr>
              <a:t> возврата функции&gt; </a:t>
            </a:r>
            <a:r>
              <a:rPr lang="en-US" sz="2000" b="1" dirty="0" smtClean="0">
                <a:solidFill>
                  <a:srgbClr val="FF0000"/>
                </a:solidFill>
                <a:ea typeface="Calibri"/>
              </a:rPr>
              <a:t>;</a:t>
            </a:r>
            <a:endParaRPr lang="ru-RU" sz="2000" b="1" dirty="0" smtClean="0">
              <a:solidFill>
                <a:srgbClr val="FF0000"/>
              </a:solidFill>
              <a:ea typeface="Calibri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1"/>
                </a:solidFill>
              </a:rPr>
              <a:t>При достижении закрывающей операторной скобки ("</a:t>
            </a:r>
            <a:r>
              <a:rPr lang="en-US" sz="2000" b="1" dirty="0" smtClean="0">
                <a:solidFill>
                  <a:srgbClr val="FF0000"/>
                </a:solidFill>
              </a:rPr>
              <a:t>}</a:t>
            </a:r>
            <a:r>
              <a:rPr lang="ru-RU" sz="2000" b="1" dirty="0" smtClean="0">
                <a:solidFill>
                  <a:schemeClr val="tx1"/>
                </a:solidFill>
              </a:rPr>
              <a:t>") тела функции, для функций неопределенного типа.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Выходов из функции с помощью </a:t>
            </a:r>
            <a:r>
              <a:rPr lang="ru-RU" altLang="ru-RU" sz="2000" b="1" dirty="0">
                <a:solidFill>
                  <a:schemeClr val="tx1"/>
                </a:solidFill>
              </a:rPr>
              <a:t>оператора 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может </a:t>
            </a:r>
            <a:r>
              <a:rPr lang="ru-RU" sz="2000" b="1" dirty="0" smtClean="0">
                <a:solidFill>
                  <a:schemeClr val="tx1"/>
                </a:solidFill>
              </a:rPr>
              <a:t>быть </a:t>
            </a:r>
            <a:r>
              <a:rPr lang="ru-RU" sz="2000" b="1" u="sng" dirty="0" smtClean="0">
                <a:solidFill>
                  <a:schemeClr val="tx1"/>
                </a:solidFill>
              </a:rPr>
              <a:t>много</a:t>
            </a:r>
            <a:r>
              <a:rPr lang="ru-RU" sz="2000" b="1" dirty="0" smtClean="0">
                <a:solidFill>
                  <a:schemeClr val="tx1"/>
                </a:solidFill>
              </a:rPr>
              <a:t>, в зависимости от алгоритма, реализованного в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chemeClr val="tx1"/>
                </a:solidFill>
              </a:rPr>
              <a:t>Если тип возврата </a:t>
            </a:r>
            <a:r>
              <a:rPr lang="ru-RU" sz="2000" b="1" dirty="0" smtClean="0">
                <a:solidFill>
                  <a:srgbClr val="FF0000"/>
                </a:solidFill>
              </a:rPr>
              <a:t>не определен </a:t>
            </a:r>
            <a:r>
              <a:rPr lang="ru-RU" sz="2000" b="1" dirty="0" smtClean="0">
                <a:solidFill>
                  <a:schemeClr val="tx1"/>
                </a:solidFill>
              </a:rPr>
              <a:t>(задается условный тип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 smtClean="0">
                <a:solidFill>
                  <a:schemeClr val="tx1"/>
                </a:solidFill>
              </a:rPr>
              <a:t> ). оператор возврата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должен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быть </a:t>
            </a:r>
            <a:r>
              <a:rPr lang="ru-RU" sz="2000" b="1" dirty="0" smtClean="0">
                <a:solidFill>
                  <a:schemeClr val="tx1"/>
                </a:solidFill>
              </a:rPr>
              <a:t>задан без выражения, например: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  </a:t>
            </a:r>
            <a:r>
              <a:rPr lang="ru-RU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return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 – обязательна!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ru-RU" sz="2000" b="1" dirty="0">
                <a:solidFill>
                  <a:schemeClr val="tx1"/>
                </a:solidFill>
              </a:rPr>
              <a:t>При выходе </a:t>
            </a:r>
            <a:r>
              <a:rPr lang="ru-RU" sz="2000" b="1" dirty="0" smtClean="0">
                <a:solidFill>
                  <a:schemeClr val="tx1"/>
                </a:solidFill>
              </a:rPr>
              <a:t>по концу составного оператора  через скобку </a:t>
            </a:r>
            <a:r>
              <a:rPr lang="ru-RU" sz="2000" b="1" dirty="0">
                <a:solidFill>
                  <a:schemeClr val="tx1"/>
                </a:solidFill>
              </a:rPr>
              <a:t>("</a:t>
            </a:r>
            <a:r>
              <a:rPr lang="en-US" sz="2000" b="1" dirty="0">
                <a:solidFill>
                  <a:srgbClr val="FF0000"/>
                </a:solidFill>
              </a:rPr>
              <a:t>}</a:t>
            </a:r>
            <a:r>
              <a:rPr lang="ru-RU" sz="2000" b="1" dirty="0">
                <a:solidFill>
                  <a:schemeClr val="tx1"/>
                </a:solidFill>
              </a:rPr>
              <a:t>") </a:t>
            </a:r>
            <a:r>
              <a:rPr lang="ru-RU" sz="2000" b="1" dirty="0" smtClean="0">
                <a:solidFill>
                  <a:schemeClr val="tx1"/>
                </a:solidFill>
              </a:rPr>
              <a:t>, считается, что тип возврата не задан (</a:t>
            </a:r>
            <a:r>
              <a:rPr lang="ru-RU" sz="2000" b="1" dirty="0" err="1" smtClean="0">
                <a:solidFill>
                  <a:schemeClr val="tx1"/>
                </a:solidFill>
              </a:rPr>
              <a:t>по-умолчанию</a:t>
            </a:r>
            <a:r>
              <a:rPr lang="ru-RU" sz="2000" b="1" dirty="0" smtClean="0">
                <a:solidFill>
                  <a:schemeClr val="tx1"/>
                </a:solidFill>
              </a:rPr>
              <a:t> считается </a:t>
            </a:r>
            <a:r>
              <a:rPr lang="en-US" sz="18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!</a:t>
            </a:r>
            <a:r>
              <a:rPr lang="ru-RU" sz="2000" b="1" dirty="0" smtClean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</a:rPr>
              <a:t>Функции типа  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не может вызываться в выражениях и фактических параметрах. Пример функции типа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, </a:t>
            </a:r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*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RezSum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тип возврата не задан</a:t>
            </a:r>
            <a:endParaRPr lang="ru-RU" sz="18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3934"/>
            <a:ext cx="5328592" cy="66876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Тело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836712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Тело функции это составной оператор любой сложности(в фигурных скобках –"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{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","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}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")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Иногда используют термин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БЛОК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 Пример:</a:t>
            </a: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a,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 b)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{</a:t>
            </a:r>
            <a:endParaRPr lang="ru-RU" sz="16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</a:t>
            </a:r>
            <a:r>
              <a:rPr lang="en-US" sz="1600" dirty="0" smtClean="0">
                <a:latin typeface="Tahoma"/>
                <a:ea typeface="Calibri"/>
              </a:rPr>
              <a:t>;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latin typeface="Tahoma"/>
                <a:ea typeface="Calibri"/>
              </a:rPr>
              <a:t>	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Temp = *a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	*a = *b</a:t>
            </a:r>
            <a:r>
              <a:rPr lang="en-US" sz="1600" dirty="0" smtClean="0">
                <a:solidFill>
                  <a:schemeClr val="tx1"/>
                </a:solidFill>
                <a:latin typeface="Tahoma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функции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</a:pPr>
            <a:r>
              <a:rPr lang="en-US" sz="1600" dirty="0">
                <a:solidFill>
                  <a:schemeClr val="tx1"/>
                </a:solidFill>
                <a:latin typeface="Times New Roman"/>
                <a:ea typeface="Calibri"/>
              </a:rPr>
              <a:t>	*b = Temp</a:t>
            </a:r>
            <a:r>
              <a:rPr lang="en-US" sz="1600" dirty="0" smtClean="0">
                <a:solidFill>
                  <a:schemeClr val="tx1"/>
                </a:solidFill>
                <a:latin typeface="Times New Roman"/>
                <a:ea typeface="Calibri"/>
              </a:rPr>
              <a:t>;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Тело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функции</a:t>
            </a:r>
            <a:r>
              <a:rPr lang="en-US" sz="1600" b="1" dirty="0">
                <a:solidFill>
                  <a:srgbClr val="FF0000"/>
                </a:solidFill>
                <a:latin typeface="Tahoma"/>
                <a:ea typeface="Calibri"/>
              </a:rPr>
              <a:t>}</a:t>
            </a:r>
            <a:endParaRPr lang="ru-RU" sz="1800" b="1" dirty="0">
              <a:solidFill>
                <a:srgbClr val="FF0000"/>
              </a:solidFill>
              <a:latin typeface="Tahoma"/>
              <a:ea typeface="Calibri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</a:t>
            </a:r>
            <a:r>
              <a:rPr lang="en-US" sz="2000" b="1" dirty="0">
                <a:solidFill>
                  <a:schemeClr val="tx1"/>
                </a:solidFill>
              </a:rPr>
              <a:t>SWAP:</a:t>
            </a:r>
            <a:endParaRPr lang="ru-RU" sz="2000" b="1" dirty="0">
              <a:solidFill>
                <a:schemeClr val="tx1"/>
              </a:solidFill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//SWAP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функция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Calibri"/>
              </a:rPr>
              <a:t>void</a:t>
            </a:r>
            <a:r>
              <a:rPr lang="en-US" sz="1600" dirty="0">
                <a:latin typeface="Tahoma"/>
                <a:ea typeface="Calibri"/>
              </a:rPr>
              <a:t> SWAP(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*,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*);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Calibri"/>
              </a:rPr>
              <a:t>Прототип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 err="1">
                <a:solidFill>
                  <a:srgbClr val="0000FF"/>
                </a:solidFill>
                <a:latin typeface="Tahoma"/>
                <a:ea typeface="Calibri"/>
              </a:rPr>
              <a:t>int</a:t>
            </a: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k1 = 1 , k2 = 2;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Calibri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Calibri"/>
              </a:rPr>
              <a:t>printf</a:t>
            </a:r>
            <a:r>
              <a:rPr lang="en-US" sz="1600" dirty="0">
                <a:latin typeface="Tahoma"/>
                <a:ea typeface="Calibri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До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Calibri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Calibri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,k1 , 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tx1"/>
                </a:solidFill>
                <a:latin typeface="Tahoma"/>
                <a:ea typeface="Calibri"/>
              </a:rPr>
              <a:t> SWAP(&amp;k1 , &amp;k2);</a:t>
            </a:r>
            <a:endParaRPr lang="ru-RU" sz="1600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marL="41910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После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SWAP  </a:t>
            </a:r>
            <a:r>
              <a:rPr lang="ru-RU" sz="1600" dirty="0">
                <a:solidFill>
                  <a:srgbClr val="A31515"/>
                </a:solidFill>
                <a:latin typeface="Tahoma"/>
                <a:ea typeface="Times New Roman"/>
              </a:rPr>
              <a:t>функция</a:t>
            </a:r>
            <a:r>
              <a:rPr lang="en-US" sz="1600" dirty="0">
                <a:solidFill>
                  <a:srgbClr val="A31515"/>
                </a:solidFill>
                <a:latin typeface="Tahoma"/>
                <a:ea typeface="Times New Roman"/>
              </a:rPr>
              <a:t>  k1 , k2   %d  %d \n"</a:t>
            </a:r>
            <a:r>
              <a:rPr lang="en-US" sz="1600" dirty="0">
                <a:solidFill>
                  <a:schemeClr val="tx1"/>
                </a:solidFill>
                <a:latin typeface="Tahoma"/>
                <a:ea typeface="Times New Roman"/>
              </a:rPr>
              <a:t>,k1 , k2);</a:t>
            </a:r>
            <a:endParaRPr lang="ru-RU" sz="16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50800" algn="l">
              <a:lnSpc>
                <a:spcPct val="12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tx1"/>
                </a:solidFill>
              </a:rPr>
              <a:t>Результат работы фрагмента </a:t>
            </a:r>
            <a:r>
              <a:rPr lang="ru-RU" sz="2000" b="1" u="sng" dirty="0" smtClean="0">
                <a:solidFill>
                  <a:schemeClr val="tx1"/>
                </a:solidFill>
              </a:rPr>
              <a:t>программы:</a:t>
            </a: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До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1  </a:t>
            </a: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2</a:t>
            </a:r>
            <a:endParaRPr lang="ru-RU" sz="2800" dirty="0" smtClean="0">
              <a:highlight>
                <a:srgbClr val="FFFFFF"/>
              </a:highlight>
              <a:latin typeface="Times New Roman"/>
              <a:ea typeface="Calibri"/>
            </a:endParaRPr>
          </a:p>
          <a:p>
            <a:pPr marL="50800" algn="l">
              <a:spcBef>
                <a:spcPts val="0"/>
              </a:spcBef>
            </a:pPr>
            <a:r>
              <a:rPr lang="ru-RU" sz="1800" b="1" dirty="0" smtClean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 </a:t>
            </a:r>
            <a:r>
              <a:rPr lang="ru-RU" sz="18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SWAP  функция  k1 , k2   2  1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>
              <a:spcBef>
                <a:spcPts val="0"/>
              </a:spcBef>
            </a:pPr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1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Данные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548680"/>
            <a:ext cx="8929116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Данные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, которые можно использовать в функциях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следующие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переданные в функцию.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>
                <a:solidFill>
                  <a:schemeClr val="tx1"/>
                </a:solidFill>
              </a:rPr>
              <a:t> переменные, описанные в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данной функции</a:t>
            </a:r>
            <a:r>
              <a:rPr lang="ru-RU" altLang="ru-RU" sz="2000" b="1" dirty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>
                <a:solidFill>
                  <a:schemeClr val="tx1"/>
                </a:solidFill>
              </a:rPr>
              <a:t>Константы допустимых типов.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модулей проекта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>
                <a:solidFill>
                  <a:srgbClr val="FF0000"/>
                </a:solidFill>
              </a:rPr>
              <a:t>Областью </a:t>
            </a:r>
            <a:r>
              <a:rPr lang="ru-RU" altLang="ru-RU" sz="2000" b="1" u="sng" dirty="0" smtClean="0">
                <a:solidFill>
                  <a:srgbClr val="FF0000"/>
                </a:solidFill>
              </a:rPr>
              <a:t>видимости(ОВ)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называется та </a:t>
            </a:r>
            <a:r>
              <a:rPr lang="ru-RU" altLang="ru-RU" sz="2000" b="1" dirty="0">
                <a:solidFill>
                  <a:schemeClr val="tx1"/>
                </a:solidFill>
              </a:rPr>
              <a:t>часть программы, где переменные использовать можно.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 вызове функции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фактическими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параметрами они подставляются на место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формальных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параметров и могут использоваться в теле функции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ОВ – тело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Локальные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 описываются непосредственно в функции и используются для реализации алгоритма, они доступны только в данной функции. ОВ от места их описания до конца блока, в котором они описаны.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Глобальные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параметры, описываются в начале модуля (файла) или в заголовочном файле и доступны во всем модуле (заметьте: 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extern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5120"/>
            <a:ext cx="7074023" cy="5655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Размещение функций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36512" y="548680"/>
            <a:ext cx="9180512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400" b="1" dirty="0" smtClean="0">
                <a:solidFill>
                  <a:schemeClr val="tx1"/>
                </a:solidFill>
              </a:rPr>
              <a:t>Описания Функций в проекте могут быть </a:t>
            </a:r>
            <a:r>
              <a:rPr lang="ru-RU" altLang="ru-RU" sz="2400" b="1" u="sng" dirty="0" smtClean="0">
                <a:solidFill>
                  <a:schemeClr val="tx1"/>
                </a:solidFill>
              </a:rPr>
              <a:t>размещены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начале </a:t>
            </a:r>
            <a:r>
              <a:rPr lang="ru-RU" sz="2400" dirty="0">
                <a:solidFill>
                  <a:schemeClr val="tx1"/>
                </a:solidFill>
              </a:rPr>
              <a:t>(до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прототипа функции задавать </a:t>
            </a:r>
            <a:r>
              <a:rPr lang="ru-RU" sz="2400" u="sng" dirty="0">
                <a:solidFill>
                  <a:schemeClr val="tx1"/>
                </a:solidFill>
              </a:rPr>
              <a:t>не надо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этом же программном модуле </a:t>
            </a:r>
            <a:r>
              <a:rPr lang="ru-RU" sz="2400" u="sng" dirty="0">
                <a:solidFill>
                  <a:schemeClr val="tx1"/>
                </a:solidFill>
              </a:rPr>
              <a:t>в его конце </a:t>
            </a:r>
            <a:r>
              <a:rPr lang="ru-RU" sz="2400" dirty="0">
                <a:solidFill>
                  <a:schemeClr val="tx1"/>
                </a:solidFill>
              </a:rPr>
              <a:t>(после </a:t>
            </a:r>
            <a:r>
              <a:rPr lang="en-US" sz="2400" b="1" dirty="0">
                <a:solidFill>
                  <a:schemeClr val="tx1"/>
                </a:solidFill>
              </a:rPr>
              <a:t>main</a:t>
            </a:r>
            <a:r>
              <a:rPr lang="ru-RU" sz="2400" dirty="0">
                <a:solidFill>
                  <a:schemeClr val="tx1"/>
                </a:solidFill>
              </a:rPr>
              <a:t>), в этом случае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функции </a:t>
            </a:r>
            <a:r>
              <a:rPr lang="ru-RU" sz="2400" dirty="0" smtClean="0">
                <a:solidFill>
                  <a:schemeClr val="tx1"/>
                </a:solidFill>
              </a:rPr>
              <a:t>в начале модуля задавать </a:t>
            </a:r>
            <a:r>
              <a:rPr lang="ru-RU" sz="2400" dirty="0">
                <a:solidFill>
                  <a:schemeClr val="tx1"/>
                </a:solidFill>
              </a:rPr>
              <a:t>обязательно.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u="sng" dirty="0">
                <a:solidFill>
                  <a:schemeClr val="tx1"/>
                </a:solidFill>
              </a:rPr>
              <a:t>другом исходном </a:t>
            </a:r>
            <a:r>
              <a:rPr lang="ru-RU" sz="2400" u="sng" dirty="0" smtClean="0">
                <a:solidFill>
                  <a:schemeClr val="tx1"/>
                </a:solidFill>
              </a:rPr>
              <a:t>модуле проекта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u="sng" dirty="0">
                <a:solidFill>
                  <a:schemeClr val="tx1"/>
                </a:solidFill>
              </a:rPr>
              <a:t>прототип</a:t>
            </a:r>
            <a:r>
              <a:rPr lang="ru-RU" sz="2400" dirty="0">
                <a:solidFill>
                  <a:schemeClr val="tx1"/>
                </a:solidFill>
              </a:rPr>
              <a:t> должен быть задан обязательно в либо </a:t>
            </a:r>
            <a:r>
              <a:rPr lang="ru-RU" sz="2400" u="sng" dirty="0">
                <a:solidFill>
                  <a:schemeClr val="tx1"/>
                </a:solidFill>
              </a:rPr>
              <a:t>начале</a:t>
            </a:r>
            <a:r>
              <a:rPr lang="ru-RU" sz="2400" dirty="0">
                <a:solidFill>
                  <a:schemeClr val="tx1"/>
                </a:solidFill>
              </a:rPr>
              <a:t> главного модуля или либо в подключаемом к нему заголовочном файле.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dirty="0" smtClean="0">
                <a:solidFill>
                  <a:schemeClr val="tx1"/>
                </a:solidFill>
              </a:rPr>
              <a:t>подключаемом в этот модуль </a:t>
            </a:r>
            <a:r>
              <a:rPr lang="ru-RU" sz="2400" u="sng" dirty="0">
                <a:solidFill>
                  <a:schemeClr val="tx1"/>
                </a:solidFill>
              </a:rPr>
              <a:t>заголовочном</a:t>
            </a:r>
            <a:r>
              <a:rPr lang="ru-RU" sz="2400" dirty="0">
                <a:solidFill>
                  <a:schemeClr val="tx1"/>
                </a:solidFill>
              </a:rPr>
              <a:t> файле, прототипа в этом случае задавать не нужно.</a:t>
            </a:r>
            <a:endParaRPr lang="ru-RU" sz="2400" i="1" dirty="0">
              <a:solidFill>
                <a:schemeClr val="tx1"/>
              </a:solidFill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</a:rPr>
              <a:t>В специально </a:t>
            </a:r>
            <a:r>
              <a:rPr lang="ru-RU" sz="2400" dirty="0" smtClean="0">
                <a:solidFill>
                  <a:schemeClr val="tx1"/>
                </a:solidFill>
              </a:rPr>
              <a:t>созданных пользовательских и стандартных библиотеках СИ: </a:t>
            </a:r>
            <a:r>
              <a:rPr lang="ru-RU" sz="2400" dirty="0">
                <a:solidFill>
                  <a:schemeClr val="tx1"/>
                </a:solidFill>
              </a:rPr>
              <a:t>*.</a:t>
            </a:r>
            <a:r>
              <a:rPr lang="en-US" sz="2400" dirty="0">
                <a:solidFill>
                  <a:schemeClr val="tx1"/>
                </a:solidFill>
              </a:rPr>
              <a:t>LIB  </a:t>
            </a:r>
            <a:r>
              <a:rPr lang="ru-RU" sz="2400" dirty="0">
                <a:solidFill>
                  <a:schemeClr val="tx1"/>
                </a:solidFill>
              </a:rPr>
              <a:t>или *.</a:t>
            </a:r>
            <a:r>
              <a:rPr lang="en-US" sz="2400" dirty="0">
                <a:solidFill>
                  <a:schemeClr val="tx1"/>
                </a:solidFill>
              </a:rPr>
              <a:t>DLL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Если описание или прототип функции не </a:t>
            </a:r>
            <a:r>
              <a:rPr lang="ru-RU" sz="2400" u="sng" dirty="0" smtClean="0">
                <a:solidFill>
                  <a:schemeClr val="tx1"/>
                </a:solidFill>
              </a:rPr>
              <a:t>обнаружены</a:t>
            </a:r>
            <a:r>
              <a:rPr lang="ru-RU" sz="2400" dirty="0" smtClean="0">
                <a:solidFill>
                  <a:schemeClr val="tx1"/>
                </a:solidFill>
              </a:rPr>
              <a:t> компилятором и компоновщиком или она переопределена </a:t>
            </a:r>
            <a:r>
              <a:rPr lang="ru-RU" sz="2400" b="1" dirty="0" smtClean="0">
                <a:solidFill>
                  <a:srgbClr val="FF0000"/>
                </a:solidFill>
              </a:rPr>
              <a:t>выдается ошибка</a:t>
            </a:r>
            <a:r>
              <a:rPr lang="ru-RU" sz="2400" dirty="0" smtClean="0">
                <a:solidFill>
                  <a:schemeClr val="tx1"/>
                </a:solidFill>
              </a:rPr>
              <a:t>!!, 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400" b="1" dirty="0" smtClean="0">
              <a:solidFill>
                <a:schemeClr val="tx1"/>
              </a:solidFill>
            </a:endParaRPr>
          </a:p>
          <a:p>
            <a:endParaRPr lang="ru-RU" altLang="ru-RU" sz="24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0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Комментарии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8646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Комментарии</a:t>
            </a:r>
            <a:r>
              <a:rPr lang="ru-RU" altLang="ru-RU" sz="2300" b="1" dirty="0" smtClean="0"/>
              <a:t> в программе служат дл</a:t>
            </a:r>
            <a:r>
              <a:rPr lang="ru-RU" altLang="ru-RU" sz="2300" b="1" dirty="0"/>
              <a:t>я</a:t>
            </a:r>
            <a:r>
              <a:rPr lang="ru-RU" altLang="ru-RU" sz="2300" b="1" dirty="0" smtClean="0"/>
              <a:t> пояснения ее текста и содержания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задачи и алгоритма и обычно, выполняется на естественном языке программиста (у нас русский)</a:t>
            </a:r>
          </a:p>
          <a:p>
            <a:pPr algn="l"/>
            <a:r>
              <a:rPr lang="ru-RU" altLang="ru-RU" sz="2300" b="1" dirty="0" smtClean="0"/>
              <a:t>В СИ/СИ++ допустимы следующие виды комментариев:</a:t>
            </a:r>
          </a:p>
          <a:p>
            <a:pPr algn="l"/>
            <a:r>
              <a:rPr lang="ru-RU" altLang="ru-RU" sz="2300" b="1" dirty="0" smtClean="0"/>
              <a:t>Строчные и многострочные комментарии.</a:t>
            </a:r>
          </a:p>
          <a:p>
            <a:pPr algn="l"/>
            <a:r>
              <a:rPr lang="ru-RU" altLang="ru-RU" sz="2300" b="1" dirty="0" smtClean="0"/>
              <a:t>В </a:t>
            </a:r>
            <a:r>
              <a:rPr lang="ru-RU" altLang="ru-RU" sz="2300" b="1" u="sng" dirty="0" smtClean="0"/>
              <a:t>строчных</a:t>
            </a:r>
            <a:r>
              <a:rPr lang="ru-RU" altLang="ru-RU" sz="2300" b="1" dirty="0" smtClean="0"/>
              <a:t> комментариях используется двойной прямой слеш (</a:t>
            </a:r>
            <a:r>
              <a:rPr lang="ru-RU" altLang="ru-RU" sz="2000" b="1" dirty="0" smtClean="0">
                <a:solidFill>
                  <a:srgbClr val="00B050"/>
                </a:solidFill>
              </a:rPr>
              <a:t>//</a:t>
            </a:r>
            <a:r>
              <a:rPr lang="ru-RU" altLang="ru-RU" sz="2300" b="1" dirty="0" smtClean="0"/>
              <a:t>)и комментируется только одна строка или ее продолжение: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Увеличение переменной i на единицу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i++;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(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инкремент)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/>
              <a:t>В </a:t>
            </a:r>
            <a:r>
              <a:rPr lang="ru-RU" sz="2300" b="1" u="sng" dirty="0" smtClean="0"/>
              <a:t>многострочных</a:t>
            </a:r>
            <a:r>
              <a:rPr lang="ru-RU" sz="2300" b="1" dirty="0" smtClean="0"/>
              <a:t> комментариях комментируется несколько строк</a:t>
            </a:r>
          </a:p>
          <a:p>
            <a:pPr algn="l"/>
            <a:r>
              <a:rPr lang="ru-RU" sz="2300" b="1" dirty="0" smtClean="0"/>
              <a:t>(</a:t>
            </a:r>
            <a:r>
              <a:rPr lang="ru-RU" sz="2300" b="1" dirty="0" smtClean="0">
                <a:solidFill>
                  <a:srgbClr val="FF0000"/>
                </a:solidFill>
              </a:rPr>
              <a:t>/*</a:t>
            </a:r>
            <a:r>
              <a:rPr lang="ru-RU" sz="2300" b="1" dirty="0" smtClean="0"/>
              <a:t> </a:t>
            </a:r>
            <a:r>
              <a:rPr lang="en-US" sz="2300" b="1" dirty="0" smtClean="0">
                <a:solidFill>
                  <a:srgbClr val="A31515"/>
                </a:solidFill>
              </a:rPr>
              <a:t>&lt;</a:t>
            </a:r>
            <a:r>
              <a:rPr lang="ru-RU" sz="2300" b="1" dirty="0" smtClean="0">
                <a:solidFill>
                  <a:srgbClr val="A31515"/>
                </a:solidFill>
              </a:rPr>
              <a:t>любой </a:t>
            </a:r>
            <a:r>
              <a:rPr lang="ru-RU" sz="2300" b="1" dirty="0">
                <a:solidFill>
                  <a:srgbClr val="A31515"/>
                </a:solidFill>
              </a:rPr>
              <a:t>т</a:t>
            </a:r>
            <a:r>
              <a:rPr lang="ru-RU" sz="2300" b="1" dirty="0" smtClean="0">
                <a:solidFill>
                  <a:srgbClr val="A31515"/>
                </a:solidFill>
              </a:rPr>
              <a:t>екст</a:t>
            </a:r>
            <a:r>
              <a:rPr lang="en-US" sz="2300" b="1" dirty="0" smtClean="0">
                <a:solidFill>
                  <a:srgbClr val="A31515"/>
                </a:solidFill>
              </a:rPr>
              <a:t>&gt;</a:t>
            </a:r>
            <a:r>
              <a:rPr lang="ru-RU" sz="2300" b="1" dirty="0" smtClean="0">
                <a:solidFill>
                  <a:srgbClr val="A31515"/>
                </a:solidFill>
              </a:rPr>
              <a:t> </a:t>
            </a:r>
            <a:r>
              <a:rPr lang="ru-RU" sz="2300" b="1" dirty="0" smtClean="0">
                <a:solidFill>
                  <a:srgbClr val="FF0000"/>
                </a:solidFill>
              </a:rPr>
              <a:t>*/</a:t>
            </a:r>
            <a:r>
              <a:rPr lang="ru-RU" sz="2300" b="1" dirty="0" smtClean="0"/>
              <a:t>): </a:t>
            </a:r>
            <a:endParaRPr lang="en-US" sz="2300" b="1" dirty="0"/>
          </a:p>
          <a:p>
            <a:pPr algn="l"/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/*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Начало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 = 0 ; ct !=0 ; i++ , ct++  )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++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 i+1;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печати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*/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конец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59046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Рекурсивные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74" y="548680"/>
            <a:ext cx="9134926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rgbClr val="FF0000"/>
                </a:solidFill>
              </a:rPr>
              <a:t>Рекурсивной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называется такая функция, которая может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вызывать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саму себя (при этом ошибки не возникает). В рекурсивной функции должно быть предусмотрено завершение (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return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то есть должна существовать такая ветка в алгоритме, которая не содержит рекурсивного вызова себя.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Наиболее показательной </a:t>
            </a:r>
            <a:r>
              <a:rPr lang="ru-RU" altLang="ru-RU" sz="2000" b="1" dirty="0">
                <a:solidFill>
                  <a:schemeClr val="tx1"/>
                </a:solidFill>
              </a:rPr>
              <a:t>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вляется </a:t>
            </a:r>
            <a:r>
              <a:rPr lang="ru-RU" altLang="ru-RU" sz="2000" b="1" dirty="0">
                <a:solidFill>
                  <a:schemeClr val="tx1"/>
                </a:solidFill>
              </a:rPr>
              <a:t>ф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ункция вычисления факториала: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>
                <a:solidFill>
                  <a:schemeClr val="tx1"/>
                </a:solidFill>
              </a:rPr>
              <a:t>0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! =1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;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  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n! = 1*2*3*4*(n-1)*n;</a:t>
            </a:r>
          </a:p>
          <a:p>
            <a:pPr algn="l">
              <a:spcBef>
                <a:spcPts val="0"/>
              </a:spcBef>
            </a:pPr>
            <a:r>
              <a:rPr lang="ru-RU" altLang="ru-RU" sz="2800" b="1" dirty="0" smtClean="0">
                <a:solidFill>
                  <a:schemeClr val="tx1"/>
                </a:solidFill>
              </a:rPr>
              <a:t>Можно и так: </a:t>
            </a:r>
            <a:r>
              <a:rPr lang="en-US" altLang="ru-RU" sz="2800" b="1" dirty="0">
                <a:solidFill>
                  <a:schemeClr val="tx1"/>
                </a:solidFill>
              </a:rPr>
              <a:t>n! =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(n-1)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*n </a:t>
            </a:r>
            <a:r>
              <a:rPr lang="ru-RU" altLang="ru-RU" sz="2800" b="1" dirty="0" smtClean="0">
                <a:solidFill>
                  <a:schemeClr val="tx1"/>
                </a:solidFill>
              </a:rPr>
              <a:t>,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причем красным помечена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рекурсия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Функцию вычисления факториала можно написать так: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i</a:t>
            </a:r>
            <a:r>
              <a:rPr lang="ru-RU" sz="2000" dirty="0" err="1">
                <a:solidFill>
                  <a:srgbClr val="0000FF"/>
                </a:solidFill>
                <a:latin typeface="Tahoma"/>
                <a:ea typeface="Times New Roman"/>
              </a:rPr>
              <a:t>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fact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( </a:t>
            </a:r>
            <a:r>
              <a:rPr lang="ru-RU" sz="2000" dirty="0" err="1">
                <a:solidFill>
                  <a:schemeClr val="tx1"/>
                </a:solidFill>
                <a:latin typeface="Tahoma"/>
                <a:ea typeface="Times New Roman"/>
              </a:rPr>
              <a:t>int</a:t>
            </a:r>
            <a:r>
              <a:rPr lang="ru-RU" sz="2000" dirty="0">
                <a:solidFill>
                  <a:schemeClr val="tx1"/>
                </a:solidFill>
                <a:latin typeface="Tahoma"/>
                <a:ea typeface="Times New Roman"/>
              </a:rPr>
              <a:t> n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)</a:t>
            </a: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{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	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rez;</a:t>
            </a:r>
            <a:r>
              <a:rPr lang="en-US" sz="2000" dirty="0" err="1" smtClean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( n == 0 ) </a:t>
            </a:r>
            <a:r>
              <a:rPr lang="ru-RU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   </a:t>
            </a:r>
            <a:endParaRPr lang="ru-RU" sz="2000" dirty="0" smtClean="0">
              <a:solidFill>
                <a:schemeClr val="tx1"/>
              </a:solidFill>
              <a:latin typeface="Tahoma"/>
              <a:ea typeface="Times New Roman"/>
            </a:endParaRPr>
          </a:p>
          <a:p>
            <a:pPr algn="l">
              <a:spcBef>
                <a:spcPts val="0"/>
              </a:spcBef>
            </a:pP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Times New Roman"/>
              </a:rPr>
              <a:t>1;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else </a:t>
            </a:r>
            <a:r>
              <a:rPr lang="ru-RU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return </a:t>
            </a:r>
            <a:r>
              <a:rPr lang="en-US" sz="2000" dirty="0" err="1">
                <a:solidFill>
                  <a:schemeClr val="tx1"/>
                </a:solidFill>
                <a:latin typeface="Tahoma"/>
                <a:ea typeface="Times New Roman"/>
              </a:rPr>
              <a:t>rez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 = n * fact (  n - 1 ) ;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Calibri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ahoma"/>
                <a:ea typeface="Calibri"/>
              </a:rPr>
              <a:t>};</a:t>
            </a: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ahoma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sz="2000" b="1" u="sng" dirty="0" smtClean="0">
                <a:solidFill>
                  <a:schemeClr val="tx1"/>
                </a:solidFill>
              </a:rPr>
              <a:t>Вызов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функции вычисления факториала (</a:t>
            </a:r>
            <a:r>
              <a:rPr lang="en-US" sz="2000" b="1" dirty="0">
                <a:solidFill>
                  <a:srgbClr val="FF0000"/>
                </a:solidFill>
              </a:rPr>
              <a:t>fact</a:t>
            </a:r>
            <a:r>
              <a:rPr lang="ru-RU" sz="2000" b="1" dirty="0">
                <a:solidFill>
                  <a:schemeClr val="tx1"/>
                </a:solidFill>
              </a:rPr>
              <a:t>) из основной </a:t>
            </a:r>
            <a:r>
              <a:rPr lang="ru-RU" sz="2000" b="1" dirty="0" smtClean="0">
                <a:solidFill>
                  <a:schemeClr val="tx1"/>
                </a:solidFill>
              </a:rPr>
              <a:t>программы:</a:t>
            </a:r>
          </a:p>
          <a:p>
            <a:pPr algn="l">
              <a:spcBef>
                <a:spcPts val="0"/>
              </a:spcBef>
            </a:pPr>
            <a:r>
              <a:rPr lang="en-US" sz="2000" dirty="0" err="1" smtClean="0">
                <a:solidFill>
                  <a:schemeClr val="tx1"/>
                </a:solidFill>
                <a:latin typeface="Tahoma"/>
                <a:ea typeface="Times New Roman"/>
              </a:rPr>
              <a:t>printf</a:t>
            </a:r>
            <a:r>
              <a:rPr lang="en-US" sz="2000" dirty="0" smtClean="0">
                <a:latin typeface="Tahoma"/>
                <a:ea typeface="Times New Roman"/>
              </a:rPr>
              <a:t> 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"fact 5 =  %d\n"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ahoma"/>
                <a:ea typeface="Times New Roman"/>
              </a:rPr>
              <a:t>, fact(5) );</a:t>
            </a:r>
            <a:endParaRPr lang="ru-RU" sz="2000" i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Результат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вызова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рекурсивной функции см. в отладчике(5! =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120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endParaRPr lang="ru-RU" altLang="ru-RU" sz="1000" b="1" dirty="0">
              <a:solidFill>
                <a:schemeClr val="tx1"/>
              </a:solidFill>
            </a:endParaRPr>
          </a:p>
          <a:p>
            <a:pPr algn="l"/>
            <a:r>
              <a:rPr lang="ru-RU" sz="2000" b="1" dirty="0" err="1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fact</a:t>
            </a: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 5 = 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120</a:t>
            </a:r>
            <a:endParaRPr lang="ru-RU" altLang="ru-RU" sz="2000" b="1" dirty="0" smtClean="0">
              <a:solidFill>
                <a:srgbClr val="FF0000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6375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Массивы в функциях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4013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передачи массива в функцию может быть выбран один из вариантов </a:t>
            </a:r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>
                <a:solidFill>
                  <a:schemeClr val="tx1"/>
                </a:solidFill>
                <a:hlinkClick r:id="rId3" action="ppaction://hlinkfile"/>
              </a:rPr>
              <a:t>МУ</a:t>
            </a:r>
            <a:r>
              <a:rPr lang="ru-RU" sz="2000" b="1" dirty="0">
                <a:solidFill>
                  <a:schemeClr val="tx1"/>
                </a:solidFill>
              </a:rPr>
              <a:t>, </a:t>
            </a:r>
            <a:r>
              <a:rPr lang="en-US" sz="2000" b="1" dirty="0">
                <a:solidFill>
                  <a:schemeClr val="tx1"/>
                </a:solidFill>
                <a:hlinkClick r:id="rId4" action="ppaction://hlinkfile"/>
              </a:rPr>
              <a:t>DOC</a:t>
            </a:r>
            <a:r>
              <a:rPr lang="en-US" sz="2000" b="1" dirty="0">
                <a:solidFill>
                  <a:schemeClr val="tx1"/>
                </a:solidFill>
              </a:rPr>
              <a:t>)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u="sng" dirty="0">
                <a:solidFill>
                  <a:schemeClr val="tx1"/>
                </a:solidFill>
              </a:rPr>
              <a:t>Фиксированное</a:t>
            </a:r>
            <a:r>
              <a:rPr lang="ru-RU" sz="2000" b="1" dirty="0">
                <a:solidFill>
                  <a:schemeClr val="tx1"/>
                </a:solidFill>
              </a:rPr>
              <a:t> число элементов в массиве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массива фиксирован в программе или задан глобальной переменной)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>
                <a:solidFill>
                  <a:schemeClr val="tx1"/>
                </a:solidFill>
              </a:rPr>
              <a:t>Через </a:t>
            </a:r>
            <a:r>
              <a:rPr lang="ru-RU" sz="2000" b="1" u="sng" dirty="0">
                <a:solidFill>
                  <a:schemeClr val="tx1"/>
                </a:solidFill>
              </a:rPr>
              <a:t>указатель</a:t>
            </a:r>
            <a:r>
              <a:rPr lang="ru-RU" sz="2000" b="1" dirty="0">
                <a:solidFill>
                  <a:schemeClr val="tx1"/>
                </a:solidFill>
              </a:rPr>
              <a:t> на массив и его </a:t>
            </a:r>
            <a:r>
              <a:rPr lang="ru-RU" sz="2000" b="1" u="sng" dirty="0">
                <a:solidFill>
                  <a:schemeClr val="tx1"/>
                </a:solidFill>
              </a:rPr>
              <a:t>размер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(размер указан отдельным числовым параметром, наиболее </a:t>
            </a:r>
            <a:r>
              <a:rPr lang="ru-RU" sz="2000" b="1" dirty="0" smtClean="0">
                <a:solidFill>
                  <a:schemeClr val="tx1"/>
                </a:solidFill>
              </a:rPr>
              <a:t>приемлемый вариант)</a:t>
            </a:r>
            <a:endParaRPr lang="ru-RU" sz="2000" b="1" dirty="0">
              <a:solidFill>
                <a:schemeClr val="tx1"/>
              </a:solidFill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Задание </a:t>
            </a:r>
            <a:r>
              <a:rPr lang="ru-RU" sz="2000" b="1" u="sng" dirty="0">
                <a:solidFill>
                  <a:schemeClr val="tx1"/>
                </a:solidFill>
              </a:rPr>
              <a:t>нулевого</a:t>
            </a:r>
            <a:r>
              <a:rPr lang="ru-RU" sz="2000" b="1" dirty="0">
                <a:solidFill>
                  <a:schemeClr val="tx1"/>
                </a:solidFill>
              </a:rPr>
              <a:t> элемента в конце массива </a:t>
            </a:r>
            <a:r>
              <a:rPr lang="ru-RU" sz="2000" b="1" dirty="0" smtClean="0">
                <a:solidFill>
                  <a:schemeClr val="tx1"/>
                </a:solidFill>
              </a:rPr>
              <a:t>(имеет ограниченное </a:t>
            </a:r>
            <a:r>
              <a:rPr lang="ru-RU" sz="2000" b="1" dirty="0">
                <a:solidFill>
                  <a:schemeClr val="tx1"/>
                </a:solidFill>
              </a:rPr>
              <a:t>применение, из-за возможности нулей в массиве</a:t>
            </a:r>
            <a:r>
              <a:rPr lang="ru-RU" sz="2000" b="1" dirty="0" smtClean="0">
                <a:solidFill>
                  <a:schemeClr val="tx1"/>
                </a:solidFill>
              </a:rPr>
              <a:t>)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866140" algn="l"/>
              </a:tabLst>
            </a:pPr>
            <a:r>
              <a:rPr lang="ru-RU" sz="2000" b="1" dirty="0" smtClean="0">
                <a:solidFill>
                  <a:schemeClr val="tx1"/>
                </a:solidFill>
              </a:rPr>
              <a:t>Передача структуры параметров (указатель и  массив в структуре)</a:t>
            </a:r>
            <a:endParaRPr lang="ru-RU" sz="20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>
                <a:solidFill>
                  <a:schemeClr val="tx1"/>
                </a:solidFill>
              </a:rPr>
              <a:t>Основная проблема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с массивом параметром – Это передача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массива (фиксированное, глобальное, параметр, вычисляемое).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При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формировании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массивов в функциях целесообразно использовать динамическую память, в этом размер может вычисляться в самой функции и проблема его передачи отсутствует.</a:t>
            </a:r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5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9601" y="0"/>
            <a:ext cx="59766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Указатели  и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Фактические параметры передаются в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по значению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Поэтому изменить значение переменных внутри функции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невозможно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!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 связи с этим, только при передаче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указателя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на переменную возможно их изменение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Для передачи указателя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описании функции для параметра задать тип указателя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 -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формальный </a:t>
            </a:r>
            <a:r>
              <a:rPr lang="ru-RU" altLang="ru-RU" sz="2000" b="1" dirty="0">
                <a:solidFill>
                  <a:schemeClr val="tx1"/>
                </a:solidFill>
              </a:rPr>
              <a:t>параметр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  <a:endParaRPr lang="en-US" altLang="ru-RU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</a:t>
            </a:r>
            <a:r>
              <a:rPr lang="en-US" sz="2000" dirty="0" err="1" smtClean="0">
                <a:solidFill>
                  <a:srgbClr val="808080"/>
                </a:solidFill>
                <a:highlight>
                  <a:srgbClr val="FFFFFF"/>
                </a:highlight>
                <a:latin typeface="Consolas"/>
              </a:rPr>
              <a:t>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Razm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){…};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И при вызове функции применить перед параметром операцию  адресации/именования 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&amp;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- </a:t>
            </a:r>
            <a:r>
              <a:rPr lang="en-US" altLang="ru-RU" sz="2000" b="1" dirty="0">
                <a:solidFill>
                  <a:srgbClr val="FF0000"/>
                </a:solidFill>
              </a:rPr>
              <a:t>-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задан</a:t>
            </a:r>
            <a:r>
              <a:rPr lang="ru-RU" altLang="ru-RU" sz="2000" b="1" dirty="0">
                <a:solidFill>
                  <a:srgbClr val="FF0000"/>
                </a:solidFill>
              </a:rPr>
              <a:t> </a:t>
            </a:r>
            <a:r>
              <a:rPr lang="ru-RU" altLang="ru-RU" sz="2000" b="1" dirty="0">
                <a:solidFill>
                  <a:schemeClr val="tx1"/>
                </a:solidFill>
              </a:rPr>
              <a:t>формальный параметр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в виде указателя на переменную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[5] = {1,2,3,4,5};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0;</a:t>
            </a:r>
            <a:endParaRPr lang="en-US" alt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 =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Summa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iMas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&amp;Sum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Вызов функции</a:t>
            </a:r>
            <a:endParaRPr lang="ru-RU" altLang="ru-RU" sz="2000" dirty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000" b="1" dirty="0" smtClean="0">
                <a:solidFill>
                  <a:schemeClr val="tx1"/>
                </a:solidFill>
              </a:rPr>
              <a:t>В самой же функции для изменения значения переменной нужно использовать операцию 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разименования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/</a:t>
            </a:r>
            <a:r>
              <a:rPr lang="ru-RU" altLang="ru-RU" sz="2000" b="1" dirty="0" err="1" smtClean="0">
                <a:solidFill>
                  <a:schemeClr val="tx1"/>
                </a:solidFill>
              </a:rPr>
              <a:t>разадресации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):</a:t>
            </a:r>
          </a:p>
          <a:p>
            <a:pPr algn="l"/>
            <a:r>
              <a:rPr lang="ru-RU" altLang="ru-RU" sz="2000" b="1" dirty="0" smtClean="0">
                <a:solidFill>
                  <a:srgbClr val="FF0000"/>
                </a:solidFill>
              </a:rPr>
              <a:t>*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psum</a:t>
            </a:r>
            <a:r>
              <a:rPr lang="ru-RU" alt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…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Изменение переменной по указателю в теле функции</a:t>
            </a:r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5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2855" y="0"/>
            <a:ext cx="6768752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Встраиваемые функции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620688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Функции, которые включаются в код программы, а не вызываются называются встраиваемыми (спецификатор </a:t>
            </a:r>
            <a:r>
              <a:rPr lang="en-US" sz="2400" dirty="0" smtClean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Пример функции проверки четности:</a:t>
            </a:r>
          </a:p>
          <a:p>
            <a:pPr marL="419100" algn="l">
              <a:spcAft>
                <a:spcPts val="0"/>
              </a:spcAft>
            </a:pP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//описание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Times New Roman"/>
              </a:rPr>
              <a:t>inline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функции 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>
              <a:spcAft>
                <a:spcPts val="0"/>
              </a:spcAft>
            </a:pPr>
            <a:r>
              <a:rPr lang="en-US" sz="1600" dirty="0">
                <a:solidFill>
                  <a:srgbClr val="0000FF"/>
                </a:solidFill>
                <a:latin typeface="Tahoma"/>
                <a:ea typeface="Times New Roman"/>
              </a:rPr>
              <a:t>inline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Times New Roman"/>
              </a:rPr>
              <a:t>even</a:t>
            </a:r>
            <a:r>
              <a:rPr lang="en-US" sz="1600" dirty="0">
                <a:latin typeface="Tahoma"/>
                <a:ea typeface="Times New Roman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600" dirty="0">
                <a:latin typeface="Tahoma"/>
                <a:ea typeface="Times New Roman"/>
              </a:rPr>
              <a:t> x)</a:t>
            </a:r>
            <a:endParaRPr lang="ru-RU" sz="1600" dirty="0">
              <a:latin typeface="Times New Roman"/>
              <a:ea typeface="Calibri"/>
            </a:endParaRPr>
          </a:p>
          <a:p>
            <a:pPr marL="419100" algn="l"/>
            <a:r>
              <a:rPr lang="ru-RU" sz="1600" dirty="0" smtClean="0">
                <a:latin typeface="Tahoma"/>
                <a:ea typeface="Times New Roman"/>
              </a:rPr>
              <a:t>{  </a:t>
            </a:r>
            <a:r>
              <a:rPr lang="ru-RU" sz="1600" dirty="0" err="1">
                <a:solidFill>
                  <a:srgbClr val="0000FF"/>
                </a:solidFill>
                <a:latin typeface="Tahoma"/>
                <a:ea typeface="Times New Roman"/>
              </a:rPr>
              <a:t>return</a:t>
            </a:r>
            <a:r>
              <a:rPr lang="ru-RU" sz="1600" dirty="0">
                <a:latin typeface="Tahoma"/>
                <a:ea typeface="Times New Roman"/>
              </a:rPr>
              <a:t> ! (x%2); } </a:t>
            </a:r>
            <a:r>
              <a:rPr lang="ru-RU" sz="1600" dirty="0" smtClean="0">
                <a:latin typeface="Tahoma"/>
                <a:ea typeface="Times New Roman"/>
              </a:rPr>
              <a:t>;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600" dirty="0">
                <a:solidFill>
                  <a:srgbClr val="008000"/>
                </a:solidFill>
                <a:latin typeface="Tahoma"/>
                <a:ea typeface="Times New Roman"/>
              </a:rPr>
              <a:t>возврат по модулю 2 четное 1 (истина) нечетное 0 (ложь)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Вызов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inline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функции: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>
              <a:spcBef>
                <a:spcPts val="0"/>
              </a:spcBef>
            </a:pPr>
            <a:r>
              <a:rPr lang="ru-RU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even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(i)) 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</a:p>
          <a:p>
            <a:pPr algn="l">
              <a:spcBef>
                <a:spcPts val="0"/>
              </a:spcBef>
            </a:pP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"Число %d является нечетным\n"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i );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>
              <a:lnSpc>
                <a:spcPct val="125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</a:rPr>
              <a:t>В результате получим:</a:t>
            </a: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10 является четным</a:t>
            </a:r>
            <a:endParaRPr lang="ru-RU" sz="2000" dirty="0">
              <a:latin typeface="Times New Roman"/>
              <a:ea typeface="Calibri"/>
            </a:endParaRPr>
          </a:p>
          <a:p>
            <a:pPr algn="l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highlight>
                  <a:srgbClr val="FFFFFF"/>
                </a:highlight>
                <a:latin typeface="Consolas"/>
                <a:ea typeface="Calibri"/>
              </a:rPr>
              <a:t>Число 5 является нечетным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50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5688632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№5 Макросы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144000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altLang="ru-RU" sz="2000" b="1" u="sng" dirty="0" smtClean="0">
                <a:solidFill>
                  <a:schemeClr val="tx1"/>
                </a:solidFill>
              </a:rPr>
              <a:t>Макросы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(или макрокоманды) обрабатываются на этапе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</a:t>
            </a:r>
            <a:r>
              <a:rPr lang="ru-RU" altLang="ru-RU" sz="20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), преобразуются с помощью параметров и вставляются в программу в виде текста для последующей компиляции. 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Для описания макрокоманд используется директива компилятора СИ/СИ++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b="1" dirty="0" smtClean="0">
                <a:solidFill>
                  <a:schemeClr val="tx1"/>
                </a:solidFill>
                <a:highlight>
                  <a:srgbClr val="FFFFFF"/>
                </a:highlight>
              </a:rPr>
              <a:t>, 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ли формально: 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 &lt;пробел “ ”&gt; &lt;выражение этапа компиляции&gt;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без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параметров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(переменная компиляции), во всей программе выполняется  подстановка ее значения Пример:</a:t>
            </a:r>
          </a:p>
          <a:p>
            <a:pPr algn="l"/>
            <a:r>
              <a:rPr lang="ru-RU" sz="18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8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NMAX</a:t>
            </a:r>
            <a:r>
              <a:rPr lang="ru-RU" sz="1800" dirty="0" smtClean="0">
                <a:latin typeface="Tahoma"/>
                <a:ea typeface="Calibri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ahoma"/>
                <a:ea typeface="Calibri"/>
              </a:rPr>
              <a:t>10</a:t>
            </a:r>
            <a:r>
              <a:rPr lang="ru-RU" sz="1600" dirty="0" smtClean="0">
                <a:latin typeface="Tahoma"/>
                <a:ea typeface="Calibri"/>
              </a:rPr>
              <a:t>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// Описание переменной этапа компиляции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Если задаются параметры, то это записывается так:</a:t>
            </a:r>
          </a:p>
          <a:p>
            <a:pPr algn="l"/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#</a:t>
            </a:r>
            <a:r>
              <a:rPr lang="ru-RU" sz="1600" dirty="0" err="1" smtClean="0">
                <a:solidFill>
                  <a:srgbClr val="0000FF"/>
                </a:solidFill>
                <a:latin typeface="Tahoma"/>
                <a:ea typeface="Calibri"/>
              </a:rPr>
              <a:t>define</a:t>
            </a:r>
            <a:r>
              <a:rPr lang="ru-RU" sz="1600" dirty="0" smtClean="0">
                <a:solidFill>
                  <a:srgbClr val="0000FF"/>
                </a:solidFill>
                <a:latin typeface="Tahoma"/>
                <a:ea typeface="Calibri"/>
              </a:rPr>
              <a:t> 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&lt;имя этапа компиляции&gt;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</a:rPr>
              <a:t>(</a:t>
            </a:r>
            <a:r>
              <a:rPr lang="en-US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&lt;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список параметров макроса","</a:t>
            </a:r>
            <a:r>
              <a:rPr lang="en-US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&gt;</a:t>
            </a:r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</a:rPr>
              <a:t>)</a:t>
            </a:r>
            <a:r>
              <a:rPr lang="ru-RU" sz="1600" b="1" dirty="0" smtClean="0">
                <a:solidFill>
                  <a:srgbClr val="003300"/>
                </a:solidFill>
                <a:latin typeface="Times New Roman"/>
                <a:ea typeface="Calibri"/>
              </a:rPr>
              <a:t> &lt;пробел “ ”&gt; &lt;выражение этапа компиляции с параметрами&gt;</a:t>
            </a:r>
            <a:endParaRPr lang="ru-RU" sz="1600" dirty="0" smtClean="0">
              <a:latin typeface="Times New Roman"/>
              <a:ea typeface="Calibri"/>
            </a:endParaRPr>
          </a:p>
          <a:p>
            <a:pPr algn="l">
              <a:spcBef>
                <a:spcPts val="0"/>
              </a:spcBef>
            </a:pPr>
            <a:r>
              <a:rPr lang="ru-RU" altLang="ru-RU" sz="2000" b="1" dirty="0" smtClean="0">
                <a:solidFill>
                  <a:schemeClr val="tx1"/>
                </a:solidFill>
              </a:rPr>
              <a:t>После настройки параметров текст вставляется в программу. Пример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макроса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с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параметрами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и его использования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#define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smtClean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</a:t>
            </a:r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a+b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Макрос суммы двух параметров</a:t>
            </a:r>
            <a:endParaRPr 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</a:t>
            </a:r>
            <a:r>
              <a:rPr lang="en-US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sum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latin typeface="Tahoma"/>
                <a:ea typeface="Calibri"/>
              </a:rPr>
              <a:t>получим:  </a:t>
            </a:r>
            <a:r>
              <a:rPr lang="en-US" sz="1600" dirty="0" smtClean="0">
                <a:solidFill>
                  <a:srgbClr val="008000"/>
                </a:solidFill>
                <a:latin typeface="Tahoma"/>
                <a:ea typeface="Calibri"/>
              </a:rPr>
              <a:t>s 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= (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+</a:t>
            </a:r>
            <a:r>
              <a:rPr lang="en-US" sz="1600" dirty="0">
                <a:solidFill>
                  <a:srgbClr val="FF0000"/>
                </a:solidFill>
                <a:latin typeface="Tahoma"/>
                <a:ea typeface="Calibri"/>
              </a:rPr>
              <a:t>2</a:t>
            </a:r>
            <a:r>
              <a:rPr lang="en-US" sz="1600" dirty="0">
                <a:solidFill>
                  <a:srgbClr val="008000"/>
                </a:solidFill>
                <a:latin typeface="Tahoma"/>
                <a:ea typeface="Calibri"/>
              </a:rPr>
              <a:t>); </a:t>
            </a:r>
            <a:endParaRPr lang="ru-RU" altLang="ru-RU" sz="1600" dirty="0">
              <a:solidFill>
                <a:srgbClr val="008000"/>
              </a:solidFill>
              <a:latin typeface="Tahoma"/>
              <a:ea typeface="Calibri"/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Или другой пример макроса:</a:t>
            </a:r>
          </a:p>
          <a:p>
            <a:pPr algn="l"/>
            <a:r>
              <a:rPr 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ru-RU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define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</a:rPr>
              <a:t>max1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a,b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((a&gt;b)?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a:b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Макрос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максимума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их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двух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000" b="1" dirty="0" smtClean="0">
              <a:solidFill>
                <a:schemeClr val="tx1"/>
              </a:solidFill>
            </a:endParaRPr>
          </a:p>
          <a:p>
            <a:endParaRPr lang="ru-RU" altLang="ru-RU" sz="20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5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Структура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9211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Структура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(запись, класс) – это специальная конструкция языка, позволяющая совместно сохранять и манипулировать данными разных типов. 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Первоначально описывается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шаблон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структуры(совокупность типов и имен структуры), а затем на его основе описываются структурные переменные.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10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Разрешается описывать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 структуры, передавать структуры параметрами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265</a:t>
            </a:fld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868144" y="2708920"/>
            <a:ext cx="3096344" cy="2664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solidFill>
                  <a:srgbClr val="FF0000"/>
                </a:solidFill>
              </a:rPr>
              <a:t>Шаблон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структуры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ru-RU" sz="1400" dirty="0" smtClean="0">
                <a:solidFill>
                  <a:schemeClr val="tx1"/>
                </a:solidFill>
              </a:rPr>
              <a:t>Описание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{&lt;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 smtClean="0">
                <a:solidFill>
                  <a:schemeClr val="tx1"/>
                </a:solidFill>
              </a:rPr>
              <a:t>Имя поля 1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3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;}</a:t>
            </a:r>
            <a:endParaRPr 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400" u="sng" dirty="0" smtClean="0">
                <a:solidFill>
                  <a:schemeClr val="tx1"/>
                </a:solidFill>
              </a:rPr>
              <a:t>Пример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en-US" sz="1400" b="1" dirty="0" err="1" smtClean="0">
                <a:solidFill>
                  <a:srgbClr val="0000FF"/>
                </a:solidFill>
              </a:rPr>
              <a:t>struct</a:t>
            </a:r>
            <a:r>
              <a:rPr lang="en-US" sz="1400" b="1" dirty="0" smtClean="0">
                <a:solidFill>
                  <a:srgbClr val="0000FF"/>
                </a:solidFill>
              </a:rPr>
              <a:t> Student {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char Fam[20];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char Name[14;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int Kurs;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float Stipend;]} ;</a:t>
            </a:r>
            <a:endParaRPr lang="ru-RU" sz="1400" b="1" dirty="0">
              <a:solidFill>
                <a:srgbClr val="0000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00FF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99592" y="3254518"/>
            <a:ext cx="4752529" cy="2046692"/>
            <a:chOff x="899592" y="2996953"/>
            <a:chExt cx="4752529" cy="20466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899592" y="2996953"/>
              <a:ext cx="4752529" cy="2046692"/>
              <a:chOff x="1940567" y="4219052"/>
              <a:chExt cx="3244511" cy="1541978"/>
            </a:xfrm>
          </p:grpSpPr>
          <p:grpSp>
            <p:nvGrpSpPr>
              <p:cNvPr id="6" name="Группа 36"/>
              <p:cNvGrpSpPr>
                <a:grpSpLocks/>
              </p:cNvGrpSpPr>
              <p:nvPr/>
            </p:nvGrpSpPr>
            <p:grpSpPr bwMode="auto">
              <a:xfrm>
                <a:off x="1940567" y="4219052"/>
                <a:ext cx="1787065" cy="1379225"/>
                <a:chOff x="1331640" y="2564408"/>
                <a:chExt cx="1786708" cy="2736304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1331640" y="2564408"/>
                  <a:ext cx="1786708" cy="273630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65490" y="4299153"/>
                  <a:ext cx="1428414" cy="297557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1000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.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F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3857778" y="4270489"/>
                <a:ext cx="1327300" cy="149054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Структурная </a:t>
                </a:r>
                <a:r>
                  <a:rPr lang="ru-RU" sz="1400" u="sng" dirty="0" smtClean="0">
                    <a:solidFill>
                      <a:srgbClr val="FF0000"/>
                    </a:solidFill>
                  </a:rPr>
                  <a:t>Переменная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описание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Student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=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{"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Иванов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Петр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",2, 1000.0F}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;</a:t>
                </a:r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u="sng" dirty="0">
                    <a:solidFill>
                      <a:srgbClr val="FF0000"/>
                    </a:solidFill>
                  </a:rPr>
                  <a:t>Поле структуры</a:t>
                </a:r>
                <a:r>
                  <a:rPr lang="en-US" sz="1400" u="sng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Квалифицированная ссылка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ru-RU" sz="1400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sz="1400" b="1" dirty="0" err="1" smtClean="0">
                    <a:solidFill>
                      <a:srgbClr val="FF0000"/>
                    </a:solidFill>
                  </a:rPr>
                  <a:t>Kurs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= 5 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1"/>
              </p:cNvCxnSpPr>
              <p:nvPr/>
            </p:nvCxnSpPr>
            <p:spPr>
              <a:xfrm flipH="1" flipV="1">
                <a:off x="3497363" y="4687272"/>
                <a:ext cx="360415" cy="328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 bwMode="auto">
            <a:xfrm>
              <a:off x="1088484" y="3718244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Петр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1088484" y="3933056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2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088484" y="3501008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Иванов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 bwMode="auto">
          <a:xfrm>
            <a:off x="203879" y="2828425"/>
            <a:ext cx="2091486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Ivanov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>
            <a:stCxn id="24" idx="2"/>
          </p:cNvCxnSpPr>
          <p:nvPr/>
        </p:nvCxnSpPr>
        <p:spPr>
          <a:xfrm>
            <a:off x="1249622" y="3038834"/>
            <a:ext cx="886044" cy="761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91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Список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Список – Это специальная структура данных использующаяся в программах для хранения упорядоченной информации.</a:t>
            </a:r>
          </a:p>
          <a:p>
            <a:pPr algn="l"/>
            <a:r>
              <a:rPr lang="ru-RU" altLang="ru-RU" sz="2300" b="1" dirty="0" smtClean="0"/>
              <a:t>Обобщенное представление однонаправленного списка: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266</a:t>
            </a:fld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83049"/>
              </p:ext>
            </p:extLst>
          </p:nvPr>
        </p:nvGraphicFramePr>
        <p:xfrm>
          <a:off x="539552" y="1844824"/>
          <a:ext cx="7561263" cy="424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Visio" r:id="rId3" imgW="6003164" imgH="3411450" progId="Visio.Drawing.11">
                  <p:embed/>
                </p:oleObj>
              </mc:Choice>
              <mc:Fallback>
                <p:oleObj name="Visio" r:id="rId3" imgW="6003164" imgH="34114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720" t="7751" r="4498" b="11948"/>
                      <a:stretch>
                        <a:fillRect/>
                      </a:stretch>
                    </p:blipFill>
                    <p:spPr bwMode="auto">
                      <a:xfrm>
                        <a:off x="539552" y="1844824"/>
                        <a:ext cx="7561263" cy="424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462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Конец Выборки слайдов для экзамена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************************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19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0"/>
            <a:ext cx="41044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Выражения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4884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Выражения</a:t>
            </a:r>
            <a:r>
              <a:rPr lang="ru-RU" altLang="ru-RU" sz="1900" b="1" dirty="0" smtClean="0"/>
              <a:t> – это запись на ЯП позволяющая </a:t>
            </a:r>
            <a:r>
              <a:rPr lang="ru-RU" altLang="ru-RU" sz="1900" b="1" u="sng" dirty="0" smtClean="0"/>
              <a:t>вычислить</a:t>
            </a:r>
            <a:r>
              <a:rPr lang="ru-RU" altLang="ru-RU" sz="1900" b="1" dirty="0" smtClean="0"/>
              <a:t> значение заданного </a:t>
            </a:r>
            <a:r>
              <a:rPr lang="ru-RU" altLang="ru-RU" sz="1900" b="1" dirty="0" smtClean="0">
                <a:hlinkClick r:id="rId2" action="ppaction://hlinksldjump"/>
              </a:rPr>
              <a:t>типа </a:t>
            </a:r>
            <a:r>
              <a:rPr lang="ru-RU" altLang="ru-RU" sz="1900" b="1" dirty="0" smtClean="0"/>
              <a:t>(числовые и логические ). В выражениях используются данные: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программы (</a:t>
            </a:r>
            <a:r>
              <a:rPr lang="ru-RU" altLang="ru-RU" sz="1900" b="1" dirty="0" smtClean="0">
                <a:hlinkClick r:id="rId3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 этапа компиляции (</a:t>
            </a:r>
            <a:r>
              <a:rPr lang="ru-RU" altLang="ru-RU" sz="1800" b="1" dirty="0"/>
              <a:t>(</a:t>
            </a:r>
            <a:r>
              <a:rPr lang="ru-RU" altLang="ru-RU" sz="1800" b="1" dirty="0">
                <a:hlinkClick r:id="rId4" action="ppaction://hlinksldjump"/>
              </a:rPr>
              <a:t>СМ</a:t>
            </a:r>
            <a:r>
              <a:rPr lang="ru-RU" altLang="ru-RU" sz="1800" b="1" dirty="0"/>
              <a:t>)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Константы программы </a:t>
            </a:r>
            <a:r>
              <a:rPr lang="ru-RU" altLang="ru-RU" sz="1900" b="1" dirty="0"/>
              <a:t>(</a:t>
            </a:r>
            <a:r>
              <a:rPr lang="ru-RU" altLang="ru-RU" sz="1900" b="1" dirty="0">
                <a:hlinkClick r:id="rId5" action="ppaction://hlinksldjump"/>
              </a:rPr>
              <a:t>СМ</a:t>
            </a:r>
            <a:r>
              <a:rPr lang="ru-RU" altLang="ru-RU" sz="1900" b="1" dirty="0"/>
              <a:t>)</a:t>
            </a: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Знаки операций </a:t>
            </a:r>
            <a:r>
              <a:rPr lang="ru-RU" altLang="ru-RU" sz="1900" b="1" dirty="0"/>
              <a:t>(</a:t>
            </a:r>
            <a:r>
              <a:rPr lang="ru-RU" altLang="ru-RU" sz="1900" b="1" dirty="0">
                <a:hlinkClick r:id="rId6" action="ppaction://hlinksldjump"/>
              </a:rPr>
              <a:t>СМ</a:t>
            </a:r>
            <a:r>
              <a:rPr lang="ru-RU" altLang="ru-RU" sz="1900" b="1" dirty="0" smtClean="0"/>
              <a:t>). </a:t>
            </a:r>
            <a:r>
              <a:rPr lang="ru-RU" altLang="ru-RU" sz="1900" b="1" u="sng" dirty="0" smtClean="0"/>
              <a:t>Важно</a:t>
            </a:r>
            <a:r>
              <a:rPr lang="ru-RU" altLang="ru-RU" sz="1900" b="1" dirty="0" smtClean="0"/>
              <a:t> - Старшинство операций.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u="sng" dirty="0" smtClean="0"/>
              <a:t>Элементы</a:t>
            </a:r>
            <a:r>
              <a:rPr lang="ru-RU" altLang="ru-RU" sz="1900" b="1" dirty="0" smtClean="0"/>
              <a:t> массивов (СМ) и </a:t>
            </a:r>
            <a:r>
              <a:rPr lang="ru-RU" altLang="ru-RU" sz="1900" b="1" u="sng" dirty="0" smtClean="0"/>
              <a:t>поля</a:t>
            </a:r>
            <a:r>
              <a:rPr lang="ru-RU" altLang="ru-RU" sz="1900" b="1" dirty="0" smtClean="0"/>
              <a:t> структур (</a:t>
            </a:r>
            <a:r>
              <a:rPr lang="ru-RU" altLang="ru-RU" sz="1900" b="1" dirty="0" smtClean="0">
                <a:hlinkClick r:id="rId7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Скобки для изменения порядка вычислений 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900" b="1" dirty="0" smtClean="0"/>
              <a:t>« и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1900" b="1" dirty="0" smtClean="0"/>
              <a:t>»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/>
              <a:t>Вызовы </a:t>
            </a:r>
            <a:r>
              <a:rPr lang="ru-RU" altLang="ru-RU" sz="1900" b="1" u="sng" dirty="0"/>
              <a:t>функций</a:t>
            </a:r>
            <a:r>
              <a:rPr lang="ru-RU" altLang="ru-RU" sz="1900" b="1" dirty="0"/>
              <a:t> </a:t>
            </a:r>
            <a:r>
              <a:rPr lang="ru-RU" altLang="ru-RU" sz="1900" b="1" dirty="0" smtClean="0"/>
              <a:t>с возвратом данных (</a:t>
            </a:r>
            <a:r>
              <a:rPr lang="ru-RU" altLang="ru-RU" sz="1900" b="1" dirty="0" smtClean="0">
                <a:hlinkClick r:id="rId8" action="ppaction://hlinksldjump"/>
              </a:rPr>
              <a:t>СМ</a:t>
            </a:r>
            <a:r>
              <a:rPr lang="ru-RU" altLang="ru-RU" sz="1900" b="1" dirty="0"/>
              <a:t>)</a:t>
            </a: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 этапа компиляции</a:t>
            </a:r>
            <a:r>
              <a:rPr lang="ru-RU" altLang="ru-RU" sz="1900" b="1" dirty="0"/>
              <a:t> (</a:t>
            </a:r>
            <a:r>
              <a:rPr lang="ru-RU" altLang="ru-RU" sz="1900" b="1" dirty="0">
                <a:hlinkClick r:id="rId4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Операции в выражении выполняются </a:t>
            </a:r>
            <a:r>
              <a:rPr lang="ru-RU" altLang="ru-RU" sz="1900" b="1" u="sng" dirty="0" smtClean="0"/>
              <a:t>слева направо </a:t>
            </a:r>
            <a:r>
              <a:rPr lang="ru-RU" altLang="ru-RU" sz="1900" b="1" dirty="0" smtClean="0"/>
              <a:t>с учетом их приоритета (см. документацию).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Скобки (</a:t>
            </a:r>
            <a:r>
              <a:rPr lang="ru-RU" sz="1900" dirty="0" smtClean="0"/>
              <a:t>"</a:t>
            </a:r>
            <a:r>
              <a:rPr lang="ru-RU" altLang="ru-RU" sz="1900" b="1" u="sng" dirty="0" smtClean="0"/>
              <a:t>(</a:t>
            </a:r>
            <a:r>
              <a:rPr lang="ru-RU" sz="1900" dirty="0"/>
              <a:t>"</a:t>
            </a:r>
            <a:r>
              <a:rPr lang="en-US" sz="1900" dirty="0" smtClean="0"/>
              <a:t>,</a:t>
            </a:r>
            <a:r>
              <a:rPr lang="ru-RU" sz="1900" dirty="0" smtClean="0"/>
              <a:t>"</a:t>
            </a:r>
            <a:r>
              <a:rPr lang="ru-RU" altLang="ru-RU" sz="1900" b="1" dirty="0" smtClean="0"/>
              <a:t>)</a:t>
            </a:r>
            <a:r>
              <a:rPr lang="ru-RU" sz="1900" dirty="0" smtClean="0"/>
              <a:t> </a:t>
            </a:r>
            <a:r>
              <a:rPr lang="ru-RU" sz="1900" dirty="0"/>
              <a:t>"</a:t>
            </a:r>
            <a:r>
              <a:rPr lang="en-US" sz="1900" dirty="0" smtClean="0"/>
              <a:t> </a:t>
            </a:r>
            <a:r>
              <a:rPr lang="ru-RU" altLang="ru-RU" sz="1900" b="1" u="sng" dirty="0" smtClean="0"/>
              <a:t>)</a:t>
            </a:r>
            <a:r>
              <a:rPr lang="ru-RU" altLang="ru-RU" sz="1900" b="1" dirty="0" smtClean="0"/>
              <a:t> изменяют порядок выполнения – то что в скобках выполняется ранее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Тип выражения </a:t>
            </a:r>
            <a:r>
              <a:rPr lang="ru-RU" altLang="ru-RU" sz="1900" b="1" dirty="0" smtClean="0"/>
              <a:t>определяется типом первой переменной в выражении.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При необходимости ы выражении используются библиотечные функции </a:t>
            </a:r>
            <a:r>
              <a:rPr lang="ru-RU" altLang="ru-RU" sz="1900" b="1" u="sng" dirty="0" smtClean="0"/>
              <a:t>преобразования типа </a:t>
            </a:r>
            <a:r>
              <a:rPr lang="ru-RU" altLang="ru-RU" sz="1900" b="1" dirty="0" smtClean="0"/>
              <a:t>(</a:t>
            </a:r>
            <a:r>
              <a:rPr lang="ru-RU" altLang="ru-RU" sz="1900" b="1" dirty="0" smtClean="0">
                <a:hlinkClick r:id="rId5" action="ppaction://hlinksldjump"/>
              </a:rPr>
              <a:t>СМ</a:t>
            </a:r>
            <a:r>
              <a:rPr lang="ru-RU" altLang="ru-RU" sz="19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91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Выражения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28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Выражения</a:t>
            </a:r>
            <a:r>
              <a:rPr lang="ru-RU" altLang="ru-RU" sz="2300" b="1" dirty="0" smtClean="0"/>
              <a:t>, также как и типы данных,  бывают: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Числовые</a:t>
            </a:r>
            <a:r>
              <a:rPr lang="ru-RU" altLang="ru-RU" sz="2300" b="1" dirty="0" smtClean="0"/>
              <a:t> (целые и вещественные)</a:t>
            </a:r>
            <a:r>
              <a:rPr lang="en-US" altLang="ru-RU" sz="2300" b="1" dirty="0" smtClean="0"/>
              <a:t>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Логические</a:t>
            </a:r>
            <a:r>
              <a:rPr lang="ru-RU" altLang="ru-RU" sz="2300" b="1" dirty="0" smtClean="0"/>
              <a:t>, имеющие значения истина(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true - 0</a:t>
            </a:r>
            <a:r>
              <a:rPr lang="ru-RU" altLang="ru-RU" sz="2300" b="1" dirty="0" smtClean="0"/>
              <a:t>) или ложь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(false -1</a:t>
            </a:r>
            <a:r>
              <a:rPr lang="en-US" altLang="ru-RU" sz="2300" b="1" dirty="0" smtClean="0"/>
              <a:t>)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Выражения </a:t>
            </a:r>
            <a:r>
              <a:rPr lang="ru-RU" altLang="ru-RU" sz="2300" b="1" u="sng" dirty="0" smtClean="0"/>
              <a:t>отношения</a:t>
            </a:r>
            <a:r>
              <a:rPr lang="ru-RU" altLang="ru-RU" sz="2300" b="1" dirty="0" smtClean="0"/>
              <a:t> ( часть логических выражений)</a:t>
            </a:r>
          </a:p>
          <a:p>
            <a:pPr algn="l"/>
            <a:endParaRPr lang="ru-RU" altLang="ru-RU" sz="1200" b="1" dirty="0" smtClean="0"/>
          </a:p>
          <a:p>
            <a:pPr algn="l"/>
            <a:r>
              <a:rPr lang="ru-RU" altLang="ru-RU" sz="2300" b="1" dirty="0" smtClean="0"/>
              <a:t>Если в выражении встречаются данные разных </a:t>
            </a:r>
            <a:r>
              <a:rPr lang="ru-RU" altLang="ru-RU" sz="2300" b="1" u="sng" dirty="0" smtClean="0"/>
              <a:t>типов</a:t>
            </a:r>
            <a:r>
              <a:rPr lang="ru-RU" altLang="ru-RU" sz="2300" b="1" dirty="0" smtClean="0"/>
              <a:t>, то: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Производится автоматическое </a:t>
            </a:r>
            <a:r>
              <a:rPr lang="ru-RU" altLang="ru-RU" sz="2300" b="1" u="sng" dirty="0" smtClean="0"/>
              <a:t>преобразование</a:t>
            </a:r>
            <a:r>
              <a:rPr lang="ru-RU" altLang="ru-RU" sz="2300" b="1" dirty="0" smtClean="0"/>
              <a:t> данных, если это возможно, либо используются </a:t>
            </a:r>
            <a:r>
              <a:rPr lang="en-US" altLang="ru-RU" sz="2300" b="1" dirty="0" smtClean="0"/>
              <a:t>cast </a:t>
            </a:r>
            <a:r>
              <a:rPr lang="ru-RU" altLang="ru-RU" sz="2300" b="1" dirty="0" smtClean="0"/>
              <a:t>– </a:t>
            </a:r>
            <a:r>
              <a:rPr lang="ru-RU" altLang="ru-RU" sz="2300" b="1" u="sng" dirty="0" smtClean="0"/>
              <a:t>преобразования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Либо необходимо использовать </a:t>
            </a:r>
            <a:r>
              <a:rPr lang="ru-RU" altLang="ru-RU" sz="2300" b="1" u="sng" dirty="0" smtClean="0"/>
              <a:t>специальные</a:t>
            </a:r>
            <a:r>
              <a:rPr lang="ru-RU" altLang="ru-RU" sz="2300" b="1" dirty="0" smtClean="0"/>
              <a:t> функции библиотеки преобразования типов </a:t>
            </a:r>
            <a:r>
              <a:rPr lang="en-US" altLang="ru-RU" sz="2300" b="1" dirty="0" smtClean="0"/>
              <a:t>&lt;</a:t>
            </a:r>
            <a:r>
              <a:rPr lang="en-US" altLang="ru-RU" sz="2300" b="1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 (</a:t>
            </a:r>
            <a:r>
              <a:rPr lang="ru-RU" altLang="ru-RU" sz="2300" b="1" u="sng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Либо фиксируется синтаксическая </a:t>
            </a:r>
            <a:r>
              <a:rPr lang="ru-RU" altLang="ru-RU" sz="2300" b="1" u="sng" dirty="0" smtClean="0"/>
              <a:t>ошибка</a:t>
            </a:r>
            <a:r>
              <a:rPr lang="ru-RU" altLang="ru-RU" sz="2300" b="1" dirty="0" smtClean="0"/>
              <a:t> компиляции (</a:t>
            </a:r>
            <a:r>
              <a:rPr lang="en-US" altLang="ru-RU" sz="2300" b="1" dirty="0"/>
              <a:t>"</a:t>
            </a:r>
            <a:r>
              <a:rPr lang="ru-RU" altLang="ru-RU" sz="2300" b="1" dirty="0" smtClean="0"/>
              <a:t>несовместимость типов данных в выражении</a:t>
            </a:r>
            <a:r>
              <a:rPr lang="en-US" altLang="ru-RU" sz="2300" b="1" dirty="0" smtClean="0"/>
              <a:t>"</a:t>
            </a:r>
            <a:r>
              <a:rPr lang="ru-RU" altLang="ru-RU" sz="2300" b="1" dirty="0" smtClean="0"/>
              <a:t>).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5322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Вложенность </a:t>
            </a:r>
            <a:r>
              <a:rPr lang="en-US" sz="3200" dirty="0" smtClean="0">
                <a:solidFill>
                  <a:srgbClr val="0000FF"/>
                </a:solidFill>
              </a:rPr>
              <a:t>if</a:t>
            </a:r>
            <a:r>
              <a:rPr lang="en-US" sz="3200" dirty="0" smtClean="0"/>
              <a:t> </a:t>
            </a:r>
            <a:r>
              <a:rPr lang="ru-RU" sz="3200" dirty="0" smtClean="0"/>
              <a:t>(4)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Вложенность операторов условия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700" b="1" dirty="0"/>
          </a:p>
          <a:p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7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7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4624"/>
            <a:ext cx="590465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Фазы обработки программ в СП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5747835"/>
              </p:ext>
            </p:extLst>
          </p:nvPr>
        </p:nvGraphicFramePr>
        <p:xfrm>
          <a:off x="107504" y="980728"/>
          <a:ext cx="8784976" cy="5112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4600634" imgH="2771820" progId="Visio.Drawing.11">
                  <p:embed/>
                </p:oleObj>
              </mc:Choice>
              <mc:Fallback>
                <p:oleObj name="Visio" r:id="rId3" imgW="4600634" imgH="27718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1990" b="5087"/>
                      <a:stretch>
                        <a:fillRect/>
                      </a:stretch>
                    </p:blipFill>
                    <p:spPr bwMode="auto">
                      <a:xfrm>
                        <a:off x="107504" y="980728"/>
                        <a:ext cx="8784976" cy="511256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8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Преобразование типов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преобразования типов используется библиотека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&lt;</a:t>
            </a:r>
            <a:r>
              <a:rPr lang="en-US" sz="2400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&gt;</a:t>
            </a:r>
            <a:r>
              <a:rPr lang="en-US" altLang="ru-RU" sz="2300" b="1" dirty="0" smtClean="0"/>
              <a:t>,</a:t>
            </a:r>
          </a:p>
          <a:p>
            <a:pPr algn="l"/>
            <a:r>
              <a:rPr lang="ru-RU" altLang="ru-RU" sz="2300" b="1" dirty="0" smtClean="0"/>
              <a:t>Содержащая следующие функции: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r>
              <a:rPr lang="ru-RU" altLang="ru-RU" sz="2300" b="1" dirty="0" smtClean="0"/>
              <a:t>Преобразование типов выполняется также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cast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/>
              <a:t>операциями 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>
              <a:tabLst>
                <a:tab pos="182563" algn="l"/>
              </a:tabLst>
            </a:pPr>
            <a:endParaRPr lang="ru-RU" alt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30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406091"/>
              </p:ext>
            </p:extLst>
          </p:nvPr>
        </p:nvGraphicFramePr>
        <p:xfrm>
          <a:off x="467544" y="1412776"/>
          <a:ext cx="8352928" cy="4608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tof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-преобразование строки, в представляемое ей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float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toi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tol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(длинное 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ltoa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unsigned 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32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en-US" sz="3200" dirty="0" smtClean="0"/>
              <a:t>Cast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преобразования типов данных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числовых данных СИ++ допустима упрощенна</a:t>
            </a:r>
            <a:r>
              <a:rPr lang="ru-RU" altLang="ru-RU" sz="2300" b="1" dirty="0"/>
              <a:t>я</a:t>
            </a:r>
            <a:r>
              <a:rPr lang="ru-RU" altLang="ru-RU" sz="2300" b="1" dirty="0" smtClean="0"/>
              <a:t> форма преобразований для числовых переменных и констант: Форма записи такова: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2300" b="1" dirty="0">
                <a:solidFill>
                  <a:srgbClr val="008000"/>
                </a:solidFill>
              </a:rPr>
              <a:t>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или: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</a:t>
            </a:r>
            <a:r>
              <a:rPr lang="ru-RU" altLang="ru-RU" sz="2300" b="1" dirty="0">
                <a:solidFill>
                  <a:srgbClr val="008000"/>
                </a:solidFill>
              </a:rPr>
              <a:t>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2300" b="1" dirty="0" smtClean="0"/>
              <a:t>Например: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 = </a:t>
            </a:r>
            <a:r>
              <a:rPr lang="en-US" sz="2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.5f;</a:t>
            </a: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=(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)(f + 2.5f);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13</a:t>
            </a:r>
            <a:endParaRPr lang="ru-RU" altLang="ru-RU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</a:p>
          <a:p>
            <a:pPr algn="l"/>
            <a:endParaRPr lang="ru-RU" alt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5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Операции в выражении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629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Переменные и константы в выражении разделяются </a:t>
            </a:r>
            <a:r>
              <a:rPr lang="ru-RU" altLang="ru-RU" sz="2300" b="1" u="sng" dirty="0" smtClean="0"/>
              <a:t>знаками</a:t>
            </a:r>
            <a:r>
              <a:rPr lang="ru-RU" altLang="ru-RU" sz="2300" b="1" dirty="0" smtClean="0"/>
              <a:t> </a:t>
            </a:r>
            <a:r>
              <a:rPr lang="ru-RU" altLang="ru-RU" sz="2300" b="1" u="sng" dirty="0" smtClean="0"/>
              <a:t>операций</a:t>
            </a:r>
            <a:r>
              <a:rPr lang="ru-RU" altLang="ru-RU" sz="2300" b="1" dirty="0" smtClean="0"/>
              <a:t>, которые делятся на следующие группы: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Арифметические (</a:t>
            </a:r>
            <a:r>
              <a:rPr lang="ru-RU" sz="2400" dirty="0"/>
              <a:t>+ </a:t>
            </a:r>
            <a:r>
              <a:rPr lang="en-US" sz="2400" dirty="0" smtClean="0"/>
              <a:t>, </a:t>
            </a:r>
            <a:r>
              <a:rPr lang="ru-RU" sz="2400" dirty="0" smtClean="0"/>
              <a:t>-</a:t>
            </a:r>
            <a:r>
              <a:rPr lang="en-US" sz="2400" dirty="0" smtClean="0"/>
              <a:t>,</a:t>
            </a:r>
            <a:r>
              <a:rPr lang="ru-RU" sz="2400" dirty="0" smtClean="0"/>
              <a:t> *</a:t>
            </a:r>
            <a:r>
              <a:rPr lang="en-US" sz="2400" dirty="0" smtClean="0"/>
              <a:t>, /, ++, --</a:t>
            </a:r>
            <a:r>
              <a:rPr lang="ru-RU" sz="2400" dirty="0" smtClean="0"/>
              <a:t>, %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Сдвига (</a:t>
            </a:r>
            <a:r>
              <a:rPr lang="en-US" altLang="ru-RU" sz="2400" dirty="0" smtClean="0"/>
              <a:t>&lt;&lt; , &gt;&gt;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Унарные операции </a:t>
            </a:r>
            <a:r>
              <a:rPr lang="ru-RU" altLang="ru-RU" sz="2000" b="1" dirty="0"/>
              <a:t>(</a:t>
            </a:r>
            <a:r>
              <a:rPr lang="ru-RU" sz="2000" dirty="0"/>
              <a:t>+ </a:t>
            </a:r>
            <a:r>
              <a:rPr lang="en-US" sz="2000" dirty="0"/>
              <a:t>, </a:t>
            </a:r>
            <a:r>
              <a:rPr lang="ru-RU" sz="2000" dirty="0" smtClean="0"/>
              <a:t>-</a:t>
            </a:r>
            <a:r>
              <a:rPr lang="ru-RU" sz="2000" dirty="0"/>
              <a:t> </a:t>
            </a:r>
            <a:r>
              <a:rPr lang="ru-RU" altLang="ru-RU" sz="20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Отношения ( </a:t>
            </a:r>
            <a:r>
              <a:rPr lang="en-US" altLang="ru-RU" sz="2300" b="1" dirty="0" smtClean="0"/>
              <a:t>&gt;, &lt;,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==</a:t>
            </a:r>
            <a:r>
              <a:rPr lang="en-US" altLang="ru-RU" sz="2300" b="1" dirty="0" smtClean="0"/>
              <a:t>, !=, &gt;=,&lt;=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Логические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побитовые (</a:t>
            </a:r>
            <a:r>
              <a:rPr lang="en-US" altLang="ru-RU" sz="2300" b="1" dirty="0" smtClean="0"/>
              <a:t>&amp; , | , ^,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~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Логические операции(</a:t>
            </a:r>
            <a:r>
              <a:rPr lang="en-US" altLang="ru-RU" sz="2300" b="1" dirty="0" smtClean="0"/>
              <a:t>&amp;&amp;, ||,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Условная операция (</a:t>
            </a:r>
            <a:r>
              <a:rPr lang="en-US" altLang="ru-RU" sz="2300" b="1" dirty="0" smtClean="0"/>
              <a:t>?: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Операция запятая (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Операции для присваивания (+=</a:t>
            </a:r>
            <a:r>
              <a:rPr lang="en-US" altLang="ru-RU" sz="2300" b="1" dirty="0" smtClean="0"/>
              <a:t>, -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, </a:t>
            </a:r>
            <a:r>
              <a:rPr lang="en-US" altLang="ru-RU" sz="2300" b="1" dirty="0" smtClean="0"/>
              <a:t>*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, </a:t>
            </a:r>
            <a:r>
              <a:rPr lang="en-US" altLang="ru-RU" sz="2300" b="1" dirty="0" smtClean="0"/>
              <a:t>/</a:t>
            </a:r>
            <a:r>
              <a:rPr lang="ru-RU" altLang="ru-RU" sz="2300" b="1" dirty="0" smtClean="0"/>
              <a:t>=)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Операции адресации (</a:t>
            </a:r>
            <a:r>
              <a:rPr lang="en-US" altLang="ru-RU" sz="2300" b="1" dirty="0" smtClean="0"/>
              <a:t>&amp; </a:t>
            </a:r>
            <a:r>
              <a:rPr lang="ru-RU" altLang="ru-RU" sz="2300" b="1" dirty="0" smtClean="0"/>
              <a:t>и</a:t>
            </a:r>
            <a:r>
              <a:rPr lang="en-US" altLang="ru-RU" sz="2300" b="1" dirty="0" smtClean="0"/>
              <a:t> *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Конструкции вида </a:t>
            </a:r>
            <a:r>
              <a:rPr lang="en-US" altLang="ru-RU" sz="2300" b="1" dirty="0" smtClean="0"/>
              <a:t>&lt;</a:t>
            </a:r>
            <a:r>
              <a:rPr lang="ru-RU" altLang="ru-RU" sz="2300" b="1" dirty="0" smtClean="0"/>
              <a:t>Выражение 1</a:t>
            </a:r>
            <a:r>
              <a:rPr lang="en-US" altLang="ru-RU" sz="2300" b="1" dirty="0" smtClean="0"/>
              <a:t>&gt;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/>
              <a:t>=&lt;</a:t>
            </a:r>
            <a:r>
              <a:rPr lang="ru-RU" altLang="ru-RU" sz="2300" b="1" dirty="0"/>
              <a:t> Выражение </a:t>
            </a:r>
            <a:r>
              <a:rPr lang="ru-RU" altLang="ru-RU" sz="2300" b="1" dirty="0" smtClean="0"/>
              <a:t>2 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 </a:t>
            </a:r>
            <a:r>
              <a:rPr lang="ru-RU" altLang="ru-RU" sz="2300" b="1" u="sng" dirty="0" smtClean="0"/>
              <a:t>Значит</a:t>
            </a:r>
            <a:r>
              <a:rPr lang="ru-RU" altLang="ru-RU" sz="2300" b="1" dirty="0" smtClean="0"/>
              <a:t>: </a:t>
            </a:r>
            <a:r>
              <a:rPr lang="en-US" altLang="ru-RU" sz="2300" b="1" dirty="0"/>
              <a:t>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 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en-US" altLang="ru-RU" sz="2300" b="1" dirty="0">
                <a:solidFill>
                  <a:srgbClr val="FF0000"/>
                </a:solidFill>
              </a:rPr>
              <a:t>&lt;</a:t>
            </a:r>
            <a:r>
              <a:rPr lang="ru-RU" altLang="ru-RU" sz="2300" b="1" dirty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/>
              <a:t>&lt;</a:t>
            </a:r>
            <a:r>
              <a:rPr lang="ru-RU" altLang="ru-RU" sz="2300" b="1" dirty="0"/>
              <a:t>Выражение </a:t>
            </a:r>
            <a:r>
              <a:rPr lang="ru-RU" altLang="ru-RU" sz="2300" b="1" dirty="0" smtClean="0"/>
              <a:t>2</a:t>
            </a:r>
            <a:r>
              <a:rPr lang="en-US" altLang="ru-RU" sz="2300" b="1" dirty="0" smtClean="0"/>
              <a:t>&gt;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75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Константы СИ/СИ++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Константы</a:t>
            </a:r>
            <a:r>
              <a:rPr lang="ru-RU" altLang="ru-RU" sz="2300" b="1" dirty="0" smtClean="0"/>
              <a:t> это данные программы, которым не присваивается отдельного имени, они используются в выражениях языка.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/>
              <a:t>Константы</a:t>
            </a:r>
            <a:r>
              <a:rPr lang="ru-RU" altLang="ru-RU" sz="2300" b="1" dirty="0"/>
              <a:t> записываются в операторах </a:t>
            </a:r>
            <a:r>
              <a:rPr lang="ru-RU" altLang="ru-RU" sz="2300" b="1" dirty="0" smtClean="0"/>
              <a:t>языка (в выражениях) </a:t>
            </a:r>
            <a:r>
              <a:rPr lang="ru-RU" altLang="ru-RU" sz="2300" b="1" dirty="0"/>
              <a:t>и </a:t>
            </a:r>
            <a:r>
              <a:rPr lang="ru-RU" altLang="ru-RU" sz="2300" b="1" dirty="0" smtClean="0"/>
              <a:t>в вызовах </a:t>
            </a:r>
            <a:r>
              <a:rPr lang="ru-RU" altLang="ru-RU" sz="2300" b="1" dirty="0"/>
              <a:t>функций.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Они </a:t>
            </a:r>
            <a:r>
              <a:rPr lang="ru-RU" altLang="ru-RU" sz="2300" b="1" u="sng" dirty="0" smtClean="0"/>
              <a:t>принадлежат</a:t>
            </a:r>
            <a:r>
              <a:rPr lang="ru-RU" altLang="ru-RU" sz="2300" b="1" dirty="0" smtClean="0"/>
              <a:t> программе и располагаются в ОП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Константы могут быть </a:t>
            </a:r>
            <a:r>
              <a:rPr lang="ru-RU" altLang="ru-RU" sz="2300" b="1" u="sng" dirty="0" smtClean="0"/>
              <a:t>разных типов </a:t>
            </a:r>
            <a:r>
              <a:rPr lang="ru-RU" altLang="ru-RU" sz="2300" b="1" dirty="0" smtClean="0"/>
              <a:t>(как и переменные):</a:t>
            </a: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Числовые</a:t>
            </a:r>
            <a:r>
              <a:rPr lang="ru-RU" altLang="ru-RU" sz="2300" b="1" dirty="0" smtClean="0"/>
              <a:t> константы (целые и вещественные)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Строковые</a:t>
            </a:r>
            <a:r>
              <a:rPr lang="ru-RU" altLang="ru-RU" sz="2300" b="1" dirty="0" smtClean="0"/>
              <a:t> константы (нет отдельного типа переменных).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Символьные</a:t>
            </a:r>
            <a:r>
              <a:rPr lang="ru-RU" altLang="ru-RU" sz="2300" b="1" dirty="0" smtClean="0"/>
              <a:t> константы.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Для уточнения типов числовых констант записываются  спецификаторы: </a:t>
            </a:r>
            <a:r>
              <a:rPr lang="en-US" altLang="ru-RU" sz="2300" b="1" dirty="0"/>
              <a:t>U, </a:t>
            </a:r>
            <a:r>
              <a:rPr lang="en-US" altLang="ru-RU" sz="2300" b="1" dirty="0" smtClean="0"/>
              <a:t>u</a:t>
            </a:r>
            <a:r>
              <a:rPr lang="ru-RU" altLang="ru-RU" sz="2300" b="1" dirty="0" smtClean="0"/>
              <a:t> (</a:t>
            </a:r>
            <a:r>
              <a:rPr lang="en-US" altLang="ru-RU" sz="2300" dirty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L, l(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), F,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f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float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 D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d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double</a:t>
            </a:r>
            <a:r>
              <a:rPr lang="en-US" altLang="ru-RU" sz="2300" b="1" dirty="0" smtClean="0"/>
              <a:t>).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Целые числовые константы: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1234</a:t>
            </a:r>
            <a:r>
              <a:rPr lang="ru-RU" altLang="ru-RU" sz="2300" b="1" dirty="0" smtClean="0"/>
              <a:t>(тип </a:t>
            </a:r>
            <a:r>
              <a:rPr lang="en-US" altLang="ru-RU" sz="2300" b="1" dirty="0" smtClean="0"/>
              <a:t> </a:t>
            </a:r>
            <a:r>
              <a:rPr lang="en-US" altLang="ru-RU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altLang="ru-RU" sz="2300" b="1" dirty="0" smtClean="0"/>
              <a:t>),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12345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L</a:t>
            </a:r>
            <a:r>
              <a:rPr lang="en-US" altLang="ru-RU" sz="2300" b="1" dirty="0" smtClean="0"/>
              <a:t> </a:t>
            </a:r>
            <a:r>
              <a:rPr lang="ru-RU" altLang="ru-RU" sz="2300" b="1" dirty="0"/>
              <a:t>(тип </a:t>
            </a:r>
            <a:r>
              <a:rPr lang="en-US" altLang="ru-RU" sz="2300" b="1" dirty="0"/>
              <a:t> </a:t>
            </a:r>
            <a:r>
              <a:rPr lang="en-US" altLang="ru-RU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Long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567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UL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/>
              <a:t>тип </a:t>
            </a:r>
            <a:r>
              <a:rPr lang="en-US" altLang="ru-RU" sz="2300" dirty="0" smtClean="0">
                <a:solidFill>
                  <a:srgbClr val="0000FF"/>
                </a:solidFill>
              </a:rPr>
              <a:t>unsigned</a:t>
            </a:r>
            <a:r>
              <a:rPr lang="ru-RU" altLang="ru-RU" sz="2300" b="1" dirty="0"/>
              <a:t> </a:t>
            </a:r>
            <a:r>
              <a:rPr lang="en-US" altLang="ru-RU" sz="2300" dirty="0" smtClean="0">
                <a:solidFill>
                  <a:srgbClr val="0000FF"/>
                </a:solidFill>
              </a:rPr>
              <a:t>long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, </a:t>
            </a:r>
            <a:r>
              <a:rPr lang="en-US" altLang="ru-RU" sz="2300" b="1" dirty="0" smtClean="0"/>
              <a:t> 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6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Константы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Символьные</a:t>
            </a:r>
            <a:r>
              <a:rPr lang="ru-RU" altLang="ru-RU" sz="2300" b="1" dirty="0" smtClean="0"/>
              <a:t> представляют </a:t>
            </a:r>
            <a:r>
              <a:rPr lang="ru-RU" altLang="ru-RU" sz="2300" b="1" u="sng" dirty="0" smtClean="0"/>
              <a:t>один</a:t>
            </a:r>
            <a:r>
              <a:rPr lang="ru-RU" altLang="ru-RU" sz="2300" b="1" dirty="0" smtClean="0"/>
              <a:t> символ заключенный </a:t>
            </a:r>
            <a:r>
              <a:rPr lang="ru-RU" altLang="ru-RU" sz="2300" b="1" dirty="0"/>
              <a:t>в </a:t>
            </a:r>
            <a:r>
              <a:rPr lang="ru-RU" altLang="ru-RU" sz="2300" b="1" dirty="0" smtClean="0"/>
              <a:t>одиночных кавычках (')Например: </a:t>
            </a:r>
            <a:r>
              <a:rPr lang="en-US" altLang="ru-RU" sz="2300" b="1" dirty="0" smtClean="0"/>
              <a:t> '</a:t>
            </a:r>
            <a:r>
              <a:rPr lang="ru-RU" altLang="ru-RU" sz="2300" b="1" dirty="0" smtClean="0"/>
              <a:t>а</a:t>
            </a:r>
            <a:r>
              <a:rPr lang="en-US" altLang="ru-RU" sz="2300" b="1" dirty="0" smtClean="0"/>
              <a:t>' , ' </a:t>
            </a:r>
            <a:r>
              <a:rPr lang="ru-RU" altLang="ru-RU" sz="2300" b="1" dirty="0" smtClean="0"/>
              <a:t>Ж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либо числовые символьные константы - 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\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х</a:t>
            </a:r>
            <a:r>
              <a:rPr lang="ru-RU" altLang="ru-RU" sz="2300" b="1" dirty="0" smtClean="0"/>
              <a:t>0А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- </a:t>
            </a:r>
            <a:r>
              <a:rPr lang="ru-RU" altLang="ru-RU" sz="2300" b="1" dirty="0" smtClean="0"/>
              <a:t>шестнадцатеричная</a:t>
            </a:r>
            <a:r>
              <a:rPr lang="en-US" altLang="ru-RU" sz="2300" b="1" dirty="0" smtClean="0"/>
              <a:t>, </a:t>
            </a:r>
            <a:r>
              <a:rPr lang="en-US" altLang="ru-RU" sz="2300" b="1" dirty="0"/>
              <a:t>'</a:t>
            </a:r>
            <a:r>
              <a:rPr lang="ru-RU" altLang="ru-RU" sz="2300" b="1" dirty="0" smtClean="0"/>
              <a:t>\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300" b="1" dirty="0" smtClean="0"/>
              <a:t>700</a:t>
            </a:r>
            <a:r>
              <a:rPr lang="en-US" altLang="ru-RU" sz="2300" b="1" dirty="0" smtClean="0"/>
              <a:t>'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– </a:t>
            </a:r>
            <a:r>
              <a:rPr lang="ru-RU" altLang="ru-RU" sz="2300" b="1" dirty="0" smtClean="0"/>
              <a:t>восьмеричное,  </a:t>
            </a:r>
            <a:r>
              <a:rPr lang="ru-RU" altLang="ru-RU" sz="2300" b="1" u="sng" dirty="0" smtClean="0"/>
              <a:t>Специальные</a:t>
            </a:r>
            <a:r>
              <a:rPr lang="ru-RU" altLang="ru-RU" sz="2300" b="1" dirty="0" smtClean="0"/>
              <a:t> символы , например (см. документацию):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\n</a:t>
            </a:r>
            <a:r>
              <a:rPr lang="en-US" sz="2400" dirty="0"/>
              <a:t> </a:t>
            </a:r>
            <a:r>
              <a:rPr lang="ru-RU" sz="2400" dirty="0" smtClean="0"/>
              <a:t>новая-строка</a:t>
            </a:r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\r</a:t>
            </a:r>
            <a:r>
              <a:rPr lang="en-US" sz="2400" dirty="0"/>
              <a:t> </a:t>
            </a:r>
            <a:r>
              <a:rPr lang="ru-RU" sz="2400" dirty="0" smtClean="0"/>
              <a:t>возврат-каретки</a:t>
            </a:r>
          </a:p>
          <a:p>
            <a:pPr algn="l"/>
            <a:r>
              <a:rPr lang="ru-RU" sz="2400" b="1" dirty="0">
                <a:solidFill>
                  <a:srgbClr val="FF0000"/>
                </a:solidFill>
              </a:rPr>
              <a:t>\а</a:t>
            </a:r>
            <a:r>
              <a:rPr lang="ru-RU" sz="2400" dirty="0"/>
              <a:t> сигнал-звонок</a:t>
            </a:r>
            <a:endParaRPr lang="ru-RU" altLang="ru-RU" sz="2300" b="1" dirty="0" smtClean="0"/>
          </a:p>
          <a:p>
            <a:pPr algn="l"/>
            <a:r>
              <a:rPr lang="en-US" sz="2400" b="1" dirty="0">
                <a:solidFill>
                  <a:srgbClr val="FF0000"/>
                </a:solidFill>
              </a:rPr>
              <a:t>\t</a:t>
            </a:r>
            <a:r>
              <a:rPr lang="en-US" sz="2400" dirty="0"/>
              <a:t> </a:t>
            </a:r>
            <a:r>
              <a:rPr lang="ru-RU" sz="2400" dirty="0" smtClean="0"/>
              <a:t>горизонтальная-табуляция</a:t>
            </a:r>
          </a:p>
          <a:p>
            <a:pPr algn="l"/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400" b="1" dirty="0">
                <a:solidFill>
                  <a:srgbClr val="FF0000"/>
                </a:solidFill>
              </a:rPr>
              <a:t>'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нулевой символ</a:t>
            </a:r>
          </a:p>
          <a:p>
            <a:pPr algn="l"/>
            <a:r>
              <a:rPr lang="ru-RU" altLang="ru-RU" sz="2300" b="1" u="sng" dirty="0" smtClean="0"/>
              <a:t>Вещественные</a:t>
            </a:r>
            <a:r>
              <a:rPr lang="ru-RU" altLang="ru-RU" sz="2300" b="1" dirty="0" smtClean="0"/>
              <a:t> константы (с плавающей точкой) могут иметь две части: дробную (мантисса) и экспоненциальную: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&gt;DDD].[DDD] [&lt;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знак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&gt;DD] </a:t>
            </a:r>
            <a:r>
              <a:rPr lang="ru-RU" altLang="ru-RU" sz="2300" b="1" dirty="0" smtClean="0"/>
              <a:t>, Пример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123.5 , 10.5 Е+10 </a:t>
            </a:r>
            <a:r>
              <a:rPr lang="ru-RU" altLang="ru-RU" sz="2300" b="1" dirty="0" smtClean="0"/>
              <a:t>и т.д. </a:t>
            </a:r>
          </a:p>
          <a:p>
            <a:pPr algn="l"/>
            <a:r>
              <a:rPr lang="ru-RU" altLang="ru-RU" sz="2300" b="1" u="sng" dirty="0" smtClean="0"/>
              <a:t>Строковые</a:t>
            </a:r>
            <a:r>
              <a:rPr lang="ru-RU" altLang="ru-RU" sz="2300" b="1" dirty="0" smtClean="0"/>
              <a:t> константы - это любые символы заключенные в кавычках:</a:t>
            </a:r>
          </a:p>
          <a:p>
            <a:pPr algn="l"/>
            <a:r>
              <a:rPr lang="ru-RU" sz="2400" b="1" dirty="0" smtClean="0">
                <a:solidFill>
                  <a:srgbClr val="A31515"/>
                </a:solidFill>
              </a:rPr>
              <a:t>"Большаков " ,  </a:t>
            </a:r>
            <a:r>
              <a:rPr lang="ru-RU" sz="2300" b="1" dirty="0" smtClean="0"/>
              <a:t>для кавычки в тексте </a:t>
            </a:r>
            <a:r>
              <a:rPr lang="ru-RU" sz="2300" b="1" dirty="0" err="1" smtClean="0"/>
              <a:t>слэш</a:t>
            </a:r>
            <a:r>
              <a:rPr lang="en-US" sz="2300" b="1" dirty="0" smtClean="0"/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Большаков</a:t>
            </a:r>
            <a:r>
              <a:rPr lang="en-US" sz="2400" b="1" dirty="0" smtClean="0">
                <a:solidFill>
                  <a:srgbClr val="A31515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\</a:t>
            </a:r>
            <a:r>
              <a:rPr lang="ru-RU" sz="2400" b="1" dirty="0" smtClean="0">
                <a:solidFill>
                  <a:srgbClr val="FF0000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Сергей\</a:t>
            </a:r>
            <a:r>
              <a:rPr lang="ru-RU" sz="2400" b="1" dirty="0">
                <a:solidFill>
                  <a:srgbClr val="A31515"/>
                </a:solidFill>
              </a:rPr>
              <a:t> "</a:t>
            </a:r>
            <a:r>
              <a:rPr lang="ru-RU" sz="2400" b="1" dirty="0" smtClean="0">
                <a:solidFill>
                  <a:srgbClr val="A31515"/>
                </a:solidFill>
              </a:rPr>
              <a:t> </a:t>
            </a:r>
            <a:r>
              <a:rPr lang="ru-RU" sz="2400" b="1" dirty="0">
                <a:solidFill>
                  <a:srgbClr val="A31515"/>
                </a:solidFill>
              </a:rPr>
              <a:t>"</a:t>
            </a:r>
            <a:r>
              <a:rPr lang="ru-RU" sz="2400" b="1" dirty="0" smtClean="0">
                <a:solidFill>
                  <a:srgbClr val="A31515"/>
                </a:solidFill>
              </a:rPr>
              <a:t> А "</a:t>
            </a:r>
            <a:r>
              <a:rPr lang="ru-RU" sz="2400" dirty="0" smtClean="0">
                <a:solidFill>
                  <a:srgbClr val="A31515"/>
                </a:solidFill>
              </a:rPr>
              <a:t> </a:t>
            </a:r>
            <a:endParaRPr lang="ru-RU" altLang="ru-RU" sz="2300" b="1" dirty="0" smtClean="0">
              <a:solidFill>
                <a:srgbClr val="A31515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72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Комментарии СИ/СИ++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86462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Комментарии</a:t>
            </a:r>
            <a:r>
              <a:rPr lang="ru-RU" altLang="ru-RU" sz="2300" b="1" dirty="0" smtClean="0"/>
              <a:t> в программе служат дл</a:t>
            </a:r>
            <a:r>
              <a:rPr lang="ru-RU" altLang="ru-RU" sz="2300" b="1" dirty="0"/>
              <a:t>я</a:t>
            </a:r>
            <a:r>
              <a:rPr lang="ru-RU" altLang="ru-RU" sz="2300" b="1" dirty="0" smtClean="0"/>
              <a:t> пояснения ее текста и содержания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задачи и алгоритма и обычно, выполняется на естественном языке программиста (у нас русский)</a:t>
            </a:r>
          </a:p>
          <a:p>
            <a:pPr algn="l"/>
            <a:r>
              <a:rPr lang="ru-RU" altLang="ru-RU" sz="2300" b="1" dirty="0" smtClean="0"/>
              <a:t>В СИ/СИ++ допустимы следующие виды комментариев:</a:t>
            </a:r>
          </a:p>
          <a:p>
            <a:pPr algn="l"/>
            <a:r>
              <a:rPr lang="ru-RU" altLang="ru-RU" sz="2300" b="1" dirty="0" smtClean="0"/>
              <a:t>Строчные и многострочные комментарии.</a:t>
            </a:r>
          </a:p>
          <a:p>
            <a:pPr algn="l"/>
            <a:r>
              <a:rPr lang="ru-RU" altLang="ru-RU" sz="2300" b="1" dirty="0" smtClean="0"/>
              <a:t>В </a:t>
            </a:r>
            <a:r>
              <a:rPr lang="ru-RU" altLang="ru-RU" sz="2300" b="1" u="sng" dirty="0" smtClean="0"/>
              <a:t>строчных</a:t>
            </a:r>
            <a:r>
              <a:rPr lang="ru-RU" altLang="ru-RU" sz="2300" b="1" dirty="0" smtClean="0"/>
              <a:t> комментариях используется двойной прямой слеш (</a:t>
            </a:r>
            <a:r>
              <a:rPr lang="ru-RU" altLang="ru-RU" sz="2000" b="1" dirty="0" smtClean="0">
                <a:solidFill>
                  <a:srgbClr val="00B050"/>
                </a:solidFill>
              </a:rPr>
              <a:t>//</a:t>
            </a:r>
            <a:r>
              <a:rPr lang="ru-RU" altLang="ru-RU" sz="2300" b="1" dirty="0" smtClean="0"/>
              <a:t>)и комментируется только одна строка или ее продолжение: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Увеличение переменной i на единицу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i++;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(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инкремент)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300" b="1" dirty="0"/>
              <a:t>В </a:t>
            </a:r>
            <a:r>
              <a:rPr lang="ru-RU" sz="2300" b="1" u="sng" dirty="0" smtClean="0"/>
              <a:t>многострочных</a:t>
            </a:r>
            <a:r>
              <a:rPr lang="ru-RU" sz="2300" b="1" dirty="0" smtClean="0"/>
              <a:t> комментариях комментируется несколько строк</a:t>
            </a:r>
          </a:p>
          <a:p>
            <a:pPr algn="l"/>
            <a:r>
              <a:rPr lang="ru-RU" sz="2300" b="1" dirty="0" smtClean="0"/>
              <a:t>(</a:t>
            </a:r>
            <a:r>
              <a:rPr lang="ru-RU" sz="2300" b="1" dirty="0" smtClean="0">
                <a:solidFill>
                  <a:srgbClr val="FF0000"/>
                </a:solidFill>
              </a:rPr>
              <a:t>/*</a:t>
            </a:r>
            <a:r>
              <a:rPr lang="ru-RU" sz="2300" b="1" dirty="0" smtClean="0"/>
              <a:t> </a:t>
            </a:r>
            <a:r>
              <a:rPr lang="en-US" sz="2300" b="1" dirty="0" smtClean="0">
                <a:solidFill>
                  <a:srgbClr val="A31515"/>
                </a:solidFill>
              </a:rPr>
              <a:t>&lt;</a:t>
            </a:r>
            <a:r>
              <a:rPr lang="ru-RU" sz="2300" b="1" dirty="0" smtClean="0">
                <a:solidFill>
                  <a:srgbClr val="A31515"/>
                </a:solidFill>
              </a:rPr>
              <a:t>любой </a:t>
            </a:r>
            <a:r>
              <a:rPr lang="ru-RU" sz="2300" b="1" dirty="0">
                <a:solidFill>
                  <a:srgbClr val="A31515"/>
                </a:solidFill>
              </a:rPr>
              <a:t>т</a:t>
            </a:r>
            <a:r>
              <a:rPr lang="ru-RU" sz="2300" b="1" dirty="0" smtClean="0">
                <a:solidFill>
                  <a:srgbClr val="A31515"/>
                </a:solidFill>
              </a:rPr>
              <a:t>екст</a:t>
            </a:r>
            <a:r>
              <a:rPr lang="en-US" sz="2300" b="1" dirty="0" smtClean="0">
                <a:solidFill>
                  <a:srgbClr val="A31515"/>
                </a:solidFill>
              </a:rPr>
              <a:t>&gt;</a:t>
            </a:r>
            <a:r>
              <a:rPr lang="ru-RU" sz="2300" b="1" dirty="0" smtClean="0">
                <a:solidFill>
                  <a:srgbClr val="A31515"/>
                </a:solidFill>
              </a:rPr>
              <a:t> </a:t>
            </a:r>
            <a:r>
              <a:rPr lang="ru-RU" sz="2300" b="1" dirty="0" smtClean="0">
                <a:solidFill>
                  <a:srgbClr val="FF0000"/>
                </a:solidFill>
              </a:rPr>
              <a:t>*/</a:t>
            </a:r>
            <a:r>
              <a:rPr lang="ru-RU" sz="2300" b="1" dirty="0" smtClean="0"/>
              <a:t>): </a:t>
            </a:r>
            <a:endParaRPr lang="en-US" sz="2300" b="1" dirty="0"/>
          </a:p>
          <a:p>
            <a:pPr algn="l"/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/*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Начало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nn-NO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nn-NO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 </a:t>
            </a:r>
            <a:r>
              <a:rPr lang="nn-NO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nn-NO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i  = 0 ; ct !=0 ; i++ , ct++  )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++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;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 i+1; </a:t>
            </a:r>
            <a:r>
              <a:rPr lang="en-US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Для печати </a:t>
            </a:r>
            <a:endParaRPr lang="ru-RU" sz="18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*/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//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конец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комментария</a:t>
            </a:r>
            <a:endParaRPr lang="ru-RU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0"/>
            <a:ext cx="410445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Выражения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4884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Выражения</a:t>
            </a:r>
            <a:r>
              <a:rPr lang="ru-RU" altLang="ru-RU" sz="1900" b="1" dirty="0" smtClean="0"/>
              <a:t> – это запись на ЯП позволяющая </a:t>
            </a:r>
            <a:r>
              <a:rPr lang="ru-RU" altLang="ru-RU" sz="1900" b="1" u="sng" dirty="0" smtClean="0"/>
              <a:t>вычислить</a:t>
            </a:r>
            <a:r>
              <a:rPr lang="ru-RU" altLang="ru-RU" sz="1900" b="1" dirty="0" smtClean="0"/>
              <a:t> значение заданного </a:t>
            </a:r>
            <a:r>
              <a:rPr lang="ru-RU" altLang="ru-RU" sz="1900" b="1" dirty="0" smtClean="0">
                <a:hlinkClick r:id="rId2" action="ppaction://hlinksldjump"/>
              </a:rPr>
              <a:t>типа </a:t>
            </a:r>
            <a:r>
              <a:rPr lang="ru-RU" altLang="ru-RU" sz="1900" b="1" dirty="0" smtClean="0"/>
              <a:t>(числовые и логические ). В выражениях используются данные: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программы (</a:t>
            </a:r>
            <a:r>
              <a:rPr lang="ru-RU" altLang="ru-RU" sz="1900" b="1" dirty="0" smtClean="0">
                <a:hlinkClick r:id="rId3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 этапа компиляции (</a:t>
            </a:r>
            <a:r>
              <a:rPr lang="ru-RU" altLang="ru-RU" sz="1800" b="1" dirty="0"/>
              <a:t>(</a:t>
            </a:r>
            <a:r>
              <a:rPr lang="ru-RU" altLang="ru-RU" sz="1800" b="1" dirty="0">
                <a:hlinkClick r:id="rId4" action="ppaction://hlinksldjump"/>
              </a:rPr>
              <a:t>СМ</a:t>
            </a:r>
            <a:r>
              <a:rPr lang="ru-RU" altLang="ru-RU" sz="1800" b="1" dirty="0"/>
              <a:t>)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Константы программы </a:t>
            </a:r>
            <a:r>
              <a:rPr lang="ru-RU" altLang="ru-RU" sz="1900" b="1" dirty="0"/>
              <a:t>(</a:t>
            </a:r>
            <a:r>
              <a:rPr lang="ru-RU" altLang="ru-RU" sz="1900" b="1" dirty="0">
                <a:hlinkClick r:id="rId5" action="ppaction://hlinksldjump"/>
              </a:rPr>
              <a:t>СМ</a:t>
            </a:r>
            <a:r>
              <a:rPr lang="ru-RU" altLang="ru-RU" sz="1900" b="1" dirty="0"/>
              <a:t>)</a:t>
            </a: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Знаки операций </a:t>
            </a:r>
            <a:r>
              <a:rPr lang="ru-RU" altLang="ru-RU" sz="1900" b="1" dirty="0"/>
              <a:t>(</a:t>
            </a:r>
            <a:r>
              <a:rPr lang="ru-RU" altLang="ru-RU" sz="1900" b="1" dirty="0">
                <a:hlinkClick r:id="rId6" action="ppaction://hlinksldjump"/>
              </a:rPr>
              <a:t>СМ</a:t>
            </a:r>
            <a:r>
              <a:rPr lang="ru-RU" altLang="ru-RU" sz="1900" b="1" dirty="0" smtClean="0"/>
              <a:t>). </a:t>
            </a:r>
            <a:r>
              <a:rPr lang="ru-RU" altLang="ru-RU" sz="1900" b="1" u="sng" dirty="0" smtClean="0"/>
              <a:t>Важно</a:t>
            </a:r>
            <a:r>
              <a:rPr lang="ru-RU" altLang="ru-RU" sz="1900" b="1" dirty="0" smtClean="0"/>
              <a:t> - Старшинство операций.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u="sng" dirty="0" smtClean="0"/>
              <a:t>Элементы</a:t>
            </a:r>
            <a:r>
              <a:rPr lang="ru-RU" altLang="ru-RU" sz="1900" b="1" dirty="0" smtClean="0"/>
              <a:t> массивов (СМ) и </a:t>
            </a:r>
            <a:r>
              <a:rPr lang="ru-RU" altLang="ru-RU" sz="1900" b="1" u="sng" dirty="0" smtClean="0"/>
              <a:t>поля</a:t>
            </a:r>
            <a:r>
              <a:rPr lang="ru-RU" altLang="ru-RU" sz="1900" b="1" dirty="0" smtClean="0"/>
              <a:t> структур (</a:t>
            </a:r>
            <a:r>
              <a:rPr lang="ru-RU" altLang="ru-RU" sz="1900" b="1" dirty="0" smtClean="0">
                <a:hlinkClick r:id="rId7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Скобки для изменения порядка вычислений 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1900" b="1" dirty="0" smtClean="0"/>
              <a:t>« и «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1900" b="1" dirty="0" smtClean="0"/>
              <a:t>»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/>
              <a:t>Вызовы </a:t>
            </a:r>
            <a:r>
              <a:rPr lang="ru-RU" altLang="ru-RU" sz="1900" b="1" u="sng" dirty="0"/>
              <a:t>функций</a:t>
            </a:r>
            <a:r>
              <a:rPr lang="ru-RU" altLang="ru-RU" sz="1900" b="1" dirty="0"/>
              <a:t> </a:t>
            </a:r>
            <a:r>
              <a:rPr lang="ru-RU" altLang="ru-RU" sz="1900" b="1" dirty="0" smtClean="0"/>
              <a:t>с возвратом данных (</a:t>
            </a:r>
            <a:r>
              <a:rPr lang="ru-RU" altLang="ru-RU" sz="1900" b="1" dirty="0" smtClean="0">
                <a:hlinkClick r:id="rId8" action="ppaction://hlinksldjump"/>
              </a:rPr>
              <a:t>СМ</a:t>
            </a:r>
            <a:r>
              <a:rPr lang="ru-RU" altLang="ru-RU" sz="1900" b="1" dirty="0"/>
              <a:t>)</a:t>
            </a: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Переменные этапа компиляции</a:t>
            </a:r>
            <a:r>
              <a:rPr lang="ru-RU" altLang="ru-RU" sz="1900" b="1" dirty="0"/>
              <a:t> (</a:t>
            </a:r>
            <a:r>
              <a:rPr lang="ru-RU" altLang="ru-RU" sz="1900" b="1" dirty="0">
                <a:hlinkClick r:id="rId4" action="ppaction://hlinksldjump"/>
              </a:rPr>
              <a:t>СМ</a:t>
            </a:r>
            <a:r>
              <a:rPr lang="ru-RU" altLang="ru-RU" sz="19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Операции в выражении выполняются </a:t>
            </a:r>
            <a:r>
              <a:rPr lang="ru-RU" altLang="ru-RU" sz="1900" b="1" u="sng" dirty="0" smtClean="0"/>
              <a:t>слева направо </a:t>
            </a:r>
            <a:r>
              <a:rPr lang="ru-RU" altLang="ru-RU" sz="1900" b="1" dirty="0" smtClean="0"/>
              <a:t>с учетом их приоритета (см. документацию).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Скобки (</a:t>
            </a:r>
            <a:r>
              <a:rPr lang="ru-RU" sz="1900" dirty="0" smtClean="0"/>
              <a:t>"</a:t>
            </a:r>
            <a:r>
              <a:rPr lang="ru-RU" altLang="ru-RU" sz="1900" b="1" u="sng" dirty="0" smtClean="0"/>
              <a:t>(</a:t>
            </a:r>
            <a:r>
              <a:rPr lang="ru-RU" sz="1900" dirty="0"/>
              <a:t>"</a:t>
            </a:r>
            <a:r>
              <a:rPr lang="en-US" sz="1900" dirty="0" smtClean="0"/>
              <a:t>,</a:t>
            </a:r>
            <a:r>
              <a:rPr lang="ru-RU" sz="1900" dirty="0" smtClean="0"/>
              <a:t>"</a:t>
            </a:r>
            <a:r>
              <a:rPr lang="ru-RU" altLang="ru-RU" sz="1900" b="1" dirty="0" smtClean="0"/>
              <a:t>)</a:t>
            </a:r>
            <a:r>
              <a:rPr lang="ru-RU" sz="1900" dirty="0" smtClean="0"/>
              <a:t> </a:t>
            </a:r>
            <a:r>
              <a:rPr lang="ru-RU" sz="1900" dirty="0"/>
              <a:t>"</a:t>
            </a:r>
            <a:r>
              <a:rPr lang="en-US" sz="1900" dirty="0" smtClean="0"/>
              <a:t> </a:t>
            </a:r>
            <a:r>
              <a:rPr lang="ru-RU" altLang="ru-RU" sz="1900" b="1" u="sng" dirty="0" smtClean="0"/>
              <a:t>)</a:t>
            </a:r>
            <a:r>
              <a:rPr lang="ru-RU" altLang="ru-RU" sz="1900" b="1" dirty="0" smtClean="0"/>
              <a:t> изменяют порядок выполнения – то что в скобках выполняется ранее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Тип выражения </a:t>
            </a:r>
            <a:r>
              <a:rPr lang="ru-RU" altLang="ru-RU" sz="1900" b="1" dirty="0" smtClean="0"/>
              <a:t>определяется типом первой переменной в выражении.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При необходимости ы выражении используются библиотечные функции </a:t>
            </a:r>
            <a:r>
              <a:rPr lang="ru-RU" altLang="ru-RU" sz="1900" b="1" u="sng" dirty="0" smtClean="0"/>
              <a:t>преобразования типа </a:t>
            </a:r>
            <a:r>
              <a:rPr lang="ru-RU" altLang="ru-RU" sz="1900" b="1" dirty="0" smtClean="0"/>
              <a:t>(</a:t>
            </a:r>
            <a:r>
              <a:rPr lang="ru-RU" altLang="ru-RU" sz="1900" b="1" dirty="0" smtClean="0">
                <a:hlinkClick r:id="rId5" action="ppaction://hlinksldjump"/>
              </a:rPr>
              <a:t>СМ</a:t>
            </a:r>
            <a:r>
              <a:rPr lang="ru-RU" altLang="ru-RU" sz="19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Выражения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548680"/>
            <a:ext cx="9108504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Выражения</a:t>
            </a:r>
            <a:r>
              <a:rPr lang="ru-RU" altLang="ru-RU" sz="2300" b="1" dirty="0" smtClean="0"/>
              <a:t>, также как и типы данных,  бывают: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Числовые</a:t>
            </a:r>
            <a:r>
              <a:rPr lang="ru-RU" altLang="ru-RU" sz="2300" b="1" dirty="0" smtClean="0"/>
              <a:t> (целые и вещественные)</a:t>
            </a:r>
            <a:r>
              <a:rPr lang="en-US" altLang="ru-RU" sz="2300" b="1" dirty="0" smtClean="0"/>
              <a:t>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Логические</a:t>
            </a:r>
            <a:r>
              <a:rPr lang="ru-RU" altLang="ru-RU" sz="2300" b="1" dirty="0" smtClean="0"/>
              <a:t>, имеющие значения истина(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true - 0</a:t>
            </a:r>
            <a:r>
              <a:rPr lang="ru-RU" altLang="ru-RU" sz="2300" b="1" dirty="0" smtClean="0"/>
              <a:t>) или ложь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(false -1</a:t>
            </a:r>
            <a:r>
              <a:rPr lang="en-US" altLang="ru-RU" sz="2300" b="1" dirty="0" smtClean="0"/>
              <a:t>)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Выражения </a:t>
            </a:r>
            <a:r>
              <a:rPr lang="ru-RU" altLang="ru-RU" sz="2300" b="1" u="sng" dirty="0" smtClean="0"/>
              <a:t>отношения</a:t>
            </a:r>
            <a:r>
              <a:rPr lang="ru-RU" altLang="ru-RU" sz="2300" b="1" dirty="0" smtClean="0"/>
              <a:t> ( часть логических выражений)</a:t>
            </a:r>
          </a:p>
          <a:p>
            <a:pPr algn="l"/>
            <a:endParaRPr lang="ru-RU" altLang="ru-RU" sz="1200" b="1" dirty="0" smtClean="0"/>
          </a:p>
          <a:p>
            <a:pPr algn="l"/>
            <a:r>
              <a:rPr lang="ru-RU" altLang="ru-RU" sz="2300" b="1" dirty="0" smtClean="0"/>
              <a:t>Если в выражении встречаются данные разных </a:t>
            </a:r>
            <a:r>
              <a:rPr lang="ru-RU" altLang="ru-RU" sz="2300" b="1" u="sng" dirty="0" smtClean="0"/>
              <a:t>типов</a:t>
            </a:r>
            <a:r>
              <a:rPr lang="ru-RU" altLang="ru-RU" sz="2300" b="1" dirty="0" smtClean="0"/>
              <a:t>, то: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Производится автоматическое </a:t>
            </a:r>
            <a:r>
              <a:rPr lang="ru-RU" altLang="ru-RU" sz="2300" b="1" u="sng" dirty="0" smtClean="0"/>
              <a:t>преобразование</a:t>
            </a:r>
            <a:r>
              <a:rPr lang="ru-RU" altLang="ru-RU" sz="2300" b="1" dirty="0" smtClean="0"/>
              <a:t> данных, если это возможно, либо используются </a:t>
            </a:r>
            <a:r>
              <a:rPr lang="en-US" altLang="ru-RU" sz="2300" b="1" dirty="0" smtClean="0"/>
              <a:t>cast </a:t>
            </a:r>
            <a:r>
              <a:rPr lang="ru-RU" altLang="ru-RU" sz="2300" b="1" dirty="0" smtClean="0"/>
              <a:t>– </a:t>
            </a:r>
            <a:r>
              <a:rPr lang="ru-RU" altLang="ru-RU" sz="2300" b="1" u="sng" dirty="0" smtClean="0"/>
              <a:t>преобразования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Либо необходимо использовать </a:t>
            </a:r>
            <a:r>
              <a:rPr lang="ru-RU" altLang="ru-RU" sz="2300" b="1" u="sng" dirty="0" smtClean="0"/>
              <a:t>специальные</a:t>
            </a:r>
            <a:r>
              <a:rPr lang="ru-RU" altLang="ru-RU" sz="2300" b="1" dirty="0" smtClean="0"/>
              <a:t> функции библиотеки преобразования типов </a:t>
            </a:r>
            <a:r>
              <a:rPr lang="en-US" altLang="ru-RU" sz="2300" b="1" dirty="0" smtClean="0"/>
              <a:t>&lt;</a:t>
            </a:r>
            <a:r>
              <a:rPr lang="en-US" altLang="ru-RU" sz="2300" b="1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 (</a:t>
            </a:r>
            <a:r>
              <a:rPr lang="ru-RU" altLang="ru-RU" sz="2300" b="1" u="sng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Либо фиксируется синтаксическая </a:t>
            </a:r>
            <a:r>
              <a:rPr lang="ru-RU" altLang="ru-RU" sz="2300" b="1" u="sng" dirty="0" smtClean="0"/>
              <a:t>ошибка</a:t>
            </a:r>
            <a:r>
              <a:rPr lang="ru-RU" altLang="ru-RU" sz="2300" b="1" dirty="0" smtClean="0"/>
              <a:t> компиляции (</a:t>
            </a:r>
            <a:r>
              <a:rPr lang="en-US" altLang="ru-RU" sz="2300" b="1" dirty="0"/>
              <a:t>"</a:t>
            </a:r>
            <a:r>
              <a:rPr lang="ru-RU" altLang="ru-RU" sz="2300" b="1" dirty="0" smtClean="0"/>
              <a:t>несовместимость типов данных в выражении</a:t>
            </a:r>
            <a:r>
              <a:rPr lang="en-US" altLang="ru-RU" sz="2300" b="1" dirty="0" smtClean="0"/>
              <a:t>"</a:t>
            </a:r>
            <a:r>
              <a:rPr lang="ru-RU" altLang="ru-RU" sz="2300" b="1" dirty="0" smtClean="0"/>
              <a:t>).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377148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Преобразование типов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преобразования типов используется библиотека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&lt;</a:t>
            </a:r>
            <a:r>
              <a:rPr lang="en-US" sz="2400" dirty="0" err="1">
                <a:solidFill>
                  <a:srgbClr val="0000FF"/>
                </a:solidFill>
              </a:rPr>
              <a:t>stdlib.h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&gt;</a:t>
            </a:r>
            <a:r>
              <a:rPr lang="en-US" altLang="ru-RU" sz="2300" b="1" dirty="0" smtClean="0"/>
              <a:t>,</a:t>
            </a:r>
          </a:p>
          <a:p>
            <a:pPr algn="l"/>
            <a:r>
              <a:rPr lang="ru-RU" altLang="ru-RU" sz="2300" b="1" dirty="0" smtClean="0"/>
              <a:t>Содержащая следующие функции: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r>
              <a:rPr lang="ru-RU" altLang="ru-RU" sz="2300" b="1" dirty="0" smtClean="0"/>
              <a:t>Преобразование типов выполняется также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cast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/>
              <a:t>операциями </a:t>
            </a:r>
            <a:r>
              <a:rPr lang="ru-RU" altLang="ru-RU" sz="23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algn="l">
              <a:tabLst>
                <a:tab pos="182563" algn="l"/>
              </a:tabLst>
            </a:pPr>
            <a:endParaRPr lang="ru-RU" altLang="ru-RU" sz="14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38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84420"/>
              </p:ext>
            </p:extLst>
          </p:nvPr>
        </p:nvGraphicFramePr>
        <p:xfrm>
          <a:off x="467544" y="1412776"/>
          <a:ext cx="8352928" cy="46085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52928"/>
              </a:tblGrid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tof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-преобразование строки, в представляемое ей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float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toi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tol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-преобразование строки в число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(длинное целое)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cvt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double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 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int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преобразование числа типа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</a:rPr>
                        <a:t>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ltoa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- преобразование числа типа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unsigned long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 в строку  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780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en-US" sz="3200" dirty="0" smtClean="0"/>
              <a:t>Cast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преобразования типов данных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620688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числовых данных СИ++ допустима упрощенна</a:t>
            </a:r>
            <a:r>
              <a:rPr lang="ru-RU" altLang="ru-RU" sz="2300" b="1" dirty="0"/>
              <a:t>я</a:t>
            </a:r>
            <a:r>
              <a:rPr lang="ru-RU" altLang="ru-RU" sz="2300" b="1" dirty="0" smtClean="0"/>
              <a:t> форма преобразований для числовых переменных и констант: Форма записи такова: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2300" b="1" dirty="0">
                <a:solidFill>
                  <a:srgbClr val="008000"/>
                </a:solidFill>
              </a:rPr>
              <a:t>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или:</a:t>
            </a: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Переменная числового типа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 = </a:t>
            </a:r>
            <a:r>
              <a:rPr lang="en-US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Новый тип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(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Числовое </a:t>
            </a:r>
            <a:r>
              <a:rPr lang="ru-RU" altLang="ru-RU" sz="2300" b="1" dirty="0">
                <a:solidFill>
                  <a:srgbClr val="008000"/>
                </a:solidFill>
              </a:rPr>
              <a:t>выражение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)</a:t>
            </a:r>
            <a:endParaRPr lang="ru-RU" altLang="ru-RU" sz="2300" b="1" dirty="0">
              <a:solidFill>
                <a:srgbClr val="FF0000"/>
              </a:solidFill>
            </a:endParaRPr>
          </a:p>
          <a:p>
            <a:pPr algn="l"/>
            <a:r>
              <a:rPr lang="ru-RU" altLang="ru-RU" sz="2300" b="1" dirty="0" smtClean="0"/>
              <a:t>Например: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float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 = </a:t>
            </a:r>
            <a:r>
              <a:rPr lang="en-US" sz="24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.5f;</a:t>
            </a:r>
          </a:p>
          <a:p>
            <a:pPr algn="l"/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=(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)(f + 2.5f);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13</a:t>
            </a:r>
            <a:endParaRPr lang="ru-RU" altLang="ru-RU" sz="2000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it 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it = 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</a:p>
          <a:p>
            <a:pPr algn="l"/>
            <a:endParaRPr lang="ru-RU" altLang="ru-RU" sz="20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6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4624"/>
            <a:ext cx="6264696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Язык и языки программирования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4420" y="764704"/>
            <a:ext cx="884207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Язык  программирования (ЯП) это взаимосвязанная система </a:t>
            </a:r>
            <a:r>
              <a:rPr lang="ru-RU" altLang="ru-RU" sz="2300" b="1" u="sng" dirty="0" smtClean="0"/>
              <a:t>правил</a:t>
            </a:r>
            <a:r>
              <a:rPr lang="ru-RU" altLang="ru-RU" sz="2300" b="1" dirty="0" smtClean="0"/>
              <a:t>, на основе которых составляются программы. В ней есть: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Правила написания </a:t>
            </a:r>
            <a:r>
              <a:rPr lang="ru-RU" altLang="ru-RU" sz="2300" b="1" u="sng" dirty="0" smtClean="0"/>
              <a:t>текста</a:t>
            </a:r>
            <a:r>
              <a:rPr lang="ru-RU" altLang="ru-RU" sz="2300" b="1" dirty="0" smtClean="0"/>
              <a:t> программы на ЯП (синтаксис ЯП),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Правила  </a:t>
            </a:r>
            <a:r>
              <a:rPr lang="ru-RU" altLang="ru-RU" sz="2300" b="1" u="sng" dirty="0" smtClean="0"/>
              <a:t>разработки</a:t>
            </a:r>
            <a:r>
              <a:rPr lang="ru-RU" altLang="ru-RU" sz="2300" b="1" dirty="0" smtClean="0"/>
              <a:t> содержания программ и (семантика ЯП)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Правила </a:t>
            </a:r>
            <a:r>
              <a:rPr lang="ru-RU" altLang="ru-RU" sz="2300" b="1" u="sng" dirty="0" smtClean="0"/>
              <a:t>создания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и </a:t>
            </a:r>
            <a:r>
              <a:rPr lang="ru-RU" altLang="ru-RU" sz="2300" b="1" u="sng" dirty="0"/>
              <a:t>отладки</a:t>
            </a:r>
            <a:r>
              <a:rPr lang="ru-RU" altLang="ru-RU" sz="2300" b="1" dirty="0"/>
              <a:t> (</a:t>
            </a:r>
            <a:r>
              <a:rPr lang="ru-RU" altLang="ru-RU" sz="2300" b="1" dirty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исполняемой программы и проектов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в оболочке системы программирования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Правила объединения программ в проекты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b="1" dirty="0" smtClean="0"/>
              <a:t>) и использования стандартных и пользовательских библиотек готовых программ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.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Языки бывают универсальные (для всех задач) и специализированные (для специального назначения).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Мы будем использовать универсальный язык С/С++ для СП </a:t>
            </a:r>
            <a:r>
              <a:rPr lang="en-US" altLang="ru-RU" sz="2300" b="1" dirty="0" smtClean="0"/>
              <a:t>Microsoft VS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Все ЯП имеют много общего (</a:t>
            </a:r>
            <a:r>
              <a:rPr lang="ru-RU" altLang="ru-RU" sz="2300" b="1" dirty="0" smtClean="0">
                <a:solidFill>
                  <a:schemeClr val="tx1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), включая общие понятия(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08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Операции в выражении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629" y="476672"/>
            <a:ext cx="914400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Переменные и константы в выражении разделяются </a:t>
            </a:r>
            <a:r>
              <a:rPr lang="ru-RU" altLang="ru-RU" sz="2300" b="1" u="sng" dirty="0" smtClean="0"/>
              <a:t>знаками</a:t>
            </a:r>
            <a:r>
              <a:rPr lang="ru-RU" altLang="ru-RU" sz="2300" b="1" dirty="0" smtClean="0"/>
              <a:t> </a:t>
            </a:r>
            <a:r>
              <a:rPr lang="ru-RU" altLang="ru-RU" sz="2300" b="1" u="sng" dirty="0" smtClean="0"/>
              <a:t>операций</a:t>
            </a:r>
            <a:r>
              <a:rPr lang="ru-RU" altLang="ru-RU" sz="2300" b="1" dirty="0" smtClean="0"/>
              <a:t>, которые делятся на следующие группы: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Арифметические (</a:t>
            </a:r>
            <a:r>
              <a:rPr lang="ru-RU" sz="2400" dirty="0"/>
              <a:t>+ </a:t>
            </a:r>
            <a:r>
              <a:rPr lang="en-US" sz="2400" dirty="0" smtClean="0"/>
              <a:t>, </a:t>
            </a:r>
            <a:r>
              <a:rPr lang="ru-RU" sz="2400" dirty="0" smtClean="0"/>
              <a:t>-</a:t>
            </a:r>
            <a:r>
              <a:rPr lang="en-US" sz="2400" dirty="0" smtClean="0"/>
              <a:t>,</a:t>
            </a:r>
            <a:r>
              <a:rPr lang="ru-RU" sz="2400" dirty="0" smtClean="0"/>
              <a:t> *</a:t>
            </a:r>
            <a:r>
              <a:rPr lang="en-US" sz="2400" dirty="0" smtClean="0"/>
              <a:t>, /, ++, --</a:t>
            </a:r>
            <a:r>
              <a:rPr lang="ru-RU" sz="2400" dirty="0" smtClean="0"/>
              <a:t>, %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Сдвига (</a:t>
            </a:r>
            <a:r>
              <a:rPr lang="en-US" altLang="ru-RU" sz="2400" dirty="0" smtClean="0"/>
              <a:t>&lt;&lt; , &gt;&gt;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Унарные операции </a:t>
            </a:r>
            <a:r>
              <a:rPr lang="ru-RU" altLang="ru-RU" sz="2000" b="1" dirty="0"/>
              <a:t>(</a:t>
            </a:r>
            <a:r>
              <a:rPr lang="ru-RU" sz="2000" dirty="0"/>
              <a:t>+ </a:t>
            </a:r>
            <a:r>
              <a:rPr lang="en-US" sz="2000" dirty="0"/>
              <a:t>, </a:t>
            </a:r>
            <a:r>
              <a:rPr lang="ru-RU" sz="2000" dirty="0" smtClean="0"/>
              <a:t>-</a:t>
            </a:r>
            <a:r>
              <a:rPr lang="ru-RU" sz="2000" dirty="0"/>
              <a:t> </a:t>
            </a:r>
            <a:r>
              <a:rPr lang="ru-RU" altLang="ru-RU" sz="20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Отношения ( </a:t>
            </a:r>
            <a:r>
              <a:rPr lang="en-US" altLang="ru-RU" sz="2300" b="1" dirty="0" smtClean="0"/>
              <a:t>&gt;, &lt;,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==</a:t>
            </a:r>
            <a:r>
              <a:rPr lang="en-US" altLang="ru-RU" sz="2300" b="1" dirty="0" smtClean="0"/>
              <a:t>, !=, &gt;=,&lt;=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Логические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побитовые (</a:t>
            </a:r>
            <a:r>
              <a:rPr lang="en-US" altLang="ru-RU" sz="2300" b="1" dirty="0" smtClean="0"/>
              <a:t>&amp; , | , ^,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~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Логические операции(</a:t>
            </a:r>
            <a:r>
              <a:rPr lang="en-US" altLang="ru-RU" sz="2300" b="1" dirty="0" smtClean="0"/>
              <a:t>&amp;&amp;, ||,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!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Условная операция (</a:t>
            </a:r>
            <a:r>
              <a:rPr lang="en-US" altLang="ru-RU" sz="2300" b="1" dirty="0" smtClean="0"/>
              <a:t>?: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Операция запятая (</a:t>
            </a:r>
            <a:r>
              <a:rPr lang="en-US" altLang="ru-RU" sz="2300" b="1" dirty="0" smtClean="0"/>
              <a:t>,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Операции для присваивания (+=</a:t>
            </a:r>
            <a:r>
              <a:rPr lang="en-US" altLang="ru-RU" sz="2300" b="1" dirty="0" smtClean="0"/>
              <a:t>, -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, </a:t>
            </a:r>
            <a:r>
              <a:rPr lang="en-US" altLang="ru-RU" sz="2300" b="1" dirty="0" smtClean="0"/>
              <a:t>*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, </a:t>
            </a:r>
            <a:r>
              <a:rPr lang="en-US" altLang="ru-RU" sz="2300" b="1" dirty="0" smtClean="0"/>
              <a:t>/</a:t>
            </a:r>
            <a:r>
              <a:rPr lang="ru-RU" altLang="ru-RU" sz="2300" b="1" dirty="0" smtClean="0"/>
              <a:t>=)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Операции адресации (</a:t>
            </a:r>
            <a:r>
              <a:rPr lang="en-US" altLang="ru-RU" sz="2300" b="1" dirty="0" smtClean="0"/>
              <a:t>&amp; </a:t>
            </a:r>
            <a:r>
              <a:rPr lang="ru-RU" altLang="ru-RU" sz="2300" b="1" dirty="0" smtClean="0"/>
              <a:t>и</a:t>
            </a:r>
            <a:r>
              <a:rPr lang="en-US" altLang="ru-RU" sz="2300" b="1" dirty="0" smtClean="0"/>
              <a:t> *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Конструкции вида </a:t>
            </a:r>
            <a:r>
              <a:rPr lang="en-US" altLang="ru-RU" sz="2300" b="1" dirty="0" smtClean="0"/>
              <a:t>&lt;</a:t>
            </a:r>
            <a:r>
              <a:rPr lang="ru-RU" altLang="ru-RU" sz="2300" b="1" dirty="0" smtClean="0"/>
              <a:t>Выражение 1</a:t>
            </a:r>
            <a:r>
              <a:rPr lang="en-US" altLang="ru-RU" sz="2300" b="1" dirty="0" smtClean="0"/>
              <a:t>&gt;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/>
              <a:t>=&lt;</a:t>
            </a:r>
            <a:r>
              <a:rPr lang="ru-RU" altLang="ru-RU" sz="2300" b="1" dirty="0"/>
              <a:t> Выражение </a:t>
            </a:r>
            <a:r>
              <a:rPr lang="ru-RU" altLang="ru-RU" sz="2300" b="1" dirty="0" smtClean="0"/>
              <a:t>2 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 </a:t>
            </a:r>
            <a:r>
              <a:rPr lang="ru-RU" altLang="ru-RU" sz="2300" b="1" u="sng" dirty="0" smtClean="0"/>
              <a:t>Значит</a:t>
            </a:r>
            <a:r>
              <a:rPr lang="ru-RU" altLang="ru-RU" sz="2300" b="1" dirty="0" smtClean="0"/>
              <a:t>: </a:t>
            </a:r>
            <a:r>
              <a:rPr lang="en-US" altLang="ru-RU" sz="2300" b="1" dirty="0"/>
              <a:t>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ru-RU" altLang="ru-RU" sz="2300" b="1" dirty="0" smtClean="0"/>
              <a:t>=</a:t>
            </a:r>
            <a:r>
              <a:rPr lang="en-US" altLang="ru-RU" sz="2300" b="1" dirty="0"/>
              <a:t> &lt;</a:t>
            </a:r>
            <a:r>
              <a:rPr lang="ru-RU" altLang="ru-RU" sz="2300" b="1" dirty="0"/>
              <a:t>Выражение 1</a:t>
            </a:r>
            <a:r>
              <a:rPr lang="en-US" altLang="ru-RU" sz="2300" b="1" dirty="0"/>
              <a:t>&gt; </a:t>
            </a:r>
            <a:r>
              <a:rPr lang="en-US" altLang="ru-RU" sz="2300" b="1" dirty="0">
                <a:solidFill>
                  <a:srgbClr val="FF0000"/>
                </a:solidFill>
              </a:rPr>
              <a:t>&lt;</a:t>
            </a:r>
            <a:r>
              <a:rPr lang="ru-RU" altLang="ru-RU" sz="2300" b="1" dirty="0">
                <a:solidFill>
                  <a:srgbClr val="FF0000"/>
                </a:solidFill>
              </a:rPr>
              <a:t>Опер.</a:t>
            </a:r>
            <a:r>
              <a:rPr lang="en-US" altLang="ru-RU" sz="2300" b="1" dirty="0">
                <a:solidFill>
                  <a:srgbClr val="FF0000"/>
                </a:solidFill>
              </a:rPr>
              <a:t>&gt; </a:t>
            </a:r>
            <a:r>
              <a:rPr lang="en-US" altLang="ru-RU" sz="2300" b="1" dirty="0" smtClean="0"/>
              <a:t>&lt;</a:t>
            </a:r>
            <a:r>
              <a:rPr lang="ru-RU" altLang="ru-RU" sz="2300" b="1" dirty="0"/>
              <a:t>Выражение </a:t>
            </a:r>
            <a:r>
              <a:rPr lang="ru-RU" altLang="ru-RU" sz="2300" b="1" dirty="0" smtClean="0"/>
              <a:t>2</a:t>
            </a:r>
            <a:r>
              <a:rPr lang="en-US" altLang="ru-RU" sz="2300" b="1" dirty="0" smtClean="0"/>
              <a:t>&gt;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en-US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5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200800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Переменные/Константы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этапа компиляции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33612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 СИ/СИ++ предусмотрена специальная фаза трансляции, которая называется фазой </a:t>
            </a:r>
            <a:r>
              <a:rPr lang="ru-RU" altLang="ru-RU" sz="2300" b="1" u="sng" dirty="0" smtClean="0"/>
              <a:t>препроцессора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В это время, константы/переменные этапа компиляции 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#define</a:t>
            </a:r>
            <a:r>
              <a:rPr lang="ru-RU" altLang="ru-RU" sz="2300" b="1" dirty="0" smtClean="0"/>
              <a:t>) заменяются в тексте исходного модуля.  </a:t>
            </a:r>
            <a:endParaRPr lang="en-US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Общее правило: </a:t>
            </a:r>
          </a:p>
          <a:p>
            <a:pPr algn="l"/>
            <a:r>
              <a:rPr lang="en-US" sz="2300" b="1" dirty="0">
                <a:solidFill>
                  <a:srgbClr val="0000FF"/>
                </a:solidFill>
              </a:rPr>
              <a:t>#define </a:t>
            </a:r>
            <a:r>
              <a:rPr lang="ru-RU" sz="2300" b="1" dirty="0">
                <a:solidFill>
                  <a:srgbClr val="0000FF"/>
                </a:solidFill>
              </a:rPr>
              <a:t>имя </a:t>
            </a:r>
            <a:r>
              <a:rPr lang="ru-RU" sz="2300" b="1" dirty="0" smtClean="0">
                <a:solidFill>
                  <a:srgbClr val="0000FF"/>
                </a:solidFill>
              </a:rPr>
              <a:t>константы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>
                <a:solidFill>
                  <a:srgbClr val="0000FF"/>
                </a:solidFill>
              </a:rPr>
              <a:t>˽</a:t>
            </a:r>
            <a:r>
              <a:rPr lang="ru-RU" sz="2300" b="1" dirty="0" smtClean="0">
                <a:solidFill>
                  <a:srgbClr val="0000FF"/>
                </a:solidFill>
              </a:rPr>
              <a:t> </a:t>
            </a:r>
            <a:r>
              <a:rPr lang="ru-RU" sz="2300" b="1" dirty="0">
                <a:solidFill>
                  <a:srgbClr val="FF0000"/>
                </a:solidFill>
              </a:rPr>
              <a:t>подставляемый-текст</a:t>
            </a:r>
            <a:endParaRPr lang="en-US" altLang="ru-RU" sz="23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Описание</a:t>
            </a:r>
            <a:r>
              <a:rPr lang="ru-RU" altLang="ru-RU" sz="2300" b="1" dirty="0" smtClean="0"/>
              <a:t> констант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директивой препроцессора:</a:t>
            </a:r>
          </a:p>
          <a:p>
            <a:pPr algn="l"/>
            <a:r>
              <a:rPr lang="en-US" altLang="ru-RU" sz="2300" b="1" dirty="0">
                <a:solidFill>
                  <a:srgbClr val="0000FF"/>
                </a:solidFill>
              </a:rPr>
              <a:t>#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define</a:t>
            </a:r>
            <a:r>
              <a:rPr lang="ru-RU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NMAX ˽</a:t>
            </a:r>
            <a:r>
              <a:rPr lang="ru-RU" altLang="ru-RU" sz="23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20</a:t>
            </a:r>
            <a:endParaRPr lang="ru-RU" altLang="ru-RU" sz="2300" b="1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Использование</a:t>
            </a:r>
            <a:r>
              <a:rPr lang="ru-RU" altLang="ru-RU" sz="2300" b="1" dirty="0" smtClean="0"/>
              <a:t> констант в программе :</a:t>
            </a:r>
          </a:p>
          <a:p>
            <a:pPr lvl="0" algn="l"/>
            <a:r>
              <a:rPr lang="en-US" altLang="ru-RU" sz="2300" b="1" dirty="0" smtClean="0">
                <a:solidFill>
                  <a:srgbClr val="0000FF"/>
                </a:solidFill>
              </a:rPr>
              <a:t>int</a:t>
            </a:r>
            <a:r>
              <a:rPr lang="en-US" altLang="ru-RU" sz="2300" b="1" dirty="0" smtClean="0"/>
              <a:t> Mas[</a:t>
            </a:r>
            <a:r>
              <a:rPr lang="en-US" altLang="ru-RU" sz="2300" b="1" dirty="0">
                <a:solidFill>
                  <a:srgbClr val="0000FF"/>
                </a:solidFill>
              </a:rPr>
              <a:t>NMAX </a:t>
            </a:r>
            <a:r>
              <a:rPr lang="en-US" altLang="ru-RU" sz="2300" b="1" dirty="0" smtClean="0"/>
              <a:t>];</a:t>
            </a:r>
            <a:r>
              <a:rPr lang="ru-RU" altLang="ru-RU" sz="2300" b="1" dirty="0" smtClean="0"/>
              <a:t> </a:t>
            </a:r>
            <a:r>
              <a:rPr lang="ru-RU" alt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Описание массива</a:t>
            </a:r>
            <a:endParaRPr lang="en-US" altLang="ru-RU" sz="2400" dirty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en-US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Замена</a:t>
            </a:r>
            <a:r>
              <a:rPr lang="ru-RU" altLang="ru-RU" sz="2300" b="1" dirty="0" smtClean="0"/>
              <a:t> констант на фазе препроцессора:</a:t>
            </a:r>
          </a:p>
          <a:p>
            <a:pPr lvl="0" algn="l">
              <a:spcBef>
                <a:spcPts val="0"/>
              </a:spcBef>
            </a:pPr>
            <a:r>
              <a:rPr lang="en-US" altLang="ru-RU" sz="2300" b="1" dirty="0">
                <a:solidFill>
                  <a:srgbClr val="0000FF"/>
                </a:solidFill>
              </a:rPr>
              <a:t>int</a:t>
            </a:r>
            <a:r>
              <a:rPr lang="en-US" altLang="ru-RU" sz="2300" b="1" dirty="0">
                <a:solidFill>
                  <a:prstClr val="black"/>
                </a:solidFill>
              </a:rPr>
              <a:t> </a:t>
            </a:r>
            <a:r>
              <a:rPr lang="en-US" altLang="ru-RU" sz="2300" b="1" dirty="0" smtClean="0">
                <a:solidFill>
                  <a:prstClr val="black"/>
                </a:solidFill>
              </a:rPr>
              <a:t>Mas[</a:t>
            </a:r>
            <a:r>
              <a:rPr lang="en-US" altLang="ru-RU" sz="2300" b="1" dirty="0">
                <a:solidFill>
                  <a:srgbClr val="FF0000"/>
                </a:solidFill>
              </a:rPr>
              <a:t>20</a:t>
            </a:r>
            <a:r>
              <a:rPr lang="en-US" altLang="ru-RU" sz="2300" b="1" dirty="0" smtClean="0">
                <a:solidFill>
                  <a:prstClr val="black"/>
                </a:solidFill>
              </a:rPr>
              <a:t>];</a:t>
            </a:r>
            <a:r>
              <a:rPr lang="ru-RU" altLang="ru-RU" sz="2300" b="1" dirty="0" smtClean="0">
                <a:solidFill>
                  <a:prstClr val="black"/>
                </a:solidFill>
              </a:rPr>
              <a:t> 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8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516467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Проект</a:t>
            </a:r>
            <a:r>
              <a:rPr lang="ru-RU" sz="3200" dirty="0"/>
              <a:t>ы</a:t>
            </a:r>
            <a:r>
              <a:rPr lang="ru-RU" sz="3200" dirty="0" smtClean="0"/>
              <a:t> и Модули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476672"/>
            <a:ext cx="9108503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Программа состоит из набора модулей, которые совместно обрабатываются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 Различают модули следующих видов:</a:t>
            </a:r>
          </a:p>
          <a:p>
            <a:pPr algn="l"/>
            <a:r>
              <a:rPr lang="ru-RU" altLang="ru-RU" sz="2300" b="1" u="sng" dirty="0" smtClean="0"/>
              <a:t>Исходные</a:t>
            </a:r>
            <a:r>
              <a:rPr lang="ru-RU" altLang="ru-RU" sz="2300" b="1" dirty="0" smtClean="0"/>
              <a:t> модули, разрабатываемые программистом (*.с и*.</a:t>
            </a:r>
            <a:r>
              <a:rPr lang="en-US" altLang="ru-RU" sz="2300" b="1" dirty="0" smtClean="0"/>
              <a:t>cpp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altLang="ru-RU" sz="2300" b="1" u="sng" dirty="0" smtClean="0"/>
              <a:t>Объектные</a:t>
            </a:r>
            <a:r>
              <a:rPr lang="ru-RU" altLang="ru-RU" sz="2300" b="1" dirty="0" smtClean="0"/>
              <a:t> модули, являющиеся результатом компиляции (*.</a:t>
            </a:r>
            <a:r>
              <a:rPr lang="en-US" altLang="ru-RU" sz="2300" b="1" dirty="0" smtClean="0"/>
              <a:t>OBJ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algn="l"/>
            <a:r>
              <a:rPr lang="ru-RU" altLang="ru-RU" sz="2300" b="1" u="sng" dirty="0" smtClean="0"/>
              <a:t>Заголовочные</a:t>
            </a:r>
            <a:r>
              <a:rPr lang="ru-RU" altLang="ru-RU" sz="2300" b="1" dirty="0" smtClean="0"/>
              <a:t> модели (</a:t>
            </a:r>
            <a:r>
              <a:rPr lang="en-US" altLang="ru-RU" sz="2300" b="1" dirty="0" smtClean="0"/>
              <a:t>header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подключающие библиотеки (*.</a:t>
            </a:r>
            <a:r>
              <a:rPr lang="en-US" altLang="ru-RU" sz="2300" b="1" dirty="0" smtClean="0"/>
              <a:t>h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algn="l"/>
            <a:r>
              <a:rPr lang="ru-RU" altLang="ru-RU" sz="2300" b="1" u="sng" dirty="0" smtClean="0"/>
              <a:t>Исполнимые</a:t>
            </a:r>
            <a:r>
              <a:rPr lang="ru-RU" altLang="ru-RU" sz="2300" b="1" dirty="0" smtClean="0"/>
              <a:t> модули - результат создания программ (*.</a:t>
            </a:r>
            <a:r>
              <a:rPr lang="en-US" altLang="ru-RU" sz="2300" b="1" dirty="0" smtClean="0"/>
              <a:t>exe, *.com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Эти модули совместно обрабатываются для получения результата. В системах программирования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предусмотрен специальный механизм – проект (</a:t>
            </a:r>
            <a:r>
              <a:rPr lang="en-US" altLang="ru-RU" sz="2300" b="1" dirty="0" smtClean="0"/>
              <a:t>Solution – </a:t>
            </a:r>
            <a:r>
              <a:rPr lang="ru-RU" altLang="ru-RU" sz="2300" b="1" dirty="0" smtClean="0"/>
              <a:t>решение *.</a:t>
            </a:r>
            <a:r>
              <a:rPr lang="en-US" altLang="ru-RU" sz="2300" b="1" dirty="0" err="1" smtClean="0"/>
              <a:t>sln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который объединяет различные модули для совместного использования. Проект нужно русифицировать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Проекты</a:t>
            </a:r>
            <a:r>
              <a:rPr lang="ru-RU" altLang="ru-RU" sz="2300" b="1" dirty="0" smtClean="0"/>
              <a:t>, в зависимости от типа решаемой задачи могут иметь разный тип, настройки и назначение. Их преимущества (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 учебном процессе курса мы будем использовать простые </a:t>
            </a:r>
            <a:r>
              <a:rPr lang="ru-RU" altLang="ru-RU" sz="2300" b="1" u="sng" dirty="0" smtClean="0"/>
              <a:t>консольные</a:t>
            </a:r>
            <a:r>
              <a:rPr lang="ru-RU" altLang="ru-RU" sz="2300" b="1" dirty="0" smtClean="0"/>
              <a:t> проекты на базе стандартных библиотек (</a:t>
            </a:r>
            <a:r>
              <a:rPr lang="ru-RU" altLang="ru-RU" sz="2300" b="1" dirty="0" smtClean="0">
                <a:hlinkClick r:id="rId6" action="ppaction://hlinksldjump"/>
              </a:rPr>
              <a:t>СМ</a:t>
            </a:r>
            <a:r>
              <a:rPr lang="ru-RU" altLang="ru-RU" sz="2300" b="1" dirty="0" smtClean="0"/>
              <a:t>.).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73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840760" cy="516467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Создание Проекта в </a:t>
            </a:r>
            <a:r>
              <a:rPr lang="en-US" sz="3200" dirty="0" smtClean="0"/>
              <a:t>VS</a:t>
            </a:r>
            <a:r>
              <a:rPr 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7" y="476672"/>
            <a:ext cx="8844070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создания консольного проекта в </a:t>
            </a:r>
            <a:r>
              <a:rPr lang="en-US" altLang="ru-RU" sz="2300" b="1" dirty="0" smtClean="0"/>
              <a:t>VS </a:t>
            </a:r>
            <a:r>
              <a:rPr lang="ru-RU" altLang="ru-RU" sz="2300" b="1" dirty="0" smtClean="0"/>
              <a:t>нужно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выполнить следующие действия (</a:t>
            </a:r>
            <a:r>
              <a:rPr lang="ru-RU" altLang="ru-RU" sz="2300" b="1" dirty="0" smtClean="0">
                <a:hlinkClick r:id="rId2" action="ppaction://hlinkfile"/>
              </a:rPr>
              <a:t>МУ</a:t>
            </a:r>
            <a:r>
              <a:rPr lang="ru-RU" altLang="ru-RU" sz="2300" b="1" dirty="0" smtClean="0"/>
              <a:t> ЛР№1):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/>
              <a:t>Запустить</a:t>
            </a:r>
            <a:r>
              <a:rPr lang="ru-RU" altLang="ru-RU" sz="2300" b="1" dirty="0" smtClean="0"/>
              <a:t>  оболочку </a:t>
            </a:r>
            <a:r>
              <a:rPr lang="en-US" altLang="ru-RU" sz="2300" b="1" dirty="0" smtClean="0"/>
              <a:t>VS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Выбрать В меню Файл-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/>
              <a:t>Создать-</a:t>
            </a:r>
            <a:r>
              <a:rPr lang="en-US" altLang="ru-RU" sz="2300" b="1" dirty="0" smtClean="0"/>
              <a:t>&gt;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Проект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Выбрать в списке: Консольное приложение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Win32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/>
              <a:t>при установленном шаблоне </a:t>
            </a:r>
            <a:r>
              <a:rPr lang="en-US" altLang="ru-RU" sz="2300" b="1" dirty="0" smtClean="0"/>
              <a:t>Visual C++).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/>
              <a:t>Ввести</a:t>
            </a:r>
            <a:r>
              <a:rPr lang="ru-RU" altLang="ru-RU" sz="2300" b="1" dirty="0" smtClean="0"/>
              <a:t> в поле «Имя»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First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установив галочку у поля «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Создать</a:t>
            </a:r>
            <a:r>
              <a:rPr lang="ru-RU" altLang="ru-RU" sz="2300" b="1" dirty="0" smtClean="0"/>
              <a:t> каталог для решения»</a:t>
            </a:r>
            <a:r>
              <a:rPr lang="en-US" altLang="ru-RU" sz="2300" b="1" dirty="0" smtClean="0"/>
              <a:t> 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/>
              <a:t>Нажать</a:t>
            </a:r>
            <a:r>
              <a:rPr lang="ru-RU" altLang="ru-RU" sz="2300" b="1" dirty="0" smtClean="0"/>
              <a:t> кнопку «ОК»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/>
              <a:t>Нажать</a:t>
            </a:r>
            <a:r>
              <a:rPr lang="ru-RU" altLang="ru-RU" sz="2300" b="1" dirty="0"/>
              <a:t> кнопку </a:t>
            </a:r>
            <a:r>
              <a:rPr lang="ru-RU" altLang="ru-RU" sz="2300" b="1" dirty="0" smtClean="0"/>
              <a:t>«Далее»</a:t>
            </a:r>
            <a:endParaRPr lang="ru-RU" altLang="ru-RU" sz="23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/>
              <a:t>Установить</a:t>
            </a:r>
            <a:r>
              <a:rPr lang="ru-RU" altLang="ru-RU" sz="2300" b="1" dirty="0" smtClean="0"/>
              <a:t> галочки у полей: «Библиотека </a:t>
            </a:r>
            <a:r>
              <a:rPr lang="en-US" altLang="ru-RU" sz="2300" b="1" dirty="0" smtClean="0"/>
              <a:t>ATL</a:t>
            </a:r>
            <a:r>
              <a:rPr lang="ru-RU" altLang="ru-RU" sz="2300" b="1" dirty="0" smtClean="0"/>
              <a:t>» и «Библиотека </a:t>
            </a:r>
            <a:r>
              <a:rPr lang="en-US" altLang="ru-RU" sz="2300" b="1" dirty="0" smtClean="0"/>
              <a:t>MFC</a:t>
            </a:r>
            <a:r>
              <a:rPr lang="ru-RU" altLang="ru-RU" sz="2300" b="1" dirty="0" smtClean="0"/>
              <a:t>»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«Пустой проект».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/>
              <a:t>Нажать</a:t>
            </a:r>
            <a:r>
              <a:rPr lang="ru-RU" altLang="ru-RU" sz="2300" b="1" dirty="0"/>
              <a:t> кнопку </a:t>
            </a:r>
            <a:r>
              <a:rPr lang="ru-RU" altLang="ru-RU" sz="2300" b="1" dirty="0" smtClean="0"/>
              <a:t>«Готово»</a:t>
            </a:r>
            <a:endParaRPr lang="ru-RU" altLang="ru-RU" sz="2300" b="1" dirty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u="sng" dirty="0" smtClean="0"/>
              <a:t>Добавить</a:t>
            </a:r>
            <a:r>
              <a:rPr lang="ru-RU" altLang="ru-RU" sz="2300" b="1" dirty="0" smtClean="0"/>
              <a:t> в раздел проекта новый исходный файл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first.cpp</a:t>
            </a:r>
            <a:r>
              <a:rPr lang="ru-RU" altLang="ru-RU" sz="2300" b="1" dirty="0" smtClean="0"/>
              <a:t>)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43</a:t>
            </a:fld>
            <a:endParaRPr lang="ru-RU"/>
          </a:p>
        </p:txBody>
      </p:sp>
      <p:pic>
        <p:nvPicPr>
          <p:cNvPr id="5" name="Рисунок 4" title="VS20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268760"/>
            <a:ext cx="790685" cy="3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7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Создание Проекта в </a:t>
            </a:r>
            <a:r>
              <a:rPr lang="en-US" sz="3200" dirty="0" smtClean="0"/>
              <a:t>VS</a:t>
            </a:r>
            <a:r>
              <a:rPr lang="ru-RU" sz="3200" dirty="0" smtClean="0"/>
              <a:t> 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4230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Набрать текст в окне редактирования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first.cpp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: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en-US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Пример проекта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 (</a:t>
            </a:r>
            <a:r>
              <a:rPr lang="en-US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"Pause "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</a:t>
            </a:r>
            <a:endParaRPr lang="ru-RU" sz="2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Запустить компиляцию – клавиша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F7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Запустить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отладку – клавиша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F5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Посмотреть результат в консольном окне 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см ниже</a:t>
            </a:r>
            <a:r>
              <a:rPr lang="ru-RU" altLang="ru-RU" sz="2300" b="1" dirty="0" smtClean="0"/>
              <a:t>).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1200" b="1" dirty="0" smtClean="0"/>
          </a:p>
          <a:p>
            <a:pPr algn="l"/>
            <a:r>
              <a:rPr lang="ru-RU" altLang="ru-RU" sz="2300" b="1" dirty="0" smtClean="0"/>
              <a:t>Русификация консольного проекта (СМ)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44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97152"/>
            <a:ext cx="64389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7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Русификация консольного проекта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3888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Для русификации консольного проекта в </a:t>
            </a:r>
            <a:r>
              <a:rPr lang="en-US" altLang="ru-RU" sz="2300" b="1" dirty="0" smtClean="0"/>
              <a:t>VS </a:t>
            </a:r>
            <a:r>
              <a:rPr lang="ru-RU" altLang="ru-RU" sz="2300" b="1" dirty="0" smtClean="0"/>
              <a:t>нежно: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Добавить в проект заголовочный файл:</a:t>
            </a:r>
          </a:p>
          <a:p>
            <a:pPr algn="l"/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400" b="1" dirty="0" smtClean="0"/>
              <a:t>Добавить в начало </a:t>
            </a:r>
            <a:r>
              <a:rPr lang="en-US" altLang="ru-RU" sz="2400" b="1" dirty="0" smtClean="0"/>
              <a:t>main </a:t>
            </a:r>
            <a:r>
              <a:rPr lang="ru-RU" altLang="ru-RU" sz="2400" b="1" dirty="0" smtClean="0"/>
              <a:t>установку кодовой страницы:</a:t>
            </a:r>
            <a:endParaRPr lang="ru-RU" sz="24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algn="l"/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system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chcp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1251 &gt; 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nul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endParaRPr lang="ru-RU" sz="24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3"/>
            </a:pP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При первом запуске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к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онсольного окна настроить использование в нем шрифта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dirty="0">
                <a:highlight>
                  <a:srgbClr val="FFFFFF"/>
                </a:highlight>
              </a:rPr>
              <a:t> </a:t>
            </a:r>
            <a:r>
              <a:rPr lang="ru-RU" sz="2400" dirty="0" smtClean="0">
                <a:highlight>
                  <a:srgbClr val="FFFFFF"/>
                </a:highlight>
              </a:rPr>
              <a:t>:</a:t>
            </a:r>
          </a:p>
          <a:p>
            <a:pPr algn="l"/>
            <a:r>
              <a:rPr lang="ru-RU" sz="2400" b="1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Системное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меню окна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КС ("-")-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СВОЙСВА-&gt;ШРИФТ -&gt;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Lucida</a:t>
            </a:r>
            <a:r>
              <a:rPr lang="ru-RU" sz="24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Console</a:t>
            </a:r>
            <a:r>
              <a:rPr lang="ru-RU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)-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sz="2400" b="1" dirty="0">
              <a:solidFill>
                <a:srgbClr val="000000"/>
              </a:solidFill>
              <a:highlight>
                <a:srgbClr val="FFFFFF"/>
              </a:highlight>
              <a:latin typeface="Consolas"/>
              <a:ea typeface="Calibri"/>
            </a:endParaRP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Проверить вывод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русского текста в окне </a:t>
            </a:r>
          </a:p>
          <a:p>
            <a:pPr marL="457200" indent="-457200" algn="l">
              <a:buFont typeface="+mj-lt"/>
              <a:buAutoNum type="arabicPeriod" startAt="4"/>
            </a:pPr>
            <a:r>
              <a:rPr lang="ru-RU" altLang="ru-RU" sz="2300" b="1" dirty="0" smtClean="0"/>
              <a:t>КС(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457200" indent="-457200" algn="l">
              <a:buFont typeface="+mj-lt"/>
              <a:buAutoNum type="arabicPeriod" startAt="4"/>
            </a:pPr>
            <a:endParaRPr lang="ru-RU" altLang="ru-RU" sz="23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45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389" y="3951007"/>
            <a:ext cx="4363059" cy="24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7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28792" cy="6206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Преимущества использования проектов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8341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Применение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проектов СП дает следующие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преимущества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Удобства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в построении многомодульных программ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Автоматическое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слежение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за новыми изменениями  (версиями) программы и перекомпиляция их при необходимости.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Общие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настройки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параметров и каталогов для сборки программы и их запоминание в проекте( для компиляции, редактирования, компоновки и отладки - 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 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Создание специальных отладочных версий и окончательных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сборок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программного продукта.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Индикация процесса создания программ (шаги создания: компиляция компоновка, подключения библиотек)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Применение современных возможностей объединения модулей в сложный продукт (зависимости модулей и т.д.)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endParaRPr lang="ru-RU" altLang="ru-RU" sz="23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8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Операторы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47</a:t>
            </a:fld>
            <a:endParaRPr lang="ru-RU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5" y="620688"/>
            <a:ext cx="9036496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Операторы</a:t>
            </a:r>
            <a:r>
              <a:rPr lang="ru-RU" altLang="ru-RU" sz="2300" b="1" dirty="0" smtClean="0"/>
              <a:t> языка выполняют действия в программе, они разделяются на два основных типа: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Операторы, </a:t>
            </a:r>
            <a:r>
              <a:rPr lang="ru-RU" altLang="ru-RU" sz="2300" b="1" u="sng" dirty="0" smtClean="0"/>
              <a:t>изменяющие</a:t>
            </a:r>
            <a:r>
              <a:rPr lang="ru-RU" altLang="ru-RU" sz="2300" b="1" dirty="0" smtClean="0"/>
              <a:t> данные (оператор </a:t>
            </a:r>
            <a:r>
              <a:rPr lang="ru-RU" altLang="ru-RU" sz="2300" b="1" u="sng" dirty="0" smtClean="0"/>
              <a:t>присваивания</a:t>
            </a:r>
            <a:r>
              <a:rPr lang="ru-RU" altLang="ru-RU" sz="2300" b="1" dirty="0" smtClean="0"/>
              <a:t> -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Операторы, </a:t>
            </a:r>
            <a:r>
              <a:rPr lang="ru-RU" altLang="ru-RU" sz="2300" b="1" u="sng" dirty="0" smtClean="0"/>
              <a:t>управляющие</a:t>
            </a:r>
            <a:r>
              <a:rPr lang="ru-RU" altLang="ru-RU" sz="2300" b="1" dirty="0" smtClean="0"/>
              <a:t> последовательностью выполнения других операторов (переходы, циклы, ветвление, выбор путей выполнения из </a:t>
            </a:r>
            <a:r>
              <a:rPr lang="ru-RU" altLang="ru-RU" sz="2300" b="1" dirty="0"/>
              <a:t>м</a:t>
            </a:r>
            <a:r>
              <a:rPr lang="ru-RU" altLang="ru-RU" sz="2300" b="1" dirty="0" smtClean="0"/>
              <a:t>ножества) - 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Особое и, даже промежуточное место, занимает оператор </a:t>
            </a:r>
            <a:r>
              <a:rPr lang="ru-RU" altLang="ru-RU" sz="2300" b="1" u="sng" dirty="0" smtClean="0"/>
              <a:t>вызова функций </a:t>
            </a:r>
            <a:r>
              <a:rPr lang="ru-RU" altLang="ru-RU" sz="2300" b="1" dirty="0" smtClean="0"/>
              <a:t>–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 (он и изменяет данные и управляет порядком выполнения)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Операторы в СИ/СИ++ разделяются специальным символом («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300" b="1" dirty="0"/>
              <a:t>»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 smtClean="0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 </a:t>
            </a:r>
            <a:r>
              <a:rPr lang="ru-RU" altLang="ru-RU" sz="2300" b="1" dirty="0" smtClean="0"/>
              <a:t>- отсутствие разделителя трактуется как 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ошибка!</a:t>
            </a:r>
          </a:p>
          <a:p>
            <a:pPr algn="l"/>
            <a:r>
              <a:rPr lang="ru-RU" altLang="ru-RU" sz="2300" b="1" dirty="0" smtClean="0"/>
              <a:t>Группа операторов заключенная в фигурные (операторные скобки</a:t>
            </a:r>
            <a:r>
              <a:rPr lang="en-US" altLang="ru-RU" sz="2300" b="1" dirty="0" smtClean="0"/>
              <a:t> ({,}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также считается оператором (</a:t>
            </a:r>
            <a:r>
              <a:rPr lang="ru-RU" altLang="ru-RU" sz="2300" b="1" u="sng" dirty="0" smtClean="0"/>
              <a:t>составным</a:t>
            </a:r>
            <a:r>
              <a:rPr lang="ru-RU" altLang="ru-RU" sz="2300" b="1" dirty="0" smtClean="0"/>
              <a:t> оператором, </a:t>
            </a:r>
            <a:r>
              <a:rPr lang="ru-RU" altLang="ru-RU" sz="2300" b="1" u="sng" dirty="0" smtClean="0"/>
              <a:t>блоком</a:t>
            </a:r>
            <a:r>
              <a:rPr lang="ru-RU" altLang="ru-RU" sz="2300" b="1" dirty="0" smtClean="0"/>
              <a:t>) – </a:t>
            </a:r>
            <a:endParaRPr lang="en-US" altLang="ru-RU" sz="2300" b="1" dirty="0" smtClean="0"/>
          </a:p>
          <a:p>
            <a:pPr algn="l"/>
            <a:r>
              <a:rPr lang="en-US" altLang="ru-RU" sz="2400" b="1" dirty="0" smtClean="0"/>
              <a:t>{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k+1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}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ru-RU" altLang="ru-RU" sz="2400" b="1" dirty="0" smtClean="0">
                <a:solidFill>
                  <a:schemeClr val="tx1"/>
                </a:solidFill>
              </a:rPr>
              <a:t>  </a:t>
            </a:r>
            <a:r>
              <a:rPr lang="ru-RU" altLang="ru-RU" sz="2300" b="1" dirty="0" smtClean="0"/>
              <a:t>Примеры блоков (</a:t>
            </a:r>
            <a:r>
              <a:rPr lang="ru-RU" altLang="ru-RU" sz="2300" b="1" dirty="0" smtClean="0"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</p:spTree>
    <p:extLst>
      <p:ext uri="{BB962C8B-B14F-4D97-AF65-F5344CB8AC3E}">
        <p14:creationId xmlns:p14="http://schemas.microsoft.com/office/powerpoint/2010/main" val="28265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 присваивания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присваивания</a:t>
            </a:r>
            <a:r>
              <a:rPr lang="ru-RU" altLang="ru-RU" sz="2300" b="1" dirty="0" smtClean="0"/>
              <a:t> (ОП)  - самый главный оператор программ имеет следующие формы написания: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Операция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Где: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Левая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- это переменная, или </a:t>
            </a:r>
            <a:r>
              <a:rPr lang="ru-RU" altLang="ru-RU" sz="2300" b="1" u="sng" dirty="0" smtClean="0"/>
              <a:t>адресное</a:t>
            </a:r>
            <a:r>
              <a:rPr lang="ru-RU" altLang="ru-RU" sz="2300" b="1" dirty="0" smtClean="0"/>
              <a:t> выражение, </a:t>
            </a:r>
            <a:r>
              <a:rPr lang="ru-RU" altLang="ru-RU" sz="2300" b="1" dirty="0"/>
              <a:t>куда будут записаны данные, а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Правая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</a:t>
            </a:r>
            <a:r>
              <a:rPr lang="ru-RU" altLang="ru-RU" sz="2300" b="1" dirty="0" smtClean="0"/>
              <a:t> - это выражение самого общего вида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. Типы вычисляемой переменной и тип выражения правой части должны совпадать.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 несовпадении типов и невозможности их автоматического приведения используются специальные функции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или допустимые </a:t>
            </a:r>
            <a:r>
              <a:rPr lang="en-US" altLang="ru-RU" sz="2300" b="1" dirty="0" smtClean="0"/>
              <a:t>cast </a:t>
            </a:r>
            <a:r>
              <a:rPr lang="ru-RU" altLang="ru-RU" sz="2300" b="1" dirty="0" smtClean="0"/>
              <a:t>– выражения для преобразования типов(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Примеры оператора присваивания:</a:t>
            </a:r>
          </a:p>
          <a:p>
            <a:pPr algn="l"/>
            <a:r>
              <a:rPr lang="en-US" altLang="ru-RU" sz="2300" b="1" dirty="0"/>
              <a:t>i</a:t>
            </a:r>
            <a:r>
              <a:rPr lang="en-US" altLang="ru-RU" sz="2300" b="1" dirty="0" smtClean="0"/>
              <a:t> = i + 1;  Mas[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</a:t>
            </a:r>
            <a:r>
              <a:rPr lang="en-US" altLang="ru-RU" sz="2300" b="1" dirty="0" smtClean="0"/>
              <a:t>] =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sin</a:t>
            </a:r>
            <a:r>
              <a:rPr lang="en-US" altLang="ru-RU" sz="2300" b="1" dirty="0" smtClean="0"/>
              <a:t> (2*a*x) 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300" b="1" dirty="0" smtClean="0"/>
              <a:t>Pointer = 20; Summa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+</a:t>
            </a:r>
            <a:r>
              <a:rPr lang="en-US" altLang="ru-RU" sz="2300" b="1" dirty="0" smtClean="0"/>
              <a:t>=</a:t>
            </a:r>
            <a:r>
              <a:rPr lang="en-US" altLang="ru-RU" sz="2300" b="1" dirty="0"/>
              <a:t> Mas[i</a:t>
            </a:r>
            <a:r>
              <a:rPr lang="en-US" altLang="ru-RU" sz="2300" b="1" dirty="0" smtClean="0"/>
              <a:t>];</a:t>
            </a: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51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Операторы управления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7956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 качестве операторов управления </a:t>
            </a:r>
            <a:r>
              <a:rPr lang="ru-RU" altLang="ru-RU" sz="2300" b="1" u="sng" dirty="0" smtClean="0"/>
              <a:t>применяются следующие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перехода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/>
              <a:t>в</a:t>
            </a:r>
            <a:r>
              <a:rPr lang="ru-RU" altLang="ru-RU" sz="2300" b="1" u="sng" dirty="0" smtClean="0"/>
              <a:t>етвления</a:t>
            </a:r>
            <a:r>
              <a:rPr lang="ru-RU" altLang="ru-RU" sz="2300" b="1" dirty="0" smtClean="0"/>
              <a:t>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 - else</a:t>
            </a:r>
            <a:r>
              <a:rPr lang="ru-RU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000" b="1" dirty="0" smtClean="0"/>
              <a:t>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</a:t>
            </a:r>
            <a:r>
              <a:rPr lang="ru-RU" altLang="ru-RU" sz="2300" b="1" u="sng" dirty="0" smtClean="0"/>
              <a:t>цикла</a:t>
            </a:r>
            <a:r>
              <a:rPr lang="ru-RU" altLang="ru-RU" sz="2300" b="1" dirty="0" smtClean="0"/>
              <a:t>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altLang="ru-RU" sz="2300" b="1" dirty="0" smtClean="0"/>
              <a:t>,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altLang="ru-RU" sz="2000" b="1" dirty="0" smtClean="0"/>
              <a:t> </a:t>
            </a:r>
            <a:r>
              <a:rPr lang="en-US" altLang="ru-RU" sz="2300" b="1" dirty="0"/>
              <a:t>,</a:t>
            </a:r>
            <a:r>
              <a:rPr lang="en-US" altLang="ru-RU" sz="2000" b="1" dirty="0" smtClean="0"/>
              <a:t>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hlinkClick r:id="rId6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en-US" altLang="ru-RU" sz="24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переключатель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/>
              <a:t>switch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ru-RU" altLang="ru-RU" sz="24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управления циклами (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altLang="ru-RU" sz="2300" b="1" dirty="0"/>
              <a:t>,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continue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 smtClean="0">
                <a:hlinkClick r:id="rId8" action="ppaction://hlinksldjump"/>
              </a:rPr>
              <a:t>СМ</a:t>
            </a:r>
            <a:r>
              <a:rPr lang="ru-RU" altLang="ru-RU" sz="2300" b="1" dirty="0" smtClean="0"/>
              <a:t>, </a:t>
            </a:r>
            <a:r>
              <a:rPr lang="ru-RU" altLang="ru-RU" sz="2300" b="1" dirty="0" smtClean="0">
                <a:hlinkClick r:id="rId9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  <a:endParaRPr lang="en-US" altLang="ru-RU" sz="20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возврата из функции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300" b="1" dirty="0" smtClean="0"/>
              <a:t>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Операторы управления изменяют традиционную(сверху вниз 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последовательность выполнения других операторов.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Вызов </a:t>
            </a:r>
            <a:r>
              <a:rPr lang="ru-RU" altLang="ru-RU" sz="2300" b="1" u="sng" dirty="0" smtClean="0"/>
              <a:t>функции/процедуры</a:t>
            </a:r>
            <a:r>
              <a:rPr lang="ru-RU" altLang="ru-RU" sz="2300" b="1" dirty="0" smtClean="0"/>
              <a:t> так же являются операторами управления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300" b="1" dirty="0"/>
              <a:t>, они записываются </a:t>
            </a:r>
            <a:r>
              <a:rPr lang="ru-RU" altLang="ru-RU" sz="2300" b="1" dirty="0" smtClean="0"/>
              <a:t>на основе имени вызываемой функции и списка параметров – аргументов.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49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1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Задачи дисциплины Основы программирования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980728"/>
            <a:ext cx="8675687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100" b="1" dirty="0" smtClean="0"/>
              <a:t>Состав дисциплины (</a:t>
            </a:r>
            <a:r>
              <a:rPr lang="ru-RU" altLang="ru-RU" sz="2100" b="1" dirty="0" smtClean="0">
                <a:hlinkClick r:id="rId2" action="ppaction://hlinksldjump"/>
              </a:rPr>
              <a:t>СМ</a:t>
            </a:r>
            <a:r>
              <a:rPr lang="ru-RU" altLang="ru-RU" sz="2100" b="1" dirty="0" smtClean="0"/>
              <a:t>).</a:t>
            </a:r>
          </a:p>
          <a:p>
            <a:pPr algn="l"/>
            <a:r>
              <a:rPr lang="ru-RU" altLang="ru-RU" sz="2100" b="1" u="sng" dirty="0" smtClean="0"/>
              <a:t>Задача дисциплины ОП</a:t>
            </a:r>
            <a:r>
              <a:rPr lang="ru-RU" altLang="ru-RU" sz="2100" b="1" dirty="0" smtClean="0"/>
              <a:t>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формирование </a:t>
            </a:r>
            <a:r>
              <a:rPr lang="ru-RU" altLang="ru-RU" sz="2100" b="1" u="sng" dirty="0" smtClean="0"/>
              <a:t>базовых знаний </a:t>
            </a:r>
            <a:r>
              <a:rPr lang="ru-RU" altLang="ru-RU" sz="2100" b="1" dirty="0" smtClean="0"/>
              <a:t>и понятий  в области программирования (</a:t>
            </a:r>
            <a:r>
              <a:rPr lang="ru-RU" altLang="ru-RU" sz="2100" b="1" dirty="0" smtClean="0">
                <a:hlinkClick r:id="rId3" action="ppaction://hlinksldjump"/>
              </a:rPr>
              <a:t>СМ</a:t>
            </a:r>
            <a:r>
              <a:rPr lang="ru-RU" altLang="ru-RU" sz="2100" b="1" dirty="0" smtClean="0"/>
              <a:t>),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/>
              <a:t>Изучение</a:t>
            </a:r>
            <a:r>
              <a:rPr lang="ru-RU" altLang="ru-RU" sz="2100" b="1" dirty="0" smtClean="0"/>
              <a:t> универсального </a:t>
            </a:r>
            <a:r>
              <a:rPr lang="ru-RU" altLang="ru-RU" sz="2100" b="1" u="sng" dirty="0" smtClean="0"/>
              <a:t>языка</a:t>
            </a:r>
            <a:r>
              <a:rPr lang="en-US" altLang="ru-RU" sz="2100" b="1" dirty="0" smtClean="0"/>
              <a:t> </a:t>
            </a:r>
            <a:r>
              <a:rPr lang="ru-RU" altLang="ru-RU" sz="2100" b="1" u="sng" dirty="0" smtClean="0"/>
              <a:t>(</a:t>
            </a:r>
            <a:r>
              <a:rPr lang="ru-RU" altLang="ru-RU" sz="2100" b="1" dirty="0" smtClean="0">
                <a:hlinkClick r:id="rId4" action="ppaction://hlinksldjump"/>
              </a:rPr>
              <a:t>СМ</a:t>
            </a:r>
            <a:r>
              <a:rPr lang="ru-RU" altLang="ru-RU" sz="2100" b="1" dirty="0" smtClean="0"/>
              <a:t>) программирования и современной системы программирования </a:t>
            </a:r>
            <a:r>
              <a:rPr lang="ru-RU" altLang="ru-RU" sz="2100" b="1" dirty="0"/>
              <a:t>(С и С++ - </a:t>
            </a:r>
            <a:r>
              <a:rPr lang="ru-RU" altLang="ru-RU" sz="2100" b="1" dirty="0">
                <a:hlinkClick r:id="rId5" action="ppaction://hlinksldjump"/>
              </a:rPr>
              <a:t>СМ</a:t>
            </a:r>
            <a:r>
              <a:rPr lang="ru-RU" altLang="ru-RU" sz="2100" b="1" dirty="0"/>
              <a:t>)</a:t>
            </a:r>
            <a:endParaRPr lang="ru-RU" altLang="ru-RU" sz="21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u="sng" dirty="0" smtClean="0"/>
              <a:t>Освоение</a:t>
            </a:r>
            <a:r>
              <a:rPr lang="ru-RU" altLang="ru-RU" sz="2100" b="1" dirty="0" smtClean="0"/>
              <a:t> технологии создания (</a:t>
            </a:r>
            <a:r>
              <a:rPr lang="ru-RU" altLang="ru-RU" sz="2100" b="1" dirty="0" smtClean="0">
                <a:hlinkClick r:id="rId6" action="ppaction://hlinksldjump"/>
              </a:rPr>
              <a:t>СМ</a:t>
            </a:r>
            <a:r>
              <a:rPr lang="ru-RU" altLang="ru-RU" sz="2100" b="1" dirty="0" smtClean="0"/>
              <a:t>), разработки (</a:t>
            </a:r>
            <a:r>
              <a:rPr lang="ru-RU" altLang="ru-RU" sz="2100" b="1" dirty="0" smtClean="0">
                <a:hlinkClick r:id="rId7" action="ppaction://hlinksldjump"/>
              </a:rPr>
              <a:t>СМ</a:t>
            </a:r>
            <a:r>
              <a:rPr lang="ru-RU" altLang="ru-RU" sz="2100" b="1" dirty="0" smtClean="0"/>
              <a:t>), программирования и </a:t>
            </a:r>
            <a:r>
              <a:rPr lang="ru-RU" altLang="ru-RU" sz="2100" b="1" dirty="0" smtClean="0">
                <a:solidFill>
                  <a:schemeClr val="tx1"/>
                </a:solidFill>
              </a:rPr>
              <a:t>отладки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8" action="ppaction://hlinksldjump"/>
              </a:rPr>
              <a:t>СМ</a:t>
            </a:r>
            <a:r>
              <a:rPr lang="ru-RU" altLang="ru-RU" sz="2100" b="1" dirty="0" smtClean="0"/>
              <a:t>) программ на универсальных языках программирования (</a:t>
            </a:r>
            <a:r>
              <a:rPr lang="ru-RU" altLang="ru-RU" sz="2100" b="1" dirty="0" smtClean="0">
                <a:hlinkClick r:id="rId6" action="ppaction://hlinksldjump"/>
              </a:rPr>
              <a:t>СМ</a:t>
            </a:r>
            <a:r>
              <a:rPr lang="ru-RU" altLang="ru-RU" sz="2100" b="1" dirty="0" smtClean="0"/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Получение первоначальных навыков оформления </a:t>
            </a:r>
            <a:r>
              <a:rPr lang="ru-RU" altLang="ru-RU" sz="2100" b="1" u="sng" dirty="0" smtClean="0"/>
              <a:t>документации</a:t>
            </a:r>
            <a:r>
              <a:rPr lang="ru-RU" altLang="ru-RU" sz="2100" b="1" dirty="0" smtClean="0"/>
              <a:t> на ПО и отчетов по работе (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ТЗ</a:t>
            </a:r>
            <a:r>
              <a:rPr lang="ru-RU" altLang="ru-RU" sz="2100" b="1" dirty="0" smtClean="0"/>
              <a:t>,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ДЗ</a:t>
            </a:r>
            <a:r>
              <a:rPr lang="ru-RU" altLang="ru-RU" sz="2100" b="1" dirty="0" smtClean="0"/>
              <a:t> по ОП).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/>
              <a:t>Получение </a:t>
            </a:r>
            <a:r>
              <a:rPr lang="ru-RU" altLang="ru-RU" sz="2100" b="1" u="sng" dirty="0"/>
              <a:t>навыков освоения </a:t>
            </a:r>
            <a:r>
              <a:rPr lang="ru-RU" altLang="ru-RU" sz="2100" b="1" dirty="0"/>
              <a:t>и изучения современных языков программирования(</a:t>
            </a:r>
            <a:r>
              <a:rPr lang="ru-RU" altLang="ru-RU" sz="2100" b="1" dirty="0">
                <a:hlinkClick r:id="rId4" action="ppaction://hlinksldjump"/>
              </a:rPr>
              <a:t>СМ</a:t>
            </a:r>
            <a:r>
              <a:rPr lang="ru-RU" altLang="ru-RU" sz="2100" b="1" dirty="0"/>
              <a:t>)  и систем программирования (</a:t>
            </a:r>
            <a:r>
              <a:rPr lang="ru-RU" altLang="ru-RU" sz="2100" b="1" dirty="0">
                <a:hlinkClick r:id="rId9" action="ppaction://hlinksldjump"/>
              </a:rPr>
              <a:t>СМ</a:t>
            </a:r>
            <a:r>
              <a:rPr lang="ru-RU" altLang="ru-RU" sz="2100" b="1" dirty="0"/>
              <a:t>).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>
                <a:hlinkClick r:id="rId10" action="ppaction://hlinksldjump"/>
              </a:rPr>
              <a:t>Пример </a:t>
            </a:r>
            <a:r>
              <a:rPr lang="ru-RU" altLang="ru-RU" sz="2100" b="1" dirty="0" smtClean="0"/>
              <a:t>простейшей программы на С/С</a:t>
            </a:r>
            <a:r>
              <a:rPr lang="ru-RU" altLang="ru-RU" sz="2100" b="1" dirty="0"/>
              <a:t>++ (</a:t>
            </a:r>
            <a:r>
              <a:rPr lang="ru-RU" altLang="ru-RU" sz="2100" b="1" dirty="0">
                <a:hlinkClick r:id="rId10" action="ppaction://hlinksldjump"/>
              </a:rPr>
              <a:t>СМ</a:t>
            </a:r>
            <a:r>
              <a:rPr lang="ru-RU" altLang="ru-RU" sz="2100" b="1" dirty="0"/>
              <a:t>)</a:t>
            </a:r>
            <a:endParaRPr lang="ru-RU" altLang="ru-RU" sz="21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Изучение </a:t>
            </a:r>
            <a:r>
              <a:rPr lang="ru-RU" altLang="ru-RU" sz="2100" b="1" dirty="0" smtClean="0">
                <a:hlinkClick r:id="rId11" action="ppaction://hlinksldjump"/>
              </a:rPr>
              <a:t>моделей</a:t>
            </a:r>
            <a:r>
              <a:rPr lang="ru-RU" altLang="ru-RU" sz="2100" b="1" dirty="0" smtClean="0"/>
              <a:t>, связанных с программированием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100" b="1" dirty="0" smtClean="0"/>
              <a:t>Литература по дисциплине ОП(</a:t>
            </a:r>
            <a:r>
              <a:rPr lang="ru-RU" altLang="ru-RU" sz="2100" b="1" dirty="0" smtClean="0">
                <a:hlinkClick r:id="rId12" action="ppaction://hlinksldjump"/>
              </a:rPr>
              <a:t>СМ</a:t>
            </a:r>
            <a:r>
              <a:rPr lang="ru-RU" altLang="ru-RU" sz="2100" b="1" dirty="0" smtClean="0"/>
              <a:t>)</a:t>
            </a:r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4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понятие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сгруппированы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повторяющиеся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части программ, к которым обеспечивается переход с возвратом и передачей параметров. Более подробно о функциях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Пусть программа выглядит так:</a:t>
            </a:r>
          </a:p>
          <a:p>
            <a:pPr algn="l"/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k+2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k+3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+..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 (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Синим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200" b="1" dirty="0"/>
              <a:t>показаны повторы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                              </a:t>
            </a:r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Вызов функции может быть выполнен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отдельно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или включаться в состав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. Тогда получим: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 smtClean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/>
              <a:t>; Где 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 </a:t>
            </a:r>
            <a:r>
              <a:rPr lang="ru-RU" altLang="ru-RU" sz="2200" b="1" dirty="0"/>
              <a:t>-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оператор вызова функции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 smtClean="0"/>
          </a:p>
          <a:p>
            <a:endParaRPr lang="ru-RU" altLang="ru-RU" sz="22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50</a:t>
            </a:fld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4067944" y="2348880"/>
            <a:ext cx="1368425" cy="2808312"/>
            <a:chOff x="2145952" y="2132856"/>
            <a:chExt cx="1368425" cy="4362884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2145952" y="2132856"/>
              <a:ext cx="1368425" cy="4362884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331641" y="4280557"/>
                <a:ext cx="1368150" cy="61972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Функция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</a:t>
                </a:r>
                <a:r>
                  <a:rPr lang="ru-RU" altLang="ru-RU" b="1" dirty="0" smtClean="0">
                    <a:solidFill>
                      <a:srgbClr val="0000FF"/>
                    </a:solidFill>
                  </a:rPr>
                  <a:t>;..</a:t>
                </a:r>
                <a:r>
                  <a:rPr lang="en-US" altLang="ru-RU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n+1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1" y="2875352"/>
                <a:ext cx="1368151" cy="4975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Вызов функции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ru-RU" altLang="ru-RU" sz="1600" b="1" baseline="-25000" dirty="0">
                    <a:solidFill>
                      <a:srgbClr val="0000FF"/>
                    </a:solidFill>
                  </a:rPr>
                  <a:t>в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" name="Соединительная линия уступом 13"/>
            <p:cNvCxnSpPr>
              <a:stCxn id="8" idx="1"/>
              <a:endCxn id="7" idx="1"/>
            </p:cNvCxnSpPr>
            <p:nvPr/>
          </p:nvCxnSpPr>
          <p:spPr>
            <a:xfrm rot="10800000" flipV="1">
              <a:off x="2145953" y="3025264"/>
              <a:ext cx="12700" cy="2337949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endCxn id="8" idx="3"/>
            </p:cNvCxnSpPr>
            <p:nvPr/>
          </p:nvCxnSpPr>
          <p:spPr>
            <a:xfrm rot="5400000" flipH="1" flipV="1">
              <a:off x="2442059" y="4091235"/>
              <a:ext cx="2138288" cy="6349"/>
            </a:xfrm>
            <a:prstGeom prst="bentConnector4">
              <a:avLst>
                <a:gd name="adj1" fmla="val -167"/>
                <a:gd name="adj2" fmla="val 3700567"/>
              </a:avLst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372200" y="3213245"/>
            <a:ext cx="277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Возврат</a:t>
            </a:r>
            <a:r>
              <a:rPr lang="ru-RU" dirty="0" smtClean="0"/>
              <a:t> из функции (</a:t>
            </a:r>
            <a:r>
              <a:rPr lang="en-US" b="1" dirty="0" smtClean="0">
                <a:solidFill>
                  <a:srgbClr val="0000FF"/>
                </a:solidFill>
              </a:rPr>
              <a:t>return</a:t>
            </a:r>
            <a:r>
              <a:rPr lang="ru-RU" dirty="0" smtClean="0"/>
              <a:t>) (и передача </a:t>
            </a:r>
          </a:p>
          <a:p>
            <a:r>
              <a:rPr lang="ru-RU" dirty="0" smtClean="0"/>
              <a:t>вычисленных</a:t>
            </a:r>
            <a:r>
              <a:rPr lang="en-US" dirty="0" smtClean="0"/>
              <a:t> </a:t>
            </a:r>
            <a:r>
              <a:rPr lang="ru-RU" dirty="0" smtClean="0"/>
              <a:t>параметров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827584" y="35036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Вызов</a:t>
            </a:r>
            <a:r>
              <a:rPr lang="ru-RU" dirty="0" smtClean="0"/>
              <a:t>  функции и передача фактических параметров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64" idx="1"/>
          </p:cNvCxnSpPr>
          <p:nvPr/>
        </p:nvCxnSpPr>
        <p:spPr>
          <a:xfrm flipH="1" flipV="1">
            <a:off x="5796136" y="3611497"/>
            <a:ext cx="576064" cy="63413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5" idx="3"/>
          </p:cNvCxnSpPr>
          <p:nvPr/>
        </p:nvCxnSpPr>
        <p:spPr>
          <a:xfrm flipV="1">
            <a:off x="2843808" y="3503688"/>
            <a:ext cx="936104" cy="600165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11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3720"/>
            <a:ext cx="8940121" cy="5837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использования функции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Оформить </a:t>
            </a:r>
            <a:r>
              <a:rPr lang="ru-RU" altLang="ru-RU" sz="1900" b="1" u="sng" dirty="0" smtClean="0"/>
              <a:t>описание</a:t>
            </a:r>
            <a:r>
              <a:rPr lang="ru-RU" altLang="ru-RU" sz="1900" b="1" dirty="0" smtClean="0"/>
              <a:t> функции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Выполнить </a:t>
            </a: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и  </a:t>
            </a:r>
            <a:r>
              <a:rPr lang="ru-RU" altLang="ru-RU" sz="1900" b="1" u="sng" dirty="0" smtClean="0"/>
              <a:t>возврат</a:t>
            </a:r>
            <a:r>
              <a:rPr lang="ru-RU" altLang="ru-RU" sz="1900" b="1" dirty="0" smtClean="0"/>
              <a:t> из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Описание функции </a:t>
            </a:r>
            <a:r>
              <a:rPr lang="ru-RU" altLang="ru-RU" sz="1900" b="1" u="sng" dirty="0" smtClean="0"/>
              <a:t>содержит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Тип возврата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1900" b="1" dirty="0">
                <a:solidFill>
                  <a:srgbClr val="008000"/>
                </a:solidFill>
              </a:rPr>
              <a:t>= </a:t>
            </a:r>
            <a:r>
              <a:rPr lang="en-US" altLang="ru-RU" sz="1900" b="1" dirty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(&lt;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формальных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параметров "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,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"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)</a:t>
            </a:r>
            <a:endParaRPr lang="en-US" altLang="ru-RU" sz="19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{&lt;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Составной оператор – тело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 }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возврата из функции предусмотрен оператор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Выражение типа возврата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&gt;]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; 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выполняется так: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Фактических 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параметров 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ru-RU" altLang="ru-RU" sz="19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Пример</a:t>
            </a:r>
            <a:r>
              <a:rPr lang="ru-RU" altLang="ru-RU" sz="1900" b="1" dirty="0" smtClean="0"/>
              <a:t> </a:t>
            </a:r>
            <a:r>
              <a:rPr lang="ru-RU" altLang="ru-RU" sz="1900" b="1" u="sng" dirty="0" smtClean="0"/>
              <a:t>описания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функции сложения: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 + b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);};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– </a:t>
            </a:r>
            <a:r>
              <a:rPr lang="ru-RU" sz="19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Оператор возврата из функции!!!</a:t>
            </a:r>
            <a:endParaRPr lang="en-US" sz="19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Пример </a:t>
            </a:r>
            <a:r>
              <a:rPr lang="ru-RU" altLang="ru-RU" sz="1900" b="1" u="sng" dirty="0" smtClean="0"/>
              <a:t>вызова </a:t>
            </a:r>
            <a:r>
              <a:rPr lang="ru-RU" altLang="ru-RU" sz="1900" b="1" dirty="0" smtClean="0"/>
              <a:t>этой функции при инициализации переменной </a:t>
            </a:r>
            <a:r>
              <a:rPr lang="en-US" altLang="ru-RU" sz="1900" b="1" dirty="0" smtClean="0"/>
              <a:t>S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Summa(1,1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Результат 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S=2</a:t>
            </a:r>
            <a:endParaRPr lang="ru-RU" sz="19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Функция может и не </a:t>
            </a:r>
            <a:r>
              <a:rPr lang="ru-RU" altLang="ru-RU" sz="1900" b="1" dirty="0"/>
              <a:t>в</a:t>
            </a:r>
            <a:r>
              <a:rPr lang="ru-RU" altLang="ru-RU" sz="1900" b="1" dirty="0" smtClean="0"/>
              <a:t>озвращать значение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и не иметь параметров, тогда задается тип возврата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altLang="ru-RU" sz="1900" b="1" dirty="0">
                <a:highlight>
                  <a:srgbClr val="FFFFFF"/>
                </a:highlight>
              </a:rPr>
              <a:t> </a:t>
            </a:r>
            <a:r>
              <a:rPr lang="ru-RU" altLang="ru-RU" sz="1900" b="1" dirty="0" smtClean="0">
                <a:highlight>
                  <a:srgbClr val="FFFFFF"/>
                </a:highlight>
              </a:rPr>
              <a:t>и </a:t>
            </a:r>
            <a:r>
              <a:rPr lang="ru-RU" altLang="ru-RU" sz="1900" b="1" dirty="0" smtClean="0"/>
              <a:t>оператор возврата (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1900" b="1" dirty="0" smtClean="0"/>
              <a:t>) без выражения</a:t>
            </a:r>
            <a:r>
              <a:rPr lang="en-US" altLang="ru-RU" sz="1900" b="1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Составной оператор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Составной</a:t>
            </a:r>
            <a:r>
              <a:rPr lang="ru-RU" altLang="ru-RU" sz="2300" b="1" dirty="0" smtClean="0"/>
              <a:t> оператор это любая группа операторов заключенная в операторные скобки (для СИ –"</a:t>
            </a:r>
            <a:r>
              <a:rPr lang="en-US" altLang="ru-RU" sz="2300" b="1" dirty="0" smtClean="0"/>
              <a:t>{</a:t>
            </a:r>
            <a:r>
              <a:rPr lang="ru-RU" altLang="ru-RU" sz="2300" b="1" dirty="0" smtClean="0"/>
              <a:t>",</a:t>
            </a:r>
            <a:r>
              <a:rPr lang="en-US" altLang="ru-RU" sz="2300" b="1" dirty="0" smtClean="0"/>
              <a:t>"}"</a:t>
            </a:r>
            <a:r>
              <a:rPr lang="ru-RU" altLang="ru-RU" sz="2300" b="1" dirty="0" smtClean="0"/>
              <a:t>, для Паскаля </a:t>
            </a:r>
            <a:r>
              <a:rPr lang="en-US" altLang="ru-RU" sz="2300" b="1" dirty="0" smtClean="0"/>
              <a:t>begin </a:t>
            </a:r>
            <a:r>
              <a:rPr lang="ru-RU" altLang="ru-RU" sz="2300" b="1" dirty="0" smtClean="0"/>
              <a:t>и</a:t>
            </a:r>
            <a:r>
              <a:rPr lang="en-US" altLang="ru-RU" sz="2300" b="1" dirty="0" smtClean="0"/>
              <a:t> end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{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</a:t>
            </a:r>
            <a:r>
              <a:rPr lang="en-US" altLang="ru-RU" sz="2800" b="1" dirty="0" err="1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Синонимом понятия </a:t>
            </a:r>
            <a:r>
              <a:rPr lang="ru-RU" altLang="ru-RU" sz="2400" b="1" u="sng" dirty="0" smtClean="0"/>
              <a:t>составной </a:t>
            </a:r>
            <a:r>
              <a:rPr lang="ru-RU" altLang="ru-RU" sz="2400" b="1" dirty="0" smtClean="0"/>
              <a:t>оператор является понятие </a:t>
            </a:r>
            <a:r>
              <a:rPr lang="ru-RU" altLang="ru-RU" sz="2400" b="1" u="sng" dirty="0" smtClean="0"/>
              <a:t>блок</a:t>
            </a:r>
            <a:r>
              <a:rPr lang="ru-RU" altLang="ru-RU" sz="2400" b="1" dirty="0" smtClean="0"/>
              <a:t> (блочное</a:t>
            </a:r>
            <a:r>
              <a:rPr lang="en-US" altLang="ru-RU" sz="2400" b="1" dirty="0" smtClean="0"/>
              <a:t>/</a:t>
            </a:r>
            <a:r>
              <a:rPr lang="ru-RU" altLang="ru-RU" sz="2400" b="1" dirty="0" smtClean="0"/>
              <a:t>структурное программирование)</a:t>
            </a:r>
          </a:p>
          <a:p>
            <a:pPr algn="l"/>
            <a:r>
              <a:rPr lang="ru-RU" altLang="ru-RU" sz="2400" b="1" u="sng" dirty="0" smtClean="0"/>
              <a:t>Составные</a:t>
            </a:r>
            <a:r>
              <a:rPr lang="ru-RU" altLang="ru-RU" sz="2400" b="1" dirty="0" smtClean="0"/>
              <a:t> операторы могут быть </a:t>
            </a:r>
            <a:r>
              <a:rPr lang="ru-RU" altLang="ru-RU" sz="2400" b="1" u="sng" dirty="0" smtClean="0"/>
              <a:t>вложенными </a:t>
            </a:r>
            <a:r>
              <a:rPr lang="ru-RU" altLang="ru-RU" sz="2400" b="1" dirty="0" smtClean="0"/>
              <a:t>( без ограничений вложенности):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{S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chemeClr val="tx1"/>
                </a:solidFill>
              </a:rPr>
              <a:t>{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};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Блоки используются для написания функций и структурного программирования.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Переменные объявленные в блоке имеют </a:t>
            </a:r>
            <a:r>
              <a:rPr lang="ru-RU" altLang="ru-RU" sz="2400" b="1" u="sng" dirty="0" smtClean="0"/>
              <a:t>область видимости</a:t>
            </a:r>
            <a:r>
              <a:rPr lang="ru-RU" altLang="ru-RU" sz="2400" b="1" dirty="0" smtClean="0"/>
              <a:t> ограниченную </a:t>
            </a:r>
            <a:r>
              <a:rPr lang="ru-RU" altLang="ru-RU" sz="2400" b="1" u="sng" dirty="0" smtClean="0"/>
              <a:t>внутри</a:t>
            </a:r>
            <a:r>
              <a:rPr lang="ru-RU" altLang="ru-RU" sz="2400" b="1" dirty="0" smtClean="0"/>
              <a:t> блока и они </a:t>
            </a:r>
            <a:r>
              <a:rPr lang="ru-RU" altLang="ru-RU" sz="2400" b="1" u="sng" dirty="0" smtClean="0"/>
              <a:t>недоступны</a:t>
            </a:r>
            <a:r>
              <a:rPr lang="ru-RU" altLang="ru-RU" sz="2400" b="1" dirty="0" smtClean="0"/>
              <a:t> вне блока.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В разных блоках могут быть переменные с </a:t>
            </a:r>
            <a:r>
              <a:rPr lang="ru-RU" altLang="ru-RU" sz="2400" b="1" u="sng" dirty="0" smtClean="0"/>
              <a:t>одинаковыми</a:t>
            </a:r>
            <a:r>
              <a:rPr lang="ru-RU" altLang="ru-RU" sz="2400" b="1" dirty="0" smtClean="0"/>
              <a:t> именами.</a:t>
            </a:r>
            <a:endParaRPr lang="ru-RU" altLang="ru-RU" sz="2400" b="1" dirty="0"/>
          </a:p>
          <a:p>
            <a:pPr algn="l"/>
            <a:endParaRPr lang="en-US" altLang="ru-RU" sz="24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39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 присваивания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присваивания</a:t>
            </a:r>
            <a:r>
              <a:rPr lang="ru-RU" altLang="ru-RU" sz="2300" b="1" dirty="0" smtClean="0"/>
              <a:t> (ОП)  - самый главный оператор программ имеет следующие формы написания: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Левая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Правая 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Левая часть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Операция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=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Правая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часть ОП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Где: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Левая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- это переменная, или </a:t>
            </a:r>
            <a:r>
              <a:rPr lang="ru-RU" altLang="ru-RU" sz="2300" b="1" u="sng" dirty="0" smtClean="0"/>
              <a:t>адресное</a:t>
            </a:r>
            <a:r>
              <a:rPr lang="ru-RU" altLang="ru-RU" sz="2300" b="1" dirty="0" smtClean="0"/>
              <a:t> выражение, </a:t>
            </a:r>
            <a:r>
              <a:rPr lang="ru-RU" altLang="ru-RU" sz="2300" b="1" dirty="0"/>
              <a:t>куда будут записаны данные, а</a:t>
            </a:r>
          </a:p>
          <a:p>
            <a:pPr algn="l"/>
            <a:r>
              <a:rPr lang="en-US" altLang="ru-RU" sz="2300" b="1" dirty="0"/>
              <a:t>&lt;</a:t>
            </a:r>
            <a:r>
              <a:rPr lang="ru-RU" altLang="ru-RU" sz="2300" b="1" dirty="0"/>
              <a:t>Правая часть ОП</a:t>
            </a:r>
            <a:r>
              <a:rPr lang="en-US" altLang="ru-RU" sz="2300" b="1" dirty="0"/>
              <a:t>&gt;</a:t>
            </a:r>
            <a:r>
              <a:rPr lang="ru-RU" altLang="ru-RU" sz="2300" b="1" dirty="0"/>
              <a:t> </a:t>
            </a:r>
            <a:r>
              <a:rPr lang="ru-RU" altLang="ru-RU" sz="2300" b="1" dirty="0" smtClean="0"/>
              <a:t> - это выражение самого общего вида</a:t>
            </a:r>
            <a:r>
              <a:rPr lang="en-US" altLang="ru-RU" sz="2300" b="1" dirty="0" smtClean="0"/>
              <a:t>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. Типы вычисляемой переменной и тип выражения правой части должны совпадать.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 несовпадении типов и невозможности их автоматического приведения используются специальные функции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или допустимые </a:t>
            </a:r>
            <a:r>
              <a:rPr lang="en-US" altLang="ru-RU" sz="2300" b="1" dirty="0" smtClean="0"/>
              <a:t>cast </a:t>
            </a:r>
            <a:r>
              <a:rPr lang="ru-RU" altLang="ru-RU" sz="2300" b="1" dirty="0" smtClean="0"/>
              <a:t>– выражения для преобразования типов(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Примеры оператора присваивания:</a:t>
            </a:r>
          </a:p>
          <a:p>
            <a:pPr algn="l"/>
            <a:r>
              <a:rPr lang="en-US" altLang="ru-RU" sz="2300" b="1" dirty="0"/>
              <a:t>i</a:t>
            </a:r>
            <a:r>
              <a:rPr lang="en-US" altLang="ru-RU" sz="2300" b="1" dirty="0" smtClean="0"/>
              <a:t> = i + 1;  Mas[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i</a:t>
            </a:r>
            <a:r>
              <a:rPr lang="en-US" altLang="ru-RU" sz="2300" b="1" dirty="0" smtClean="0"/>
              <a:t>] =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sin</a:t>
            </a:r>
            <a:r>
              <a:rPr lang="en-US" altLang="ru-RU" sz="2300" b="1" dirty="0" smtClean="0"/>
              <a:t> (2*a*x) ;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*</a:t>
            </a:r>
            <a:r>
              <a:rPr lang="en-US" altLang="ru-RU" sz="2300" b="1" dirty="0" smtClean="0"/>
              <a:t>Pointer = 20; Summa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+</a:t>
            </a:r>
            <a:r>
              <a:rPr lang="en-US" altLang="ru-RU" sz="2300" b="1" dirty="0" smtClean="0"/>
              <a:t>=</a:t>
            </a:r>
            <a:r>
              <a:rPr lang="en-US" altLang="ru-RU" sz="2300" b="1" dirty="0"/>
              <a:t> Mas[i</a:t>
            </a:r>
            <a:r>
              <a:rPr lang="en-US" altLang="ru-RU" sz="2300" b="1" dirty="0" smtClean="0"/>
              <a:t>];</a:t>
            </a: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7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Операторы управления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" y="476672"/>
            <a:ext cx="8879566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 качестве операторов управления </a:t>
            </a:r>
            <a:r>
              <a:rPr lang="ru-RU" altLang="ru-RU" sz="2300" b="1" u="sng" dirty="0" smtClean="0"/>
              <a:t>применяются следующие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перехода </a:t>
            </a:r>
            <a:r>
              <a:rPr lang="en-US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ru-RU" altLang="ru-RU" sz="2300" b="1" dirty="0" smtClean="0"/>
              <a:t>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/>
              <a:t>в</a:t>
            </a:r>
            <a:r>
              <a:rPr lang="ru-RU" altLang="ru-RU" sz="2300" b="1" u="sng" dirty="0" smtClean="0"/>
              <a:t>етвления</a:t>
            </a:r>
            <a:r>
              <a:rPr lang="ru-RU" altLang="ru-RU" sz="2300" b="1" dirty="0" smtClean="0"/>
              <a:t>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 - else</a:t>
            </a:r>
            <a:r>
              <a:rPr lang="ru-RU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000" b="1" dirty="0" smtClean="0"/>
              <a:t>(</a:t>
            </a:r>
            <a:r>
              <a:rPr lang="ru-RU" altLang="ru-RU" sz="2300" b="1" dirty="0">
                <a:hlinkClick r:id="rId5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</a:t>
            </a:r>
            <a:r>
              <a:rPr lang="ru-RU" altLang="ru-RU" sz="2300" b="1" u="sng" dirty="0" smtClean="0"/>
              <a:t>цикла</a:t>
            </a:r>
            <a:r>
              <a:rPr lang="ru-RU" altLang="ru-RU" sz="2300" b="1" dirty="0" smtClean="0"/>
              <a:t>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for</a:t>
            </a:r>
            <a:r>
              <a:rPr lang="en-US" altLang="ru-RU" sz="2300" b="1" dirty="0" smtClean="0"/>
              <a:t>,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altLang="ru-RU" sz="2000" b="1" dirty="0" smtClean="0"/>
              <a:t> </a:t>
            </a:r>
            <a:r>
              <a:rPr lang="en-US" altLang="ru-RU" sz="2300" b="1" dirty="0"/>
              <a:t>,</a:t>
            </a:r>
            <a:r>
              <a:rPr lang="en-US" altLang="ru-RU" sz="2000" b="1" dirty="0" smtClean="0"/>
              <a:t> 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hlinkClick r:id="rId6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en-US" altLang="ru-RU" sz="24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</a:t>
            </a:r>
            <a:r>
              <a:rPr lang="ru-RU" altLang="ru-RU" sz="2300" b="1" u="sng" dirty="0" smtClean="0"/>
              <a:t>переключатель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/>
              <a:t>switch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en-US" altLang="ru-RU" sz="2400" b="1" dirty="0"/>
              <a:t>(</a:t>
            </a:r>
            <a:r>
              <a:rPr lang="ru-RU" altLang="ru-RU" sz="24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en-US" altLang="ru-RU" sz="2400" b="1" dirty="0" smtClean="0"/>
              <a:t>)</a:t>
            </a:r>
            <a:r>
              <a:rPr lang="ru-RU" altLang="ru-RU" sz="2400" b="1" dirty="0" smtClean="0"/>
              <a:t>;</a:t>
            </a:r>
            <a:endParaRPr lang="ru-RU" altLang="ru-RU" sz="24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Операторы управления циклами ( 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break</a:t>
            </a:r>
            <a:r>
              <a:rPr lang="en-US" altLang="ru-RU" sz="2300" b="1" dirty="0"/>
              <a:t>,</a:t>
            </a:r>
            <a:r>
              <a:rPr lang="en-US" alt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continue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 smtClean="0">
                <a:hlinkClick r:id="rId8" action="ppaction://hlinksldjump"/>
              </a:rPr>
              <a:t>СМ</a:t>
            </a:r>
            <a:r>
              <a:rPr lang="ru-RU" altLang="ru-RU" sz="2300" b="1" dirty="0" smtClean="0"/>
              <a:t>, </a:t>
            </a:r>
            <a:r>
              <a:rPr lang="ru-RU" altLang="ru-RU" sz="2300" b="1" dirty="0" smtClean="0">
                <a:hlinkClick r:id="rId9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000" b="1" dirty="0" smtClean="0"/>
              <a:t>;</a:t>
            </a:r>
            <a:endParaRPr lang="en-US" altLang="ru-RU" sz="2000" b="1" dirty="0" smtClean="0"/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Оператор возврата из функции (</a:t>
            </a:r>
            <a:r>
              <a:rPr lang="en-US" alt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2300" b="1" dirty="0" smtClean="0"/>
              <a:t>)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/>
              <a:t>)</a:t>
            </a:r>
            <a:r>
              <a:rPr lang="ru-RU" altLang="ru-RU" sz="2300" b="1" dirty="0" smtClean="0"/>
              <a:t>;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Операторы управления изменяют традиционную(сверху вниз 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 последовательность выполнения других операторов.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/>
              <a:t>Вызов </a:t>
            </a:r>
            <a:r>
              <a:rPr lang="ru-RU" altLang="ru-RU" sz="2300" b="1" u="sng" dirty="0" smtClean="0"/>
              <a:t>функции/процедуры</a:t>
            </a:r>
            <a:r>
              <a:rPr lang="ru-RU" altLang="ru-RU" sz="2300" b="1" dirty="0" smtClean="0"/>
              <a:t> так же являются операторами управления </a:t>
            </a:r>
            <a:r>
              <a:rPr lang="en-US" altLang="ru-RU" sz="2000" b="1" dirty="0"/>
              <a:t>(</a:t>
            </a:r>
            <a:r>
              <a:rPr lang="ru-RU" altLang="ru-RU" sz="2300" b="1" dirty="0">
                <a:hlinkClick r:id="rId10" action="ppaction://hlinksldjump"/>
              </a:rPr>
              <a:t>СМ</a:t>
            </a:r>
            <a:r>
              <a:rPr lang="en-US" altLang="ru-RU" sz="2000" b="1" dirty="0" smtClean="0"/>
              <a:t>)</a:t>
            </a:r>
            <a:r>
              <a:rPr lang="ru-RU" altLang="ru-RU" sz="2300" b="1" dirty="0"/>
              <a:t>, они записываются </a:t>
            </a:r>
            <a:r>
              <a:rPr lang="ru-RU" altLang="ru-RU" sz="2300" b="1" dirty="0" smtClean="0"/>
              <a:t>на основе имени вызываемой функции и списка параметров – аргументов.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 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понятие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61926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сгруппированы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повторяющиеся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части программ, к которым обеспечивается переход с возвратом и передачей параметров. Более подробно о функциях (</a:t>
            </a:r>
            <a:r>
              <a:rPr lang="ru-RU" altLang="ru-RU" sz="2200" b="1" dirty="0" smtClean="0">
                <a:solidFill>
                  <a:srgbClr val="FF0000"/>
                </a:solidFill>
                <a:hlinkClick r:id="rId2" action="ppaction://hlinksldjump"/>
              </a:rPr>
              <a:t>СМ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). Пусть программа выглядит так:</a:t>
            </a:r>
          </a:p>
          <a:p>
            <a:pPr algn="l"/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k+2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k+3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;..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S</a:t>
            </a:r>
            <a:r>
              <a:rPr lang="en-US" altLang="ru-RU" sz="2200" b="1" baseline="-25000" dirty="0" smtClean="0">
                <a:solidFill>
                  <a:srgbClr val="0000FF"/>
                </a:solidFill>
              </a:rPr>
              <a:t>n+1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 smtClean="0">
                <a:solidFill>
                  <a:srgbClr val="FF0000"/>
                </a:solidFill>
              </a:rPr>
              <a:t>+..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 (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Синим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200" b="1" dirty="0"/>
              <a:t>показаны повторы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)</a:t>
            </a:r>
          </a:p>
          <a:p>
            <a:pPr algn="l"/>
            <a:r>
              <a:rPr lang="ru-RU" altLang="ru-RU" sz="2200" b="1" dirty="0">
                <a:solidFill>
                  <a:srgbClr val="FF0000"/>
                </a:solidFill>
              </a:rPr>
              <a:t> 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                               </a:t>
            </a:r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algn="l"/>
            <a:endParaRPr lang="ru-RU" altLang="ru-RU" sz="2200" b="1" baseline="-25000" dirty="0" smtClean="0">
              <a:solidFill>
                <a:srgbClr val="0000FF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chemeClr val="tx1"/>
                </a:solidFill>
              </a:rPr>
              <a:t>Вызов функции может быть выполнен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отдельно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 или включаться в состав </a:t>
            </a:r>
            <a:r>
              <a:rPr lang="ru-RU" altLang="ru-RU" sz="2200" b="1" u="sng" dirty="0" smtClean="0">
                <a:solidFill>
                  <a:schemeClr val="tx1"/>
                </a:solidFill>
              </a:rPr>
              <a:t>выражения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. Тогда получим: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2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200" b="1" baseline="-25000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k+2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S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k+3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 smtClean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</a:t>
            </a:r>
            <a:r>
              <a:rPr lang="en-US" altLang="ru-RU" sz="2200" b="1" dirty="0" smtClean="0">
                <a:solidFill>
                  <a:srgbClr val="0000FF"/>
                </a:solidFill>
              </a:rPr>
              <a:t> </a:t>
            </a:r>
            <a:r>
              <a:rPr lang="en-US" altLang="ru-RU" sz="2200" b="1" dirty="0" err="1" smtClean="0">
                <a:solidFill>
                  <a:srgbClr val="FF0000"/>
                </a:solidFill>
              </a:rPr>
              <a:t>S</a:t>
            </a:r>
            <a:r>
              <a:rPr lang="en-US" altLang="ru-RU" sz="2200" b="1" baseline="-25000" dirty="0" err="1" smtClean="0">
                <a:solidFill>
                  <a:srgbClr val="FF0000"/>
                </a:solidFill>
              </a:rPr>
              <a:t>k</a:t>
            </a:r>
            <a:r>
              <a:rPr lang="en-US" altLang="ru-RU" sz="2200" b="1" baseline="-25000" dirty="0">
                <a:solidFill>
                  <a:srgbClr val="FF0000"/>
                </a:solidFill>
              </a:rPr>
              <a:t>+..</a:t>
            </a:r>
            <a:r>
              <a:rPr lang="ru-RU" altLang="ru-RU" sz="2200" b="1" dirty="0"/>
              <a:t>; Где </a:t>
            </a:r>
            <a:r>
              <a:rPr lang="ru-RU" altLang="ru-RU" sz="2200" b="1" dirty="0">
                <a:solidFill>
                  <a:srgbClr val="FF0000"/>
                </a:solidFill>
              </a:rPr>
              <a:t>;</a:t>
            </a:r>
            <a:r>
              <a:rPr lang="en-US" altLang="ru-RU" sz="2200" b="1" dirty="0">
                <a:solidFill>
                  <a:srgbClr val="FF0000"/>
                </a:solidFill>
              </a:rPr>
              <a:t> </a:t>
            </a:r>
            <a:r>
              <a:rPr lang="en-US" altLang="ru-RU" sz="2200" b="1" dirty="0">
                <a:solidFill>
                  <a:srgbClr val="0000FF"/>
                </a:solidFill>
              </a:rPr>
              <a:t>S</a:t>
            </a:r>
            <a:r>
              <a:rPr lang="ru-RU" altLang="ru-RU" sz="2200" b="1" baseline="-25000" dirty="0">
                <a:solidFill>
                  <a:srgbClr val="0000FF"/>
                </a:solidFill>
              </a:rPr>
              <a:t>в</a:t>
            </a:r>
            <a:r>
              <a:rPr lang="ru-RU" altLang="ru-RU" sz="2200" b="1" dirty="0" smtClean="0">
                <a:solidFill>
                  <a:srgbClr val="0000FF"/>
                </a:solidFill>
              </a:rPr>
              <a:t>; </a:t>
            </a:r>
            <a:r>
              <a:rPr lang="ru-RU" altLang="ru-RU" sz="2200" b="1" dirty="0"/>
              <a:t>- </a:t>
            </a:r>
            <a:r>
              <a:rPr lang="ru-RU" altLang="ru-RU" sz="2200" b="1" dirty="0" smtClean="0">
                <a:solidFill>
                  <a:schemeClr val="tx1"/>
                </a:solidFill>
              </a:rPr>
              <a:t>оператор вызова функции</a:t>
            </a:r>
            <a:endParaRPr lang="ru-RU" altLang="ru-RU" sz="2200" b="1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/>
          </a:p>
          <a:p>
            <a:pPr algn="l"/>
            <a:endParaRPr lang="ru-RU" altLang="ru-RU" sz="2200" b="1" dirty="0" smtClean="0"/>
          </a:p>
          <a:p>
            <a:pPr algn="l"/>
            <a:endParaRPr lang="ru-RU" altLang="ru-RU" sz="2200" b="1" dirty="0" smtClean="0"/>
          </a:p>
          <a:p>
            <a:endParaRPr lang="ru-RU" altLang="ru-RU" sz="22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55</a:t>
            </a:fld>
            <a:endParaRPr lang="ru-RU"/>
          </a:p>
        </p:txBody>
      </p:sp>
      <p:grpSp>
        <p:nvGrpSpPr>
          <p:cNvPr id="66" name="Группа 65"/>
          <p:cNvGrpSpPr/>
          <p:nvPr/>
        </p:nvGrpSpPr>
        <p:grpSpPr>
          <a:xfrm>
            <a:off x="4067944" y="2348880"/>
            <a:ext cx="1368425" cy="2808312"/>
            <a:chOff x="2145952" y="2132856"/>
            <a:chExt cx="1368425" cy="4362884"/>
          </a:xfrm>
        </p:grpSpPr>
        <p:grpSp>
          <p:nvGrpSpPr>
            <p:cNvPr id="5" name="Группа 36"/>
            <p:cNvGrpSpPr>
              <a:grpSpLocks/>
            </p:cNvGrpSpPr>
            <p:nvPr/>
          </p:nvGrpSpPr>
          <p:grpSpPr bwMode="auto">
            <a:xfrm>
              <a:off x="2145952" y="2132856"/>
              <a:ext cx="1368425" cy="4362884"/>
              <a:chOff x="1331640" y="2564408"/>
              <a:chExt cx="1368152" cy="2736304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1331641" y="4280557"/>
                <a:ext cx="1368150" cy="61972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Функция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</a:t>
                </a:r>
                <a:r>
                  <a:rPr lang="ru-RU" altLang="ru-RU" b="1" dirty="0" smtClean="0">
                    <a:solidFill>
                      <a:srgbClr val="0000FF"/>
                    </a:solidFill>
                  </a:rPr>
                  <a:t>;..</a:t>
                </a:r>
                <a:r>
                  <a:rPr lang="en-US" altLang="ru-RU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altLang="ru-RU" b="1" dirty="0">
                    <a:solidFill>
                      <a:srgbClr val="0000FF"/>
                    </a:solidFill>
                  </a:rPr>
                  <a:t>S</a:t>
                </a:r>
                <a:r>
                  <a:rPr lang="en-US" altLang="ru-RU" b="1" baseline="-25000" dirty="0">
                    <a:solidFill>
                      <a:srgbClr val="0000FF"/>
                    </a:solidFill>
                  </a:rPr>
                  <a:t>n+1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331641" y="2875352"/>
                <a:ext cx="1368151" cy="4975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Вызов функции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ru-RU" sz="1600" b="1" dirty="0">
                    <a:solidFill>
                      <a:srgbClr val="0000FF"/>
                    </a:solidFill>
                  </a:rPr>
                  <a:t>S</a:t>
                </a:r>
                <a:r>
                  <a:rPr lang="ru-RU" altLang="ru-RU" sz="1600" b="1" baseline="-25000" dirty="0">
                    <a:solidFill>
                      <a:srgbClr val="0000FF"/>
                    </a:solidFill>
                  </a:rPr>
                  <a:t>в</a:t>
                </a:r>
                <a:endParaRPr lang="ru-RU" sz="16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4" name="Соединительная линия уступом 13"/>
            <p:cNvCxnSpPr>
              <a:stCxn id="8" idx="1"/>
              <a:endCxn id="7" idx="1"/>
            </p:cNvCxnSpPr>
            <p:nvPr/>
          </p:nvCxnSpPr>
          <p:spPr>
            <a:xfrm rot="10800000" flipV="1">
              <a:off x="2145953" y="3025264"/>
              <a:ext cx="12700" cy="2337949"/>
            </a:xfrm>
            <a:prstGeom prst="bentConnector3">
              <a:avLst>
                <a:gd name="adj1" fmla="val 1800000"/>
              </a:avLst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Соединительная линия уступом 58"/>
            <p:cNvCxnSpPr>
              <a:endCxn id="8" idx="3"/>
            </p:cNvCxnSpPr>
            <p:nvPr/>
          </p:nvCxnSpPr>
          <p:spPr>
            <a:xfrm rot="5400000" flipH="1" flipV="1">
              <a:off x="2442059" y="4091235"/>
              <a:ext cx="2138288" cy="6349"/>
            </a:xfrm>
            <a:prstGeom prst="bentConnector4">
              <a:avLst>
                <a:gd name="adj1" fmla="val -167"/>
                <a:gd name="adj2" fmla="val 3700567"/>
              </a:avLst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6372200" y="3213245"/>
            <a:ext cx="2771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Возврат</a:t>
            </a:r>
            <a:r>
              <a:rPr lang="ru-RU" dirty="0" smtClean="0"/>
              <a:t> из функции (</a:t>
            </a:r>
            <a:r>
              <a:rPr lang="en-US" b="1" dirty="0" smtClean="0">
                <a:solidFill>
                  <a:srgbClr val="0000FF"/>
                </a:solidFill>
              </a:rPr>
              <a:t>return</a:t>
            </a:r>
            <a:r>
              <a:rPr lang="ru-RU" dirty="0" smtClean="0"/>
              <a:t>) (и передача </a:t>
            </a:r>
          </a:p>
          <a:p>
            <a:r>
              <a:rPr lang="ru-RU" dirty="0" smtClean="0"/>
              <a:t>вычисленных</a:t>
            </a:r>
            <a:r>
              <a:rPr lang="en-US" dirty="0" smtClean="0"/>
              <a:t> </a:t>
            </a:r>
            <a:r>
              <a:rPr lang="ru-RU" dirty="0" smtClean="0"/>
              <a:t>параметров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827584" y="350368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Вызов</a:t>
            </a:r>
            <a:r>
              <a:rPr lang="ru-RU" dirty="0" smtClean="0"/>
              <a:t>  функции и передача фактических параметров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64" idx="1"/>
          </p:cNvCxnSpPr>
          <p:nvPr/>
        </p:nvCxnSpPr>
        <p:spPr>
          <a:xfrm flipH="1" flipV="1">
            <a:off x="5796136" y="3611497"/>
            <a:ext cx="576064" cy="63413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5" idx="3"/>
          </p:cNvCxnSpPr>
          <p:nvPr/>
        </p:nvCxnSpPr>
        <p:spPr>
          <a:xfrm flipV="1">
            <a:off x="2843808" y="3503688"/>
            <a:ext cx="936104" cy="600165"/>
          </a:xfrm>
          <a:prstGeom prst="straightConnector1">
            <a:avLst/>
          </a:prstGeom>
          <a:ln w="254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21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Функции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543720"/>
            <a:ext cx="8940121" cy="5837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использования функции нужно: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Оформить </a:t>
            </a:r>
            <a:r>
              <a:rPr lang="ru-RU" altLang="ru-RU" sz="1900" b="1" u="sng" dirty="0" smtClean="0"/>
              <a:t>описание</a:t>
            </a:r>
            <a:r>
              <a:rPr lang="ru-RU" altLang="ru-RU" sz="1900" b="1" dirty="0" smtClean="0"/>
              <a:t> функции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Выполнить </a:t>
            </a: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и  </a:t>
            </a:r>
            <a:r>
              <a:rPr lang="ru-RU" altLang="ru-RU" sz="1900" b="1" u="sng" dirty="0" smtClean="0"/>
              <a:t>возврат</a:t>
            </a:r>
            <a:r>
              <a:rPr lang="ru-RU" altLang="ru-RU" sz="1900" b="1" dirty="0" smtClean="0"/>
              <a:t> из функции.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Описание функции </a:t>
            </a:r>
            <a:r>
              <a:rPr lang="ru-RU" altLang="ru-RU" sz="1900" b="1" u="sng" dirty="0" smtClean="0"/>
              <a:t>содержит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Тип возврата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 </a:t>
            </a:r>
            <a:r>
              <a:rPr lang="ru-RU" altLang="ru-RU" sz="1900" b="1" dirty="0">
                <a:solidFill>
                  <a:srgbClr val="008000"/>
                </a:solidFill>
              </a:rPr>
              <a:t>= </a:t>
            </a:r>
            <a:r>
              <a:rPr lang="en-US" altLang="ru-RU" sz="1900" b="1" dirty="0">
                <a:solidFill>
                  <a:srgbClr val="008000"/>
                </a:solidFill>
              </a:rPr>
              <a:t> 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(&lt;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формальных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 параметров "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,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"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)</a:t>
            </a:r>
            <a:endParaRPr lang="en-US" altLang="ru-RU" sz="19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1900" b="1" dirty="0" smtClean="0">
                <a:solidFill>
                  <a:srgbClr val="008000"/>
                </a:solidFill>
              </a:rPr>
              <a:t>{&lt;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Составной оператор – тело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 }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Для возврата из функции предусмотрен оператор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altLang="ru-RU" sz="1900" b="1" dirty="0" smtClean="0"/>
              <a:t>:</a:t>
            </a:r>
          </a:p>
          <a:p>
            <a:pPr algn="l"/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 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Выражение типа возврата функции</a:t>
            </a:r>
            <a:r>
              <a:rPr lang="en-US" altLang="ru-RU" sz="1900" b="1" dirty="0" smtClean="0">
                <a:solidFill>
                  <a:srgbClr val="008000"/>
                </a:solidFill>
              </a:rPr>
              <a:t>&gt;]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; </a:t>
            </a:r>
            <a:endParaRPr lang="ru-RU" altLang="ru-RU" sz="19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Вызов</a:t>
            </a:r>
            <a:r>
              <a:rPr lang="ru-RU" altLang="ru-RU" sz="1900" b="1" dirty="0" smtClean="0"/>
              <a:t> функции выполняется так:</a:t>
            </a:r>
          </a:p>
          <a:p>
            <a:pPr algn="l"/>
            <a:r>
              <a:rPr lang="en-US" altLang="ru-RU" sz="1900" b="1" dirty="0">
                <a:solidFill>
                  <a:srgbClr val="008000"/>
                </a:solidFill>
              </a:rPr>
              <a:t>&lt;</a:t>
            </a:r>
            <a:r>
              <a:rPr lang="ru-RU" altLang="ru-RU" sz="1900" b="1" dirty="0">
                <a:solidFill>
                  <a:srgbClr val="008000"/>
                </a:solidFill>
              </a:rPr>
              <a:t>Имя функции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  = </a:t>
            </a:r>
            <a:r>
              <a:rPr lang="en-US" altLang="ru-RU" sz="1900" b="1" dirty="0">
                <a:solidFill>
                  <a:srgbClr val="008000"/>
                </a:solidFill>
              </a:rPr>
              <a:t> (&lt;</a:t>
            </a:r>
            <a:r>
              <a:rPr lang="ru-RU" altLang="ru-RU" sz="1900" b="1" dirty="0">
                <a:solidFill>
                  <a:srgbClr val="008000"/>
                </a:solidFill>
              </a:rPr>
              <a:t>Список </a:t>
            </a:r>
            <a:r>
              <a:rPr lang="ru-RU" altLang="ru-RU" sz="1900" b="1" dirty="0" smtClean="0">
                <a:solidFill>
                  <a:srgbClr val="FF0000"/>
                </a:solidFill>
              </a:rPr>
              <a:t>Фактических </a:t>
            </a:r>
            <a:r>
              <a:rPr lang="ru-RU" altLang="ru-RU" sz="1900" b="1" dirty="0" smtClean="0">
                <a:solidFill>
                  <a:srgbClr val="008000"/>
                </a:solidFill>
              </a:rPr>
              <a:t>параметров 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ru-RU" altLang="ru-RU" sz="1900" b="1" dirty="0">
                <a:solidFill>
                  <a:srgbClr val="FF0000"/>
                </a:solidFill>
              </a:rPr>
              <a:t>,</a:t>
            </a:r>
            <a:r>
              <a:rPr lang="ru-RU" altLang="ru-RU" sz="1900" b="1" dirty="0">
                <a:solidFill>
                  <a:srgbClr val="008000"/>
                </a:solidFill>
              </a:rPr>
              <a:t>"</a:t>
            </a:r>
            <a:r>
              <a:rPr lang="en-US" altLang="ru-RU" sz="1900" b="1" dirty="0">
                <a:solidFill>
                  <a:srgbClr val="008000"/>
                </a:solidFill>
              </a:rPr>
              <a:t>&gt;</a:t>
            </a:r>
            <a:r>
              <a:rPr lang="ru-RU" altLang="ru-RU" sz="1900" b="1" dirty="0">
                <a:solidFill>
                  <a:srgbClr val="008000"/>
                </a:solidFill>
              </a:rPr>
              <a:t>)</a:t>
            </a:r>
            <a:endParaRPr lang="ru-RU" altLang="ru-RU" sz="1900" b="1" dirty="0">
              <a:solidFill>
                <a:srgbClr val="FF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900" b="1" u="sng" dirty="0" smtClean="0"/>
              <a:t>Пример</a:t>
            </a:r>
            <a:r>
              <a:rPr lang="ru-RU" altLang="ru-RU" sz="1900" b="1" dirty="0" smtClean="0"/>
              <a:t> </a:t>
            </a:r>
            <a:r>
              <a:rPr lang="ru-RU" altLang="ru-RU" sz="1900" b="1" u="sng" dirty="0" smtClean="0"/>
              <a:t>описания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функции сложения: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Summa (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b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900" dirty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a + b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);};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– </a:t>
            </a:r>
            <a:r>
              <a:rPr lang="ru-RU" sz="19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Оператор возврата из функции!!!</a:t>
            </a:r>
            <a:endParaRPr lang="en-US" sz="19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900" b="1" dirty="0" smtClean="0"/>
              <a:t>Пример </a:t>
            </a:r>
            <a:r>
              <a:rPr lang="ru-RU" altLang="ru-RU" sz="1900" b="1" u="sng" dirty="0" smtClean="0"/>
              <a:t>вызова </a:t>
            </a:r>
            <a:r>
              <a:rPr lang="ru-RU" altLang="ru-RU" sz="1900" b="1" dirty="0" smtClean="0"/>
              <a:t>этой функции при инициализации переменной </a:t>
            </a:r>
            <a:r>
              <a:rPr lang="en-US" altLang="ru-RU" sz="1900" b="1" dirty="0" smtClean="0"/>
              <a:t>S</a:t>
            </a:r>
            <a:r>
              <a:rPr lang="ru-RU" altLang="ru-RU" sz="1900" b="1" dirty="0" smtClean="0"/>
              <a:t>:</a:t>
            </a:r>
          </a:p>
          <a:p>
            <a:pPr algn="l"/>
            <a:r>
              <a:rPr lang="en-US" sz="19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9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S = Summa(1,1</a:t>
            </a:r>
            <a:r>
              <a:rPr lang="en-US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ru-RU" sz="19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9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Результат </a:t>
            </a:r>
            <a:r>
              <a:rPr lang="en-US" sz="19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S=2</a:t>
            </a:r>
            <a:endParaRPr lang="ru-RU" sz="19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altLang="ru-RU" sz="1900" b="1" dirty="0" smtClean="0"/>
              <a:t>Функция может и не </a:t>
            </a:r>
            <a:r>
              <a:rPr lang="ru-RU" altLang="ru-RU" sz="1900" b="1" dirty="0"/>
              <a:t>в</a:t>
            </a:r>
            <a:r>
              <a:rPr lang="ru-RU" altLang="ru-RU" sz="1900" b="1" dirty="0" smtClean="0"/>
              <a:t>озвращать значение</a:t>
            </a:r>
            <a:r>
              <a:rPr lang="en-US" altLang="ru-RU" sz="1900" b="1" dirty="0" smtClean="0"/>
              <a:t> </a:t>
            </a:r>
            <a:r>
              <a:rPr lang="ru-RU" altLang="ru-RU" sz="1900" b="1" dirty="0" smtClean="0"/>
              <a:t>и не иметь параметров, тогда задается тип возврата </a:t>
            </a:r>
            <a:r>
              <a:rPr lang="en-US" altLang="ru-RU" sz="19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ru-RU" altLang="ru-RU" sz="1900" b="1" dirty="0">
                <a:highlight>
                  <a:srgbClr val="FFFFFF"/>
                </a:highlight>
              </a:rPr>
              <a:t> </a:t>
            </a:r>
            <a:r>
              <a:rPr lang="ru-RU" altLang="ru-RU" sz="1900" b="1" dirty="0" smtClean="0">
                <a:highlight>
                  <a:srgbClr val="FFFFFF"/>
                </a:highlight>
              </a:rPr>
              <a:t>и </a:t>
            </a:r>
            <a:r>
              <a:rPr lang="ru-RU" altLang="ru-RU" sz="1900" b="1" dirty="0" smtClean="0"/>
              <a:t>оператор возврата (</a:t>
            </a:r>
            <a:r>
              <a:rPr lang="en-US" altLang="ru-RU" sz="19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ru-RU" altLang="ru-RU" sz="1900" b="1" dirty="0" smtClean="0"/>
              <a:t>) без выражения</a:t>
            </a:r>
            <a:r>
              <a:rPr lang="en-US" altLang="ru-RU" sz="1900" b="1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/>
          </a:p>
          <a:p>
            <a:pPr algn="l"/>
            <a:endParaRPr lang="ru-RU" altLang="ru-RU" sz="1900" b="1" dirty="0" smtClean="0"/>
          </a:p>
          <a:p>
            <a:pPr algn="l"/>
            <a:endParaRPr lang="ru-RU" altLang="ru-RU" sz="1900" b="1" dirty="0" smtClean="0"/>
          </a:p>
          <a:p>
            <a:endParaRPr lang="ru-RU" altLang="ru-RU" sz="19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3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Составной оператор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83261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Составной</a:t>
            </a:r>
            <a:r>
              <a:rPr lang="ru-RU" altLang="ru-RU" sz="2300" b="1" dirty="0" smtClean="0"/>
              <a:t> оператор это любая группа операторов заключенная в операторные скобки (для СИ –"</a:t>
            </a:r>
            <a:r>
              <a:rPr lang="en-US" altLang="ru-RU" sz="2300" b="1" dirty="0" smtClean="0"/>
              <a:t>{</a:t>
            </a:r>
            <a:r>
              <a:rPr lang="ru-RU" altLang="ru-RU" sz="2300" b="1" dirty="0" smtClean="0"/>
              <a:t>",</a:t>
            </a:r>
            <a:r>
              <a:rPr lang="en-US" altLang="ru-RU" sz="2300" b="1" dirty="0" smtClean="0"/>
              <a:t>"}"</a:t>
            </a:r>
            <a:r>
              <a:rPr lang="ru-RU" altLang="ru-RU" sz="2300" b="1" dirty="0" smtClean="0"/>
              <a:t>, для Паскаля </a:t>
            </a:r>
            <a:r>
              <a:rPr lang="en-US" altLang="ru-RU" sz="2300" b="1" dirty="0" smtClean="0"/>
              <a:t>begin </a:t>
            </a:r>
            <a:r>
              <a:rPr lang="ru-RU" altLang="ru-RU" sz="2300" b="1" dirty="0" smtClean="0"/>
              <a:t>и</a:t>
            </a:r>
            <a:r>
              <a:rPr lang="en-US" altLang="ru-RU" sz="2300" b="1" dirty="0" smtClean="0"/>
              <a:t> end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800" b="1" dirty="0" smtClean="0">
                <a:solidFill>
                  <a:schemeClr val="tx1"/>
                </a:solidFill>
              </a:rPr>
              <a:t>{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smtClean="0">
                <a:solidFill>
                  <a:srgbClr val="FF0000"/>
                </a:solidFill>
              </a:rPr>
              <a:t>1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3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</a:t>
            </a:r>
            <a:r>
              <a:rPr lang="en-US" altLang="ru-RU" sz="2800" b="1" dirty="0" err="1">
                <a:solidFill>
                  <a:srgbClr val="FF0000"/>
                </a:solidFill>
              </a:rPr>
              <a:t>S</a:t>
            </a:r>
            <a:r>
              <a:rPr lang="en-US" altLang="ru-RU" sz="28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800" b="1" dirty="0">
                <a:solidFill>
                  <a:srgbClr val="FF0000"/>
                </a:solidFill>
              </a:rPr>
              <a:t>;</a:t>
            </a:r>
            <a:r>
              <a:rPr lang="en-US" altLang="ru-RU" sz="2800" b="1" dirty="0">
                <a:solidFill>
                  <a:srgbClr val="FF0000"/>
                </a:solidFill>
              </a:rPr>
              <a:t> S</a:t>
            </a:r>
            <a:r>
              <a:rPr lang="en-US" altLang="ru-RU" sz="28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Синонимом понятия </a:t>
            </a:r>
            <a:r>
              <a:rPr lang="ru-RU" altLang="ru-RU" sz="2400" b="1" u="sng" dirty="0" smtClean="0"/>
              <a:t>составной </a:t>
            </a:r>
            <a:r>
              <a:rPr lang="ru-RU" altLang="ru-RU" sz="2400" b="1" dirty="0" smtClean="0"/>
              <a:t>оператор является понятие </a:t>
            </a:r>
            <a:r>
              <a:rPr lang="ru-RU" altLang="ru-RU" sz="2400" b="1" u="sng" dirty="0" smtClean="0"/>
              <a:t>блок</a:t>
            </a:r>
            <a:r>
              <a:rPr lang="ru-RU" altLang="ru-RU" sz="2400" b="1" dirty="0" smtClean="0"/>
              <a:t> (блочное</a:t>
            </a:r>
            <a:r>
              <a:rPr lang="en-US" altLang="ru-RU" sz="2400" b="1" dirty="0" smtClean="0"/>
              <a:t>/</a:t>
            </a:r>
            <a:r>
              <a:rPr lang="ru-RU" altLang="ru-RU" sz="2400" b="1" dirty="0" smtClean="0"/>
              <a:t>структурное программирование)</a:t>
            </a:r>
          </a:p>
          <a:p>
            <a:pPr algn="l"/>
            <a:r>
              <a:rPr lang="ru-RU" altLang="ru-RU" sz="2400" b="1" u="sng" dirty="0" smtClean="0"/>
              <a:t>Составные</a:t>
            </a:r>
            <a:r>
              <a:rPr lang="ru-RU" altLang="ru-RU" sz="2400" b="1" dirty="0" smtClean="0"/>
              <a:t> операторы могут быть </a:t>
            </a:r>
            <a:r>
              <a:rPr lang="ru-RU" altLang="ru-RU" sz="2400" b="1" u="sng" dirty="0" smtClean="0"/>
              <a:t>вложенными </a:t>
            </a:r>
            <a:r>
              <a:rPr lang="ru-RU" altLang="ru-RU" sz="2400" b="1" dirty="0" smtClean="0"/>
              <a:t>( без ограничений вложенности):</a:t>
            </a:r>
          </a:p>
          <a:p>
            <a:pPr algn="l"/>
            <a:r>
              <a:rPr lang="en-US" altLang="ru-RU" sz="2400" b="1" dirty="0">
                <a:solidFill>
                  <a:srgbClr val="FF0000"/>
                </a:solidFill>
              </a:rPr>
              <a:t>{S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2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chemeClr val="tx1"/>
                </a:solidFill>
              </a:rPr>
              <a:t>{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smtClean="0">
                <a:solidFill>
                  <a:srgbClr val="FF0000"/>
                </a:solidFill>
              </a:rPr>
              <a:t>3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 </a:t>
            </a:r>
            <a:r>
              <a:rPr lang="en-US" altLang="ru-RU" sz="2400" b="1" dirty="0" err="1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 err="1">
                <a:solidFill>
                  <a:srgbClr val="FF0000"/>
                </a:solidFill>
              </a:rPr>
              <a:t>k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;</a:t>
            </a:r>
            <a:r>
              <a:rPr lang="en-US" altLang="ru-RU" sz="2400" b="1" dirty="0" smtClean="0">
                <a:solidFill>
                  <a:schemeClr val="tx1"/>
                </a:solidFill>
              </a:rPr>
              <a:t>}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dirty="0">
                <a:solidFill>
                  <a:srgbClr val="FF0000"/>
                </a:solidFill>
              </a:rPr>
              <a:t>S</a:t>
            </a:r>
            <a:r>
              <a:rPr lang="en-US" altLang="ru-RU" sz="2400" b="1" baseline="-25000" dirty="0">
                <a:solidFill>
                  <a:srgbClr val="FF0000"/>
                </a:solidFill>
              </a:rPr>
              <a:t>k+1</a:t>
            </a:r>
            <a:r>
              <a:rPr lang="ru-RU" altLang="ru-RU" sz="2400" b="1" dirty="0">
                <a:solidFill>
                  <a:srgbClr val="FF0000"/>
                </a:solidFill>
              </a:rPr>
              <a:t>;</a:t>
            </a:r>
            <a:r>
              <a:rPr lang="en-US" altLang="ru-RU" sz="2400" b="1" dirty="0">
                <a:solidFill>
                  <a:srgbClr val="FF0000"/>
                </a:solidFill>
              </a:rPr>
              <a:t>};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Блоки используются для написания функций и структурного программирования.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Переменные объявленные в блоке имеют </a:t>
            </a:r>
            <a:r>
              <a:rPr lang="ru-RU" altLang="ru-RU" sz="2400" b="1" u="sng" dirty="0" smtClean="0"/>
              <a:t>область видимости</a:t>
            </a:r>
            <a:r>
              <a:rPr lang="ru-RU" altLang="ru-RU" sz="2400" b="1" dirty="0" smtClean="0"/>
              <a:t> ограниченную </a:t>
            </a:r>
            <a:r>
              <a:rPr lang="ru-RU" altLang="ru-RU" sz="2400" b="1" u="sng" dirty="0" smtClean="0"/>
              <a:t>внутри</a:t>
            </a:r>
            <a:r>
              <a:rPr lang="ru-RU" altLang="ru-RU" sz="2400" b="1" dirty="0" smtClean="0"/>
              <a:t> блока и они </a:t>
            </a:r>
            <a:r>
              <a:rPr lang="ru-RU" altLang="ru-RU" sz="2400" b="1" u="sng" dirty="0" smtClean="0"/>
              <a:t>недоступны</a:t>
            </a:r>
            <a:r>
              <a:rPr lang="ru-RU" altLang="ru-RU" sz="2400" b="1" dirty="0" smtClean="0"/>
              <a:t> вне блока.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400" b="1" dirty="0" smtClean="0"/>
              <a:t>В разных блоках могут быть переменные с </a:t>
            </a:r>
            <a:r>
              <a:rPr lang="ru-RU" altLang="ru-RU" sz="2400" b="1" u="sng" dirty="0" smtClean="0"/>
              <a:t>одинаковыми</a:t>
            </a:r>
            <a:r>
              <a:rPr lang="ru-RU" altLang="ru-RU" sz="2400" b="1" dirty="0" smtClean="0"/>
              <a:t> именами.</a:t>
            </a:r>
            <a:endParaRPr lang="ru-RU" altLang="ru-RU" sz="2400" b="1" dirty="0"/>
          </a:p>
          <a:p>
            <a:pPr algn="l"/>
            <a:endParaRPr lang="en-US" altLang="ru-RU" sz="24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9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Структура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9211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Структура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(запись, класс) – это специальная конструкция языка, позволяющая совместно сохранять и манипулировать данными разных типов. 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Первоначально описывается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шаблон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структуры(совокупность типов и имен структуры), а затем на его основе описываются структурные переменные.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1000" b="1" dirty="0" smtClean="0"/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Разрешается описывать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структур,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на структуры, передавать структуры параметрами в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функции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58</a:t>
            </a:fld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5868144" y="2708920"/>
            <a:ext cx="3096344" cy="2664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solidFill>
                  <a:srgbClr val="FF0000"/>
                </a:solidFill>
              </a:rPr>
              <a:t>Шаблон</a:t>
            </a:r>
            <a:r>
              <a:rPr lang="ru-RU" sz="1400" dirty="0" smtClean="0">
                <a:solidFill>
                  <a:srgbClr val="FF0000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структуры</a:t>
            </a:r>
            <a:r>
              <a:rPr lang="en-US" sz="1400" dirty="0" smtClean="0">
                <a:solidFill>
                  <a:schemeClr val="tx1"/>
                </a:solidFill>
              </a:rPr>
              <a:t> (</a:t>
            </a:r>
            <a:r>
              <a:rPr lang="ru-RU" sz="1400" dirty="0" smtClean="0">
                <a:solidFill>
                  <a:schemeClr val="tx1"/>
                </a:solidFill>
              </a:rPr>
              <a:t>Описание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/>
                </a:solidFill>
              </a:rPr>
              <a:t>{&lt;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&lt;</a:t>
            </a:r>
            <a:r>
              <a:rPr lang="ru-RU" sz="1400" dirty="0" smtClean="0">
                <a:solidFill>
                  <a:schemeClr val="tx1"/>
                </a:solidFill>
              </a:rPr>
              <a:t>Имя поля 1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pPr algn="ctr"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3</a:t>
            </a:r>
            <a:r>
              <a:rPr lang="en-US" sz="1400" dirty="0" smtClean="0">
                <a:solidFill>
                  <a:schemeClr val="tx1"/>
                </a:solidFill>
              </a:rPr>
              <a:t>&gt;;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тип</a:t>
            </a:r>
            <a:r>
              <a:rPr lang="en-US" sz="1400" dirty="0">
                <a:solidFill>
                  <a:schemeClr val="tx1"/>
                </a:solidFill>
              </a:rPr>
              <a:t>&gt; </a:t>
            </a: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>
                <a:solidFill>
                  <a:schemeClr val="tx1"/>
                </a:solidFill>
              </a:rPr>
              <a:t>Имя поля </a:t>
            </a:r>
            <a:r>
              <a:rPr lang="ru-RU" sz="1400" dirty="0" smtClean="0">
                <a:solidFill>
                  <a:schemeClr val="tx1"/>
                </a:solidFill>
              </a:rPr>
              <a:t>4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;}</a:t>
            </a:r>
            <a:endParaRPr 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400" u="sng" dirty="0" smtClean="0">
                <a:solidFill>
                  <a:schemeClr val="tx1"/>
                </a:solidFill>
              </a:rPr>
              <a:t>Пример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>
              <a:defRPr/>
            </a:pPr>
            <a:r>
              <a:rPr lang="en-US" sz="1400" b="1" dirty="0" err="1" smtClean="0">
                <a:solidFill>
                  <a:srgbClr val="0000FF"/>
                </a:solidFill>
              </a:rPr>
              <a:t>struct</a:t>
            </a:r>
            <a:r>
              <a:rPr lang="en-US" sz="1400" b="1" dirty="0" smtClean="0">
                <a:solidFill>
                  <a:srgbClr val="0000FF"/>
                </a:solidFill>
              </a:rPr>
              <a:t> Student {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char Fam[20];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 char Name[14;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int Kurs;</a:t>
            </a:r>
          </a:p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</a:rPr>
              <a:t>float Stipend;]} ;</a:t>
            </a:r>
            <a:endParaRPr lang="ru-RU" sz="1400" b="1" dirty="0">
              <a:solidFill>
                <a:srgbClr val="0000FF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rgbClr val="0000FF"/>
              </a:solidFill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899592" y="3254518"/>
            <a:ext cx="4752529" cy="2046692"/>
            <a:chOff x="899592" y="2996953"/>
            <a:chExt cx="4752529" cy="2046692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899592" y="2996953"/>
              <a:ext cx="4752529" cy="2046692"/>
              <a:chOff x="1940567" y="4219052"/>
              <a:chExt cx="3244511" cy="1541978"/>
            </a:xfrm>
          </p:grpSpPr>
          <p:grpSp>
            <p:nvGrpSpPr>
              <p:cNvPr id="6" name="Группа 36"/>
              <p:cNvGrpSpPr>
                <a:grpSpLocks/>
              </p:cNvGrpSpPr>
              <p:nvPr/>
            </p:nvGrpSpPr>
            <p:grpSpPr bwMode="auto">
              <a:xfrm>
                <a:off x="1940567" y="4219052"/>
                <a:ext cx="1787065" cy="1379225"/>
                <a:chOff x="1331640" y="2564408"/>
                <a:chExt cx="1786708" cy="2736304"/>
              </a:xfrm>
            </p:grpSpPr>
            <p:sp>
              <p:nvSpPr>
                <p:cNvPr id="9" name="Прямоугольник 8"/>
                <p:cNvSpPr/>
                <p:nvPr/>
              </p:nvSpPr>
              <p:spPr>
                <a:xfrm>
                  <a:off x="1331640" y="2564408"/>
                  <a:ext cx="1786708" cy="273630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" name="Прямоугольник 9"/>
                <p:cNvSpPr/>
                <p:nvPr/>
              </p:nvSpPr>
              <p:spPr>
                <a:xfrm>
                  <a:off x="1465490" y="4299153"/>
                  <a:ext cx="1428414" cy="297557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1000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.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F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3857778" y="4270489"/>
                <a:ext cx="1327300" cy="1490541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Структурная </a:t>
                </a:r>
                <a:r>
                  <a:rPr lang="ru-RU" sz="1400" u="sng" dirty="0" smtClean="0">
                    <a:solidFill>
                      <a:srgbClr val="FF0000"/>
                    </a:solidFill>
                  </a:rPr>
                  <a:t>Переменная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описание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Student 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 =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</a:rPr>
                  <a:t>{"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Иванов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","</a:t>
                </a:r>
                <a:r>
                  <a:rPr lang="ru-RU" sz="1400" b="1" dirty="0" smtClean="0">
                    <a:solidFill>
                      <a:srgbClr val="0000FF"/>
                    </a:solidFill>
                  </a:rPr>
                  <a:t>Петр</a:t>
                </a:r>
                <a:r>
                  <a:rPr lang="en-US" sz="1400" b="1" dirty="0" smtClean="0">
                    <a:solidFill>
                      <a:srgbClr val="0000FF"/>
                    </a:solidFill>
                  </a:rPr>
                  <a:t>",2, 1000.0F}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;</a:t>
                </a:r>
                <a:endParaRPr lang="ru-RU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u="sng" dirty="0">
                    <a:solidFill>
                      <a:srgbClr val="FF0000"/>
                    </a:solidFill>
                  </a:rPr>
                  <a:t>Поле структуры</a:t>
                </a:r>
                <a:r>
                  <a:rPr lang="en-US" sz="1400" u="sng" dirty="0">
                    <a:solidFill>
                      <a:srgbClr val="FF0000"/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(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Квалифицированная ссылка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)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b="1" dirty="0" smtClean="0">
                    <a:solidFill>
                      <a:srgbClr val="FF0000"/>
                    </a:solidFill>
                  </a:rPr>
                  <a:t>Ivanov</a:t>
                </a:r>
                <a:r>
                  <a:rPr lang="ru-RU" sz="1400" b="1" dirty="0" smtClean="0">
                    <a:solidFill>
                      <a:srgbClr val="FF0000"/>
                    </a:solidFill>
                  </a:rPr>
                  <a:t>.</a:t>
                </a:r>
                <a:r>
                  <a:rPr lang="en-US" sz="1400" b="1" dirty="0" err="1" smtClean="0">
                    <a:solidFill>
                      <a:srgbClr val="FF0000"/>
                    </a:solidFill>
                  </a:rPr>
                  <a:t>Kurs</a:t>
                </a:r>
                <a:r>
                  <a:rPr lang="en-US" sz="1400" b="1" dirty="0" smtClean="0">
                    <a:solidFill>
                      <a:srgbClr val="FF0000"/>
                    </a:solidFill>
                  </a:rPr>
                  <a:t> = 5 ;</a:t>
                </a:r>
                <a:r>
                  <a:rPr lang="ru-RU" sz="1400" dirty="0" smtClean="0">
                    <a:solidFill>
                      <a:schemeClr val="tx1"/>
                    </a:solidFill>
                  </a:rPr>
                  <a:t> </a:t>
                </a:r>
                <a:endParaRPr lang="en-US" sz="1400" dirty="0" smtClean="0">
                  <a:solidFill>
                    <a:schemeClr val="tx1"/>
                  </a:solidFill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Прямая со стрелкой 7"/>
              <p:cNvCxnSpPr>
                <a:stCxn id="7" idx="1"/>
              </p:cNvCxnSpPr>
              <p:nvPr/>
            </p:nvCxnSpPr>
            <p:spPr>
              <a:xfrm flipH="1" flipV="1">
                <a:off x="3497363" y="4687272"/>
                <a:ext cx="360415" cy="32848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Прямоугольник 11"/>
            <p:cNvSpPr/>
            <p:nvPr/>
          </p:nvSpPr>
          <p:spPr bwMode="auto">
            <a:xfrm>
              <a:off x="1088484" y="3718244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Петр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 bwMode="auto">
            <a:xfrm>
              <a:off x="1088484" y="3933056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2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1088484" y="3501008"/>
              <a:ext cx="2091486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Иванов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 bwMode="auto">
          <a:xfrm>
            <a:off x="203879" y="2828425"/>
            <a:ext cx="2091486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FF0000"/>
                </a:solidFill>
              </a:rPr>
              <a:t>Ivanov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>
            <a:stCxn id="24" idx="2"/>
          </p:cNvCxnSpPr>
          <p:nvPr/>
        </p:nvCxnSpPr>
        <p:spPr>
          <a:xfrm>
            <a:off x="1249622" y="3038834"/>
            <a:ext cx="886044" cy="76162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Указател</a:t>
            </a:r>
            <a:r>
              <a:rPr lang="ru-RU" sz="3200" dirty="0"/>
              <a:t>и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Указатель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(Pointer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Ссылка -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Reference)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это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специального типа, которая содержит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другой переменной или области памяти. С указателем связаны две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адресные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операции: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Именования </a:t>
            </a:r>
            <a:r>
              <a:rPr lang="ru-RU" altLang="ru-RU" sz="2300" b="1" dirty="0" smtClean="0"/>
              <a:t>(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&amp;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вычисление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адреса и 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dirty="0" smtClean="0">
                <a:solidFill>
                  <a:schemeClr val="tx1"/>
                </a:solidFill>
              </a:rPr>
              <a:t>Разыменования –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взятие значения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по адресу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 </a:t>
            </a:r>
          </a:p>
          <a:p>
            <a:pPr algn="l"/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Тип 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*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400" b="1" dirty="0">
                <a:solidFill>
                  <a:srgbClr val="008000"/>
                </a:solidFill>
              </a:rPr>
              <a:t>&lt;</a:t>
            </a:r>
            <a:r>
              <a:rPr lang="ru-RU" altLang="ru-RU" sz="2400" b="1" dirty="0">
                <a:solidFill>
                  <a:srgbClr val="008000"/>
                </a:solidFill>
              </a:rPr>
              <a:t>Имя 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указателя</a:t>
            </a:r>
            <a:r>
              <a:rPr lang="en-US" altLang="ru-RU" sz="24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400" b="1" dirty="0" smtClean="0">
                <a:solidFill>
                  <a:srgbClr val="008000"/>
                </a:solidFill>
              </a:rPr>
              <a:t>;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Пример</a:t>
            </a:r>
            <a:r>
              <a:rPr lang="ru-RU" altLang="ru-RU" sz="2300" b="1" u="sng" dirty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указателя: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Целая переменная</a:t>
            </a:r>
            <a:endParaRPr lang="en-US" sz="18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Указатель на целое;</a:t>
            </a:r>
            <a:endParaRPr lang="ru-RU" altLang="ru-RU" sz="1800" b="1" dirty="0"/>
          </a:p>
          <a:p>
            <a:pPr algn="l"/>
            <a:r>
              <a:rPr lang="ru-RU" altLang="ru-RU" sz="2300" b="1" u="sng" dirty="0" smtClean="0">
                <a:solidFill>
                  <a:schemeClr val="tx1"/>
                </a:solidFill>
              </a:rPr>
              <a:t>Операции с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указателем:</a:t>
            </a:r>
          </a:p>
          <a:p>
            <a:pPr algn="l"/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en-US" sz="18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&amp;</a:t>
            </a:r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Именование</a:t>
            </a:r>
          </a:p>
          <a:p>
            <a:pPr algn="l"/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j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//Получим </a:t>
            </a:r>
            <a:r>
              <a:rPr lang="en-US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j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Разыменование</a:t>
            </a:r>
            <a:endParaRPr lang="ru-RU" alt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* </a:t>
            </a:r>
            <a:r>
              <a:rPr lang="ru-RU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pInt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ru-RU" sz="18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Запись по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адресу, получим: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</a:t>
            </a:r>
            <a:endParaRPr lang="ru-RU" altLang="ru-RU" sz="1800" b="1" dirty="0" smtClean="0">
              <a:solidFill>
                <a:srgbClr val="FF0000"/>
              </a:solidFill>
            </a:endParaRP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59</a:t>
            </a:fld>
            <a:endParaRPr lang="ru-RU"/>
          </a:p>
        </p:txBody>
      </p:sp>
      <p:cxnSp>
        <p:nvCxnSpPr>
          <p:cNvPr id="14" name="Прямая со стрелкой 13"/>
          <p:cNvCxnSpPr>
            <a:stCxn id="11" idx="0"/>
            <a:endCxn id="7" idx="2"/>
          </p:cNvCxnSpPr>
          <p:nvPr/>
        </p:nvCxnSpPr>
        <p:spPr>
          <a:xfrm flipV="1">
            <a:off x="7340778" y="3548978"/>
            <a:ext cx="5605" cy="48939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  <a:endCxn id="10" idx="2"/>
          </p:cNvCxnSpPr>
          <p:nvPr/>
        </p:nvCxnSpPr>
        <p:spPr>
          <a:xfrm flipH="1" flipV="1">
            <a:off x="5418262" y="3669421"/>
            <a:ext cx="1236365" cy="508855"/>
          </a:xfrm>
          <a:prstGeom prst="straightConnector1">
            <a:avLst/>
          </a:prstGeom>
          <a:ln w="254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4788024" y="3217739"/>
            <a:ext cx="4201343" cy="1379225"/>
            <a:chOff x="2561381" y="2899845"/>
            <a:chExt cx="4201343" cy="1379225"/>
          </a:xfrm>
        </p:grpSpPr>
        <p:sp>
          <p:nvSpPr>
            <p:cNvPr id="11" name="Прямоугольник 10"/>
            <p:cNvSpPr/>
            <p:nvPr/>
          </p:nvSpPr>
          <p:spPr bwMode="auto">
            <a:xfrm>
              <a:off x="4427984" y="3720481"/>
              <a:ext cx="1372302" cy="2798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Указатель </a:t>
              </a:r>
              <a:r>
                <a:rPr lang="en-US" sz="1400" b="1" dirty="0" err="1" smtClean="0">
                  <a:solidFill>
                    <a:srgbClr val="FF0000"/>
                  </a:solidFill>
                </a:rPr>
                <a:t>pInt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2561381" y="2899845"/>
              <a:ext cx="4201343" cy="1379225"/>
              <a:chOff x="2561381" y="2899845"/>
              <a:chExt cx="4201343" cy="1379225"/>
            </a:xfrm>
          </p:grpSpPr>
          <p:grpSp>
            <p:nvGrpSpPr>
              <p:cNvPr id="5" name="Группа 4"/>
              <p:cNvGrpSpPr/>
              <p:nvPr/>
            </p:nvGrpSpPr>
            <p:grpSpPr>
              <a:xfrm>
                <a:off x="2561381" y="2899845"/>
                <a:ext cx="3244510" cy="1379225"/>
                <a:chOff x="1940567" y="4219052"/>
                <a:chExt cx="3244510" cy="1379225"/>
              </a:xfrm>
            </p:grpSpPr>
            <p:grpSp>
              <p:nvGrpSpPr>
                <p:cNvPr id="6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566341" cy="1379225"/>
                  <a:chOff x="1331640" y="2564408"/>
                  <a:chExt cx="1566029" cy="2736304"/>
                </a:xfrm>
              </p:grpSpPr>
              <p:sp>
                <p:nvSpPr>
                  <p:cNvPr id="9" name="Прямоугольник 8"/>
                  <p:cNvSpPr/>
                  <p:nvPr/>
                </p:nvSpPr>
                <p:spPr>
                  <a:xfrm>
                    <a:off x="1331640" y="2564408"/>
                    <a:ext cx="1566029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1331641" y="3043080"/>
                    <a:ext cx="1260223" cy="417439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=</a:t>
                    </a:r>
                    <a:r>
                      <a:rPr lang="ru-RU" sz="1400" b="1" dirty="0" smtClean="0">
                        <a:solidFill>
                          <a:srgbClr val="FF0000"/>
                        </a:solidFill>
                      </a:rPr>
                      <a:t>5</a:t>
                    </a:r>
                    <a:endParaRPr lang="ru-RU" sz="14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sp>
              <p:nvSpPr>
                <p:cNvPr id="7" name="Прямоугольник 6"/>
                <p:cNvSpPr/>
                <p:nvPr/>
              </p:nvSpPr>
              <p:spPr bwMode="auto">
                <a:xfrm>
                  <a:off x="3812775" y="4270490"/>
                  <a:ext cx="1372302" cy="27980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Переменная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600" b="1" dirty="0" err="1" smtClean="0">
                      <a:solidFill>
                        <a:srgbClr val="FF0000"/>
                      </a:solidFill>
                    </a:rPr>
                    <a:t>i</a:t>
                  </a:r>
                  <a:endParaRPr lang="ru-RU" sz="1400" b="1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8" name="Прямая со стрелкой 7"/>
                <p:cNvCxnSpPr>
                  <a:stCxn id="7" idx="1"/>
                  <a:endCxn id="10" idx="3"/>
                </p:cNvCxnSpPr>
                <p:nvPr/>
              </p:nvCxnSpPr>
              <p:spPr>
                <a:xfrm flipH="1">
                  <a:off x="3201042" y="4410391"/>
                  <a:ext cx="611733" cy="155139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Box 21"/>
              <p:cNvSpPr txBox="1"/>
              <p:nvPr/>
            </p:nvSpPr>
            <p:spPr>
              <a:xfrm>
                <a:off x="5225011" y="3357345"/>
                <a:ext cx="15377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solidFill>
                      <a:srgbClr val="0000FF"/>
                    </a:solidFill>
                  </a:rPr>
                  <a:t>pInt</a:t>
                </a:r>
                <a:r>
                  <a:rPr lang="ru-RU" b="1" dirty="0" smtClean="0">
                    <a:solidFill>
                      <a:srgbClr val="0000FF"/>
                    </a:solidFill>
                  </a:rPr>
                  <a:t> =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 &amp;</a:t>
                </a:r>
                <a:r>
                  <a:rPr lang="en-US" b="1" dirty="0" err="1" smtClean="0">
                    <a:solidFill>
                      <a:srgbClr val="0000FF"/>
                    </a:solidFill>
                  </a:rPr>
                  <a:t>i</a:t>
                </a:r>
                <a:r>
                  <a:rPr lang="en-US" b="1" dirty="0" smtClean="0">
                    <a:solidFill>
                      <a:srgbClr val="0000FF"/>
                    </a:solidFill>
                  </a:rPr>
                  <a:t>;</a:t>
                </a:r>
                <a:endParaRPr lang="ru-RU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28" name="Прямоугольник 27"/>
          <p:cNvSpPr/>
          <p:nvPr/>
        </p:nvSpPr>
        <p:spPr bwMode="auto">
          <a:xfrm>
            <a:off x="6765503" y="5081500"/>
            <a:ext cx="1372302" cy="27980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Переменная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j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4940425" y="4107767"/>
            <a:ext cx="1260474" cy="210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tx1"/>
                </a:solidFill>
              </a:rPr>
              <a:t>&lt;</a:t>
            </a:r>
            <a:r>
              <a:rPr lang="ru-RU" sz="1400" dirty="0" smtClean="0">
                <a:solidFill>
                  <a:schemeClr val="tx1"/>
                </a:solidFill>
              </a:rPr>
              <a:t>Значение</a:t>
            </a:r>
            <a:r>
              <a:rPr lang="en-US" sz="1400" dirty="0" smtClean="0">
                <a:solidFill>
                  <a:schemeClr val="tx1"/>
                </a:solidFill>
              </a:rPr>
              <a:t>&gt;</a:t>
            </a:r>
            <a:r>
              <a:rPr lang="ru-RU" sz="1400" dirty="0" smtClean="0">
                <a:solidFill>
                  <a:schemeClr val="tx1"/>
                </a:solidFill>
              </a:rPr>
              <a:t>=</a:t>
            </a:r>
            <a:r>
              <a:rPr lang="ru-RU" sz="1400" b="1" dirty="0" smtClean="0">
                <a:solidFill>
                  <a:srgbClr val="FF0000"/>
                </a:solidFill>
              </a:rPr>
              <a:t>5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4408767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Вычислим</a:t>
            </a:r>
            <a:r>
              <a:rPr lang="ru-RU" b="1" dirty="0" smtClean="0">
                <a:solidFill>
                  <a:srgbClr val="0000FF"/>
                </a:solidFill>
              </a:rPr>
              <a:t>: </a:t>
            </a:r>
            <a:r>
              <a:rPr lang="en-US" b="1" dirty="0" smtClean="0">
                <a:solidFill>
                  <a:srgbClr val="0000FF"/>
                </a:solidFill>
              </a:rPr>
              <a:t>j</a:t>
            </a:r>
            <a:r>
              <a:rPr lang="ru-RU" b="1" dirty="0" smtClean="0">
                <a:solidFill>
                  <a:srgbClr val="0000FF"/>
                </a:solidFill>
              </a:rPr>
              <a:t> =</a:t>
            </a:r>
            <a:r>
              <a:rPr lang="en-US" b="1" dirty="0" smtClean="0">
                <a:solidFill>
                  <a:srgbClr val="0000FF"/>
                </a:solidFill>
              </a:rPr>
              <a:t> *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pInt</a:t>
            </a:r>
            <a:r>
              <a:rPr lang="en-US" b="1" dirty="0" smtClean="0">
                <a:solidFill>
                  <a:srgbClr val="0000FF"/>
                </a:solidFill>
              </a:rPr>
              <a:t>;</a:t>
            </a:r>
            <a:endParaRPr lang="ru-RU" b="1" dirty="0">
              <a:solidFill>
                <a:srgbClr val="0000FF"/>
              </a:solidFill>
            </a:endParaRPr>
          </a:p>
        </p:txBody>
      </p:sp>
      <p:cxnSp>
        <p:nvCxnSpPr>
          <p:cNvPr id="32" name="Прямая со стрелкой 31"/>
          <p:cNvCxnSpPr>
            <a:stCxn id="28" idx="1"/>
            <a:endCxn id="30" idx="2"/>
          </p:cNvCxnSpPr>
          <p:nvPr/>
        </p:nvCxnSpPr>
        <p:spPr>
          <a:xfrm flipH="1" flipV="1">
            <a:off x="5570662" y="4318176"/>
            <a:ext cx="1194841" cy="9032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09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Почему С/С++</a:t>
            </a:r>
            <a:r>
              <a:rPr lang="en-US" sz="3200" dirty="0" smtClean="0"/>
              <a:t>?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5496" y="692696"/>
            <a:ext cx="8819579" cy="5616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800" b="1" dirty="0" smtClean="0"/>
              <a:t>Доводы за СИ/СИ++: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/>
              <a:t>Базовый</a:t>
            </a:r>
            <a:r>
              <a:rPr lang="ru-RU" altLang="ru-RU" sz="2800" b="1" dirty="0" smtClean="0"/>
              <a:t> язык для многих других языков (С</a:t>
            </a:r>
            <a:r>
              <a:rPr lang="en-US" altLang="ru-RU" sz="2800" b="1" dirty="0" smtClean="0"/>
              <a:t>#</a:t>
            </a:r>
            <a:r>
              <a:rPr lang="ru-RU" altLang="ru-RU" sz="2800" b="1" dirty="0" smtClean="0"/>
              <a:t>, </a:t>
            </a:r>
            <a:r>
              <a:rPr lang="en-US" altLang="ru-RU" sz="2800" b="1" dirty="0" smtClean="0"/>
              <a:t>JAVA, PHP, </a:t>
            </a:r>
            <a:r>
              <a:rPr lang="ru-RU" altLang="ru-RU" sz="2800" b="1" dirty="0" smtClean="0"/>
              <a:t>специализированных языков для БД)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u="sng" dirty="0" smtClean="0"/>
              <a:t>Объектно</a:t>
            </a:r>
            <a:r>
              <a:rPr lang="ru-RU" altLang="ru-RU" sz="2800" b="1" dirty="0" smtClean="0"/>
              <a:t>-ориентированный язык и структурный язык программирования.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/>
              <a:t>Прост в понимании, лаконичен и логичен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/>
              <a:t>Необходим для изучения других </a:t>
            </a:r>
            <a:r>
              <a:rPr lang="ru-RU" altLang="ru-RU" sz="2800" b="1" u="sng" dirty="0" smtClean="0"/>
              <a:t>предметов</a:t>
            </a:r>
            <a:r>
              <a:rPr lang="ru-RU" altLang="ru-RU" sz="2800" b="1" dirty="0" smtClean="0"/>
              <a:t> специальности.</a:t>
            </a:r>
            <a:endParaRPr lang="en-US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/>
              <a:t>Знания его Часто требуется для устройства на </a:t>
            </a:r>
            <a:r>
              <a:rPr lang="ru-RU" altLang="ru-RU" sz="2800" b="1" u="sng" dirty="0"/>
              <a:t>работу</a:t>
            </a:r>
            <a:r>
              <a:rPr lang="ru-RU" altLang="ru-RU" sz="2800" b="1" dirty="0"/>
              <a:t> программистом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/>
              <a:t>Большинство </a:t>
            </a:r>
            <a:r>
              <a:rPr lang="ru-RU" altLang="ru-RU" sz="2800" b="1" u="sng" dirty="0" smtClean="0"/>
              <a:t>проектов</a:t>
            </a:r>
            <a:r>
              <a:rPr lang="ru-RU" altLang="ru-RU" sz="2800" b="1" dirty="0" smtClean="0"/>
              <a:t> сделано на С/С++ - 40%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altLang="ru-RU" sz="2800" b="1" dirty="0" smtClean="0"/>
              <a:t>Доступны </a:t>
            </a:r>
            <a:r>
              <a:rPr lang="ru-RU" altLang="ru-RU" sz="2800" b="1" u="sng" dirty="0" smtClean="0"/>
              <a:t>Системы</a:t>
            </a:r>
            <a:r>
              <a:rPr lang="ru-RU" altLang="ru-RU" sz="2800" b="1" dirty="0" smtClean="0"/>
              <a:t> программирования для С/С++.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ru-RU" altLang="ru-RU" sz="2800" b="1" dirty="0" smtClean="0"/>
          </a:p>
          <a:p>
            <a:pPr algn="l"/>
            <a:endParaRPr lang="ru-RU" altLang="ru-RU" sz="2800" b="1" dirty="0"/>
          </a:p>
          <a:p>
            <a:pPr algn="l"/>
            <a:endParaRPr lang="ru-RU" altLang="ru-RU" sz="2800" b="1" dirty="0" smtClean="0"/>
          </a:p>
          <a:p>
            <a:pPr algn="l"/>
            <a:endParaRPr lang="ru-RU" altLang="ru-RU" sz="2800" b="1" dirty="0" smtClean="0"/>
          </a:p>
          <a:p>
            <a:endParaRPr lang="ru-RU" altLang="ru-RU" sz="2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85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-99392"/>
            <a:ext cx="4176464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</a:t>
            </a:r>
            <a:r>
              <a:rPr lang="en-US" sz="3200" dirty="0" smtClean="0"/>
              <a:t> (1)</a:t>
            </a:r>
            <a:endParaRPr lang="ru-RU" sz="32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60</a:t>
            </a:fld>
            <a:endParaRPr lang="ru-RU"/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-36512" y="476672"/>
            <a:ext cx="9019915" cy="43143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информации,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и расположенная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определенном месте</a:t>
            </a:r>
            <a:r>
              <a:rPr lang="ru-RU" sz="2200" b="1" dirty="0" smtClean="0">
                <a:solidFill>
                  <a:schemeClr val="tx1"/>
                </a:solidFill>
              </a:rPr>
              <a:t> памяти (внешней или внутренней) компьютерной системы, представленная в </a:t>
            </a:r>
            <a:r>
              <a:rPr lang="ru-RU" sz="2200" b="1" u="sng" dirty="0" smtClean="0">
                <a:solidFill>
                  <a:schemeClr val="tx1"/>
                </a:solidFill>
              </a:rPr>
              <a:t>электронном</a:t>
            </a:r>
            <a:r>
              <a:rPr lang="ru-RU" sz="2200" b="1" dirty="0" smtClean="0">
                <a:solidFill>
                  <a:schemeClr val="tx1"/>
                </a:solidFill>
              </a:rPr>
              <a:t> виде.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endParaRPr lang="en-US" altLang="ru-RU" sz="2300" b="1" dirty="0">
              <a:solidFill>
                <a:schemeClr val="tx1"/>
              </a:solidFill>
            </a:endParaRPr>
          </a:p>
          <a:p>
            <a:pPr algn="l"/>
            <a:endParaRPr lang="en-US" altLang="ru-RU" sz="23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Для </a:t>
            </a:r>
            <a:r>
              <a:rPr lang="ru-RU" altLang="ru-RU" sz="2300" b="1" dirty="0">
                <a:solidFill>
                  <a:schemeClr val="tx1"/>
                </a:solidFill>
              </a:rPr>
              <a:t>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3771523" y="4941173"/>
            <a:ext cx="1952605" cy="542534"/>
            <a:chOff x="3627509" y="4941176"/>
            <a:chExt cx="1952605" cy="437264"/>
          </a:xfrm>
        </p:grpSpPr>
        <p:sp>
          <p:nvSpPr>
            <p:cNvPr id="21" name="Прямоугольник 20"/>
            <p:cNvSpPr/>
            <p:nvPr/>
          </p:nvSpPr>
          <p:spPr bwMode="auto">
            <a:xfrm>
              <a:off x="3627509" y="4941176"/>
              <a:ext cx="231147" cy="43522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112362" y="4728507"/>
            <a:ext cx="2094740" cy="862491"/>
            <a:chOff x="5000794" y="5975199"/>
            <a:chExt cx="2094740" cy="611006"/>
          </a:xfrm>
        </p:grpSpPr>
        <p:sp>
          <p:nvSpPr>
            <p:cNvPr id="28" name="Прямоугольник 27"/>
            <p:cNvSpPr/>
            <p:nvPr/>
          </p:nvSpPr>
          <p:spPr bwMode="auto">
            <a:xfrm>
              <a:off x="5004048" y="6122468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…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5004048" y="5975199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1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5004048" y="6276751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&lt;</a:t>
              </a:r>
              <a:r>
                <a:rPr lang="ru-RU" sz="1400" dirty="0" smtClean="0">
                  <a:solidFill>
                    <a:schemeClr val="tx1"/>
                  </a:solidFill>
                </a:rPr>
                <a:t>Строка К</a:t>
              </a:r>
              <a:r>
                <a:rPr lang="en-US" sz="1400" dirty="0" smtClean="0">
                  <a:solidFill>
                    <a:schemeClr val="tx1"/>
                  </a:solidFill>
                </a:rPr>
                <a:t>&gt;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 bwMode="auto">
            <a:xfrm>
              <a:off x="5000794" y="6431922"/>
              <a:ext cx="2091486" cy="1542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Конец файла - 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EOF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2" name="Цилиндр 31"/>
          <p:cNvSpPr/>
          <p:nvPr/>
        </p:nvSpPr>
        <p:spPr>
          <a:xfrm>
            <a:off x="6588224" y="4791014"/>
            <a:ext cx="1433385" cy="692696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Файл БД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358" y="7773"/>
            <a:ext cx="8229600" cy="61291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Файл (2)</a:t>
            </a:r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3EEBEA2-A2F9-4806-AD58-ED27344A0834}" type="slidenum">
              <a:rPr lang="ru-RU" smtClean="0"/>
              <a:t>61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9692" y="548680"/>
            <a:ext cx="8748464" cy="4968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– </a:t>
            </a:r>
            <a:r>
              <a:rPr lang="ru-RU" sz="2200" b="1" dirty="0" smtClean="0">
                <a:solidFill>
                  <a:schemeClr val="tx1"/>
                </a:solidFill>
              </a:rPr>
              <a:t>это </a:t>
            </a:r>
            <a:r>
              <a:rPr lang="ru-RU" sz="2200" b="1" u="sng" dirty="0" smtClean="0">
                <a:solidFill>
                  <a:schemeClr val="tx1"/>
                </a:solidFill>
              </a:rPr>
              <a:t>поименованная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u="sng" dirty="0" smtClean="0">
                <a:solidFill>
                  <a:schemeClr val="tx1"/>
                </a:solidFill>
              </a:rPr>
              <a:t>совокупность</a:t>
            </a:r>
            <a:r>
              <a:rPr lang="ru-RU" sz="2200" b="1" dirty="0" smtClean="0">
                <a:solidFill>
                  <a:schemeClr val="tx1"/>
                </a:solidFill>
              </a:rPr>
              <a:t> осмысленной и </a:t>
            </a:r>
            <a:r>
              <a:rPr lang="ru-RU" sz="2200" b="1" dirty="0" err="1" smtClean="0">
                <a:solidFill>
                  <a:schemeClr val="tx1"/>
                </a:solidFill>
              </a:rPr>
              <a:t>взаимосвязаннойинформации</a:t>
            </a:r>
            <a:r>
              <a:rPr lang="ru-RU" sz="2200" b="1" dirty="0" smtClean="0">
                <a:solidFill>
                  <a:schemeClr val="tx1"/>
                </a:solidFill>
              </a:rPr>
              <a:t>, определенного </a:t>
            </a:r>
            <a:r>
              <a:rPr lang="ru-RU" sz="2200" b="1" u="sng" dirty="0" smtClean="0">
                <a:solidFill>
                  <a:schemeClr val="tx1"/>
                </a:solidFill>
              </a:rPr>
              <a:t>типа организации</a:t>
            </a:r>
            <a:r>
              <a:rPr lang="ru-RU" sz="2200" b="1" dirty="0" smtClean="0">
                <a:solidFill>
                  <a:schemeClr val="tx1"/>
                </a:solidFill>
              </a:rPr>
              <a:t> поименованная по правилам ОС (имя и расширение).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часть внешней памяти компьютера, имеющая идентификатор (имя) и содержащая данные</a:t>
            </a:r>
          </a:p>
          <a:p>
            <a:pPr lvl="0" algn="l">
              <a:defRPr/>
            </a:pPr>
            <a:r>
              <a:rPr lang="ru-RU" sz="2200" b="1" u="sng" dirty="0" smtClean="0">
                <a:solidFill>
                  <a:srgbClr val="FF0000"/>
                </a:solidFill>
              </a:rPr>
              <a:t>Файл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prstClr val="black"/>
                </a:solidFill>
              </a:rPr>
              <a:t>– это </a:t>
            </a:r>
            <a:r>
              <a:rPr lang="ru-RU" sz="2200" b="1" u="sng" dirty="0" smtClean="0">
                <a:solidFill>
                  <a:prstClr val="black"/>
                </a:solidFill>
              </a:rPr>
              <a:t>поименованная</a:t>
            </a:r>
            <a:r>
              <a:rPr lang="ru-RU" sz="2200" b="1" dirty="0" smtClean="0">
                <a:solidFill>
                  <a:prstClr val="black"/>
                </a:solidFill>
              </a:rPr>
              <a:t> совокупность единиц хранения информации (например, байт, строк, записей), расположенных в распознаваемом порядке (например, последовательно) и имеющей специальное обозначение конца совокупности данных</a:t>
            </a:r>
          </a:p>
          <a:p>
            <a:pPr algn="l"/>
            <a:r>
              <a:rPr lang="ru-RU" altLang="ru-RU" sz="2300" b="1" dirty="0" smtClean="0">
                <a:solidFill>
                  <a:schemeClr val="tx1"/>
                </a:solidFill>
              </a:rPr>
              <a:t>Файл может быть рассмотрен как совокупность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строк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или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байт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записей и т.д. (см. Рисунки,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EOF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–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E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nd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O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 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ile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– конец файла) :</a:t>
            </a:r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Для работы с файлами используются библиотеки</a:t>
            </a:r>
            <a:r>
              <a:rPr lang="en-US" altLang="ru-RU" sz="2300" b="1" dirty="0">
                <a:solidFill>
                  <a:schemeClr val="tx1"/>
                </a:solidFill>
              </a:rPr>
              <a:t>: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stdio.h</a:t>
            </a:r>
            <a:r>
              <a:rPr lang="en-US" altLang="ru-RU" sz="2300" b="1" dirty="0">
                <a:solidFill>
                  <a:srgbClr val="A31515"/>
                </a:solidFill>
              </a:rPr>
              <a:t>&gt; </a:t>
            </a:r>
            <a:r>
              <a:rPr lang="ru-RU" altLang="ru-RU" sz="2300" b="1" dirty="0">
                <a:solidFill>
                  <a:schemeClr val="tx1"/>
                </a:solidFill>
              </a:rPr>
              <a:t>и </a:t>
            </a:r>
            <a:r>
              <a:rPr lang="en-US" altLang="ru-RU" sz="2300" b="1" dirty="0">
                <a:solidFill>
                  <a:srgbClr val="A31515"/>
                </a:solidFill>
              </a:rPr>
              <a:t>&lt;</a:t>
            </a:r>
            <a:r>
              <a:rPr lang="en-US" altLang="ru-RU" sz="2300" b="1" dirty="0" err="1">
                <a:solidFill>
                  <a:srgbClr val="A31515"/>
                </a:solidFill>
              </a:rPr>
              <a:t>file.h</a:t>
            </a:r>
            <a:r>
              <a:rPr lang="en-US" altLang="ru-RU" sz="2300" b="1" dirty="0">
                <a:solidFill>
                  <a:srgbClr val="A31515"/>
                </a:solidFill>
              </a:rPr>
              <a:t>&gt;</a:t>
            </a:r>
            <a:endParaRPr lang="ru-RU" altLang="ru-RU" sz="2300" b="1" dirty="0">
              <a:solidFill>
                <a:srgbClr val="A31515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grpSp>
        <p:nvGrpSpPr>
          <p:cNvPr id="13" name="Группа 12"/>
          <p:cNvGrpSpPr/>
          <p:nvPr/>
        </p:nvGrpSpPr>
        <p:grpSpPr>
          <a:xfrm>
            <a:off x="508147" y="5517232"/>
            <a:ext cx="3101329" cy="642919"/>
            <a:chOff x="3627509" y="4941177"/>
            <a:chExt cx="1952605" cy="437263"/>
          </a:xfrm>
        </p:grpSpPr>
        <p:sp>
          <p:nvSpPr>
            <p:cNvPr id="14" name="Прямоугольник 13"/>
            <p:cNvSpPr/>
            <p:nvPr/>
          </p:nvSpPr>
          <p:spPr bwMode="auto">
            <a:xfrm>
              <a:off x="3627509" y="4941177"/>
              <a:ext cx="231147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 bwMode="auto">
            <a:xfrm>
              <a:off x="3846840" y="4942835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 bwMode="auto">
            <a:xfrm>
              <a:off x="4077986" y="4942837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 bwMode="auto">
            <a:xfrm>
              <a:off x="4300265" y="4942839"/>
              <a:ext cx="231147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chemeClr val="tx1"/>
                  </a:solidFill>
                </a:rPr>
                <a:t>.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 bwMode="auto">
            <a:xfrm>
              <a:off x="4531412" y="4942815"/>
              <a:ext cx="239535" cy="43450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B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 bwMode="auto">
            <a:xfrm>
              <a:off x="4770948" y="4942825"/>
              <a:ext cx="809166" cy="435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rgbClr val="FF0000"/>
                  </a:solidFill>
                </a:rPr>
                <a:t>EOF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72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476672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Массивы</a:t>
            </a:r>
            <a:r>
              <a:rPr lang="en-US" altLang="ru-RU" sz="3200" dirty="0" smtClean="0"/>
              <a:t>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332656"/>
            <a:ext cx="8675687" cy="5688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u="sng" dirty="0" smtClean="0">
                <a:solidFill>
                  <a:schemeClr val="tx1"/>
                </a:solidFill>
              </a:rPr>
              <a:t>Массив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это множество однотипных переменных, имеющих одно имя и упорядоченных по номеру (в ОП элементы располагаются подряд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 0-</a:t>
            </a:r>
            <a:r>
              <a:rPr lang="en-US" altLang="ru-RU" sz="2000" b="1" dirty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использования отдельной переменной указывается ее номер (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индекс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 – переменная с индексом (также называется элемент массива)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Количество переменных в массиве определяет его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размер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&lt;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число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&gt;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- пусть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Размер массива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зафиксирован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при работе программы.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Первый элемент массива имеет индекс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0</a:t>
            </a:r>
            <a:r>
              <a:rPr lang="ru-RU" altLang="ru-RU" sz="2000" b="1" dirty="0" smtClean="0"/>
              <a:t>,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 последний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(</a:t>
            </a:r>
            <a:r>
              <a:rPr lang="en-US" altLang="ru-RU" sz="2000" b="1" dirty="0" smtClean="0">
                <a:solidFill>
                  <a:srgbClr val="FF0000"/>
                </a:solidFill>
              </a:rPr>
              <a:t>N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-1)</a:t>
            </a:r>
            <a:r>
              <a:rPr lang="ru-RU" altLang="ru-RU" sz="2000" b="1" dirty="0" smtClean="0"/>
              <a:t>.</a:t>
            </a:r>
            <a:r>
              <a:rPr lang="en-US" altLang="ru-RU" sz="2000" b="1" dirty="0" smtClean="0"/>
              <a:t>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N-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Размер</a:t>
            </a: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Для задания размера массива может использоваться константа этапа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компиляции</a:t>
            </a:r>
            <a:r>
              <a:rPr lang="ru-RU" altLang="ru-RU" sz="2000" b="1" dirty="0" smtClean="0"/>
              <a:t> (</a:t>
            </a:r>
            <a:r>
              <a:rPr lang="en-US" altLang="ru-RU" sz="2000" b="1" dirty="0" smtClean="0">
                <a:solidFill>
                  <a:srgbClr val="0000FF"/>
                </a:solidFill>
              </a:rPr>
              <a:t>define</a:t>
            </a:r>
            <a:r>
              <a:rPr lang="en-US" altLang="ru-RU" sz="2000" b="1" dirty="0" smtClean="0"/>
              <a:t>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или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константная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переменная</a:t>
            </a:r>
            <a:r>
              <a:rPr lang="ru-RU" altLang="ru-RU" sz="2000" b="1" dirty="0" smtClean="0"/>
              <a:t> </a:t>
            </a:r>
            <a:r>
              <a:rPr lang="en-US" altLang="ru-RU" sz="2000" b="1" dirty="0" err="1" smtClean="0">
                <a:solidFill>
                  <a:srgbClr val="0000FF"/>
                </a:solidFill>
              </a:rPr>
              <a:t>const</a:t>
            </a:r>
            <a:r>
              <a:rPr lang="ru-RU" altLang="ru-RU" sz="2000" b="1" dirty="0" smtClean="0"/>
              <a:t>). </a:t>
            </a:r>
            <a:endParaRPr lang="ru-RU" altLang="ru-RU" sz="8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1200" b="1" dirty="0" smtClean="0">
              <a:solidFill>
                <a:schemeClr val="tx1"/>
              </a:solidFill>
            </a:endParaRPr>
          </a:p>
          <a:p>
            <a:pPr algn="l"/>
            <a:r>
              <a:rPr lang="ru-RU" altLang="ru-RU" sz="2000" b="1" dirty="0" smtClean="0">
                <a:solidFill>
                  <a:schemeClr val="tx1"/>
                </a:solidFill>
              </a:rPr>
              <a:t>Если в массиве предусмотрено 2 индекса такой массив назы</a:t>
            </a:r>
            <a:r>
              <a:rPr lang="ru-RU" altLang="ru-RU" sz="2000" b="1" dirty="0">
                <a:solidFill>
                  <a:schemeClr val="tx1"/>
                </a:solidFill>
              </a:rPr>
              <a:t>в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ается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двумерным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 (задается два размера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N 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и </a:t>
            </a:r>
            <a:r>
              <a:rPr lang="en-US" altLang="ru-RU" sz="2000" b="1" dirty="0" smtClean="0">
                <a:solidFill>
                  <a:schemeClr val="tx1"/>
                </a:solidFill>
              </a:rPr>
              <a:t>M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). В двумерном массиве данные располагаются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построчно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 Количество размерностей массива не </a:t>
            </a:r>
            <a:r>
              <a:rPr lang="ru-RU" altLang="ru-RU" sz="2000" b="1" u="sng" dirty="0" smtClean="0">
                <a:solidFill>
                  <a:schemeClr val="tx1"/>
                </a:solidFill>
              </a:rPr>
              <a:t>ограничивается</a:t>
            </a:r>
            <a:r>
              <a:rPr lang="ru-RU" altLang="ru-RU" sz="20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62</a:t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1093195" y="3573017"/>
            <a:ext cx="6863181" cy="1440160"/>
            <a:chOff x="54805" y="3573016"/>
            <a:chExt cx="6863181" cy="1830667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2165457" y="3573016"/>
              <a:ext cx="4752529" cy="1830667"/>
              <a:chOff x="899592" y="2996952"/>
              <a:chExt cx="4752529" cy="1830667"/>
            </a:xfrm>
          </p:grpSpPr>
          <p:grpSp>
            <p:nvGrpSpPr>
              <p:cNvPr id="6" name="Группа 5"/>
              <p:cNvGrpSpPr/>
              <p:nvPr/>
            </p:nvGrpSpPr>
            <p:grpSpPr>
              <a:xfrm>
                <a:off x="899592" y="2996952"/>
                <a:ext cx="4752529" cy="1830667"/>
                <a:chOff x="1940567" y="4219052"/>
                <a:chExt cx="3244511" cy="1379225"/>
              </a:xfrm>
            </p:grpSpPr>
            <p:grpSp>
              <p:nvGrpSpPr>
                <p:cNvPr id="10" name="Группа 36"/>
                <p:cNvGrpSpPr>
                  <a:grpSpLocks/>
                </p:cNvGrpSpPr>
                <p:nvPr/>
              </p:nvGrpSpPr>
              <p:grpSpPr bwMode="auto">
                <a:xfrm>
                  <a:off x="1940567" y="4219052"/>
                  <a:ext cx="1787065" cy="1379225"/>
                  <a:chOff x="1331640" y="2564408"/>
                  <a:chExt cx="1786708" cy="2736304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1331640" y="2564408"/>
                    <a:ext cx="1786708" cy="2736304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1465490" y="4299153"/>
                    <a:ext cx="1428414" cy="29755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&lt;</a:t>
                    </a:r>
                    <a:r>
                      <a:rPr lang="ru-RU" sz="1400" dirty="0" smtClean="0">
                        <a:solidFill>
                          <a:schemeClr val="tx1"/>
                        </a:solidFill>
                      </a:rPr>
                      <a:t>Значение</a:t>
                    </a:r>
                    <a:r>
                      <a:rPr lang="en-US" sz="1400" dirty="0" smtClean="0">
                        <a:solidFill>
                          <a:schemeClr val="tx1"/>
                        </a:solidFill>
                      </a:rPr>
                      <a:t>&gt;</a:t>
                    </a:r>
                    <a:endParaRPr lang="ru-RU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" name="Прямоугольник 10"/>
                <p:cNvSpPr/>
                <p:nvPr/>
              </p:nvSpPr>
              <p:spPr bwMode="auto">
                <a:xfrm>
                  <a:off x="3857778" y="4270490"/>
                  <a:ext cx="1327300" cy="1142081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(Описание) :</a:t>
                  </a: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dirty="0" smtClean="0">
                      <a:solidFill>
                        <a:srgbClr val="0000FF"/>
                      </a:solidFill>
                    </a:rPr>
                    <a:t>int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Mas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[</a:t>
                  </a:r>
                  <a:r>
                    <a:rPr lang="en-US" sz="1400" b="1" dirty="0" smtClean="0">
                      <a:solidFill>
                        <a:srgbClr val="FF0000"/>
                      </a:solidFill>
                    </a:rPr>
                    <a:t>20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]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;</a:t>
                  </a:r>
                  <a:r>
                    <a:rPr lang="en-US" sz="1400" dirty="0" smtClean="0">
                      <a:solidFill>
                        <a:schemeClr val="tx1"/>
                      </a:solidFill>
                    </a:rPr>
                    <a:t> – 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массив </a:t>
                  </a:r>
                  <a:r>
                    <a:rPr lang="ru-RU" sz="1400" dirty="0">
                      <a:solidFill>
                        <a:schemeClr val="tx1"/>
                      </a:solidFill>
                    </a:rPr>
                    <a:t>ц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елых переменных размером </a:t>
                  </a:r>
                  <a:r>
                    <a:rPr lang="ru-RU" sz="1400" b="1" dirty="0">
                      <a:solidFill>
                        <a:srgbClr val="FF0000"/>
                      </a:solidFill>
                    </a:rPr>
                    <a:t>20</a:t>
                  </a:r>
                  <a:r>
                    <a:rPr lang="ru-RU" sz="1400" dirty="0" smtClean="0">
                      <a:solidFill>
                        <a:schemeClr val="tx1"/>
                      </a:solidFill>
                    </a:rPr>
                    <a:t>.</a:t>
                  </a:r>
                  <a:endParaRPr lang="ru-RU" sz="1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12" name="Прямая со стрелкой 11"/>
                <p:cNvCxnSpPr>
                  <a:stCxn id="11" idx="1"/>
                </p:cNvCxnSpPr>
                <p:nvPr/>
              </p:nvCxnSpPr>
              <p:spPr>
                <a:xfrm flipH="1" flipV="1">
                  <a:off x="3497363" y="4687270"/>
                  <a:ext cx="360415" cy="154260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Прямоугольник 6"/>
              <p:cNvSpPr/>
              <p:nvPr/>
            </p:nvSpPr>
            <p:spPr bwMode="auto">
              <a:xfrm>
                <a:off x="1088484" y="3718244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 bwMode="auto">
              <a:xfrm>
                <a:off x="1088484" y="3933056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…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 bwMode="auto">
              <a:xfrm>
                <a:off x="1088484" y="3501008"/>
                <a:ext cx="2091486" cy="21040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tx1"/>
                    </a:solidFill>
                  </a:rPr>
                  <a:t>&lt;</a:t>
                </a:r>
                <a:r>
                  <a:rPr lang="ru-RU" sz="1400" dirty="0">
                    <a:solidFill>
                      <a:schemeClr val="tx1"/>
                    </a:solidFill>
                  </a:rPr>
                  <a:t>Значение</a:t>
                </a:r>
                <a:r>
                  <a:rPr lang="en-US" sz="1400" dirty="0">
                    <a:solidFill>
                      <a:schemeClr val="tx1"/>
                    </a:solidFill>
                  </a:rPr>
                  <a:t>&gt;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Прямоугольник 14"/>
            <p:cNvSpPr/>
            <p:nvPr/>
          </p:nvSpPr>
          <p:spPr bwMode="auto">
            <a:xfrm>
              <a:off x="54805" y="4111752"/>
              <a:ext cx="2171927" cy="210409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Элементы массива</a:t>
              </a:r>
              <a:r>
                <a:rPr lang="en-US" sz="1400" dirty="0" smtClean="0">
                  <a:solidFill>
                    <a:schemeClr val="tx1"/>
                  </a:solidFill>
                </a:rPr>
                <a:t> </a:t>
              </a:r>
              <a:r>
                <a:rPr lang="en-US" sz="1400" dirty="0" smtClean="0">
                  <a:solidFill>
                    <a:srgbClr val="FF0000"/>
                  </a:solidFill>
                </a:rPr>
                <a:t>Mas[</a:t>
              </a:r>
              <a:r>
                <a:rPr lang="en-US" sz="1400" dirty="0" err="1" smtClean="0">
                  <a:solidFill>
                    <a:srgbClr val="FF0000"/>
                  </a:solidFill>
                </a:rPr>
                <a:t>i</a:t>
              </a:r>
              <a:r>
                <a:rPr lang="en-US" sz="1400" dirty="0" smtClean="0">
                  <a:solidFill>
                    <a:schemeClr val="tx1"/>
                  </a:solidFill>
                </a:rPr>
                <a:t>] 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 стрелкой 15"/>
            <p:cNvCxnSpPr>
              <a:stCxn id="15" idx="2"/>
            </p:cNvCxnSpPr>
            <p:nvPr/>
          </p:nvCxnSpPr>
          <p:spPr>
            <a:xfrm>
              <a:off x="1140769" y="4322161"/>
              <a:ext cx="1213580" cy="2381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>
              <a:stCxn id="15" idx="2"/>
              <a:endCxn id="14" idx="1"/>
            </p:cNvCxnSpPr>
            <p:nvPr/>
          </p:nvCxnSpPr>
          <p:spPr>
            <a:xfrm>
              <a:off x="1140769" y="4322161"/>
              <a:ext cx="1220789" cy="51098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Прямоугольник 27"/>
            <p:cNvSpPr/>
            <p:nvPr/>
          </p:nvSpPr>
          <p:spPr bwMode="auto">
            <a:xfrm>
              <a:off x="4339545" y="3863280"/>
              <a:ext cx="404354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rgbClr val="FF0000"/>
                  </a:solidFill>
                </a:rPr>
                <a:t>0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 bwMode="auto">
            <a:xfrm>
              <a:off x="4243658" y="4959690"/>
              <a:ext cx="500241" cy="21040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dirty="0" smtClean="0">
                  <a:solidFill>
                    <a:srgbClr val="FF0000"/>
                  </a:solidFill>
                </a:rPr>
                <a:t>N-1</a:t>
              </a:r>
              <a:endParaRPr lang="ru-RU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54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altLang="ru-RU" sz="3200" dirty="0"/>
              <a:t>Массивы</a:t>
            </a:r>
            <a:r>
              <a:rPr lang="en-US" altLang="ru-RU" sz="3200" dirty="0"/>
              <a:t> </a:t>
            </a:r>
            <a:r>
              <a:rPr lang="en-US" altLang="ru-RU" sz="3200" dirty="0" smtClean="0"/>
              <a:t>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9241" y="476672"/>
            <a:ext cx="867568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массивами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в ЯП связаны также следующие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понятия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  и размерность массива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Элемент массива, переменная с индексом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Описание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массива:</a:t>
            </a:r>
          </a:p>
          <a:p>
            <a:pPr algn="l"/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Тип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массива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размер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= 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[</a:t>
            </a:r>
            <a:r>
              <a:rPr lang="en-US" altLang="ru-RU" sz="1800" b="1" dirty="0">
                <a:solidFill>
                  <a:schemeClr val="tx1"/>
                </a:solidFill>
              </a:rPr>
              <a:t>{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начальные значения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}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];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 </a:t>
            </a:r>
            <a:endParaRPr lang="ru-RU" altLang="ru-RU" sz="18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Описания массива (целый массив в </a:t>
            </a:r>
            <a:r>
              <a:rPr lang="ru-RU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ru-RU" altLang="ru-RU" sz="1800" b="1" dirty="0" smtClean="0"/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элементов):</a:t>
            </a:r>
          </a:p>
          <a:p>
            <a:pPr algn="l"/>
            <a:r>
              <a:rPr lang="en-US" sz="18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Mas[</a:t>
            </a:r>
            <a:r>
              <a:rPr lang="en-US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20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endParaRPr lang="ru-RU" sz="1800" b="1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u="sng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Инициализация</a:t>
            </a:r>
            <a:r>
              <a:rPr lang="ru-RU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массива: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5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</a:t>
            </a:r>
            <a:r>
              <a:rPr 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{1,2,3,4,5};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 и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переменная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с индексами:</a:t>
            </a:r>
          </a:p>
          <a:p>
            <a:pPr algn="l"/>
            <a:r>
              <a:rPr lang="en-US" altLang="ru-RU" sz="1800" b="1" dirty="0">
                <a:solidFill>
                  <a:srgbClr val="008000"/>
                </a:solidFill>
              </a:rPr>
              <a:t>&lt;</a:t>
            </a:r>
            <a:r>
              <a:rPr lang="ru-RU" altLang="ru-RU" sz="1800" b="1" dirty="0">
                <a:solidFill>
                  <a:srgbClr val="008000"/>
                </a:solidFill>
              </a:rPr>
              <a:t>Имя массива</a:t>
            </a:r>
            <a:r>
              <a:rPr lang="en-US" altLang="ru-RU" sz="1800" b="1" dirty="0">
                <a:solidFill>
                  <a:srgbClr val="008000"/>
                </a:solidFill>
              </a:rPr>
              <a:t>&gt;</a:t>
            </a:r>
            <a:r>
              <a:rPr lang="ru-RU" altLang="ru-RU" sz="1800" b="1" dirty="0">
                <a:solidFill>
                  <a:srgbClr val="008000"/>
                </a:solidFill>
              </a:rPr>
              <a:t>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[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8000"/>
                </a:solidFill>
              </a:rPr>
              <a:t>индексное выражение</a:t>
            </a:r>
            <a:r>
              <a:rPr lang="en-US" altLang="ru-RU" sz="18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en-US" altLang="ru-RU" sz="1800" b="1" dirty="0">
                <a:solidFill>
                  <a:schemeClr val="tx1"/>
                </a:solidFill>
              </a:rPr>
              <a:t>]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</a:rPr>
              <a:t>использования элементов массива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Mas[ </a:t>
            </a:r>
            <a:r>
              <a:rPr lang="en-US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 + 5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10 ;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Пример Описания </a:t>
            </a:r>
            <a:r>
              <a:rPr lang="ru-RU" altLang="ru-RU" sz="1800" b="1" u="sng" dirty="0" smtClean="0">
                <a:solidFill>
                  <a:schemeClr val="tx1"/>
                </a:solidFill>
              </a:rPr>
              <a:t>двумерного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массива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(10*5)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en-US" sz="18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9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4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</a:p>
          <a:p>
            <a:pPr algn="l"/>
            <a:r>
              <a:rPr lang="ru-RU" altLang="ru-RU" sz="1800" b="1" u="sng" dirty="0" smtClean="0">
                <a:solidFill>
                  <a:schemeClr val="tx1"/>
                </a:solidFill>
              </a:rPr>
              <a:t>Элемент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двумерного массива.</a:t>
            </a: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r>
              <a:rPr lang="en-US" altLang="ru-RU" sz="1800" b="1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Dmas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</a:t>
            </a:r>
            <a:r>
              <a:rPr lang="en-US" altLang="ru-RU" sz="18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][</a:t>
            </a:r>
            <a:r>
              <a:rPr lang="en-US" alt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j</a:t>
            </a:r>
            <a:r>
              <a:rPr lang="en-US" altLang="ru-RU" sz="18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 = 30;</a:t>
            </a:r>
            <a:endParaRPr lang="en-US" alt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31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Строка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4260" y="476672"/>
            <a:ext cx="8919740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СИ/СИ++ в число стандартных типов не входит тип строка (</a:t>
            </a:r>
            <a:r>
              <a:rPr lang="ru-RU" altLang="ru-RU" sz="2300" b="1" dirty="0" smtClean="0">
                <a:solidFill>
                  <a:schemeClr val="tx1"/>
                </a:solidFill>
                <a:hlinkClick r:id="rId2" action="ppaction://hlinksldjump"/>
              </a:rPr>
              <a:t>СМ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используются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массивы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типа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>
                <a:solidFill>
                  <a:schemeClr val="tx1"/>
                </a:solidFill>
              </a:rPr>
              <a:t>Для работы со строками используется библиотека 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altLang="ru-RU" sz="20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alt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, в которой предусмотрены функции: копирования, сравнения, преобразования строк и др.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В С++ есть тип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string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.</a:t>
            </a:r>
            <a:endParaRPr lang="ru-RU" altLang="ru-RU" sz="2300" b="1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>
                <a:solidFill>
                  <a:schemeClr val="tx1"/>
                </a:solidFill>
              </a:rPr>
              <a:t>Пример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u="sng" dirty="0" smtClean="0">
                <a:solidFill>
                  <a:schemeClr val="tx1"/>
                </a:solidFill>
              </a:rPr>
              <a:t>описания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Family[14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];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//Строка фамилии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описание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) –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массив 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ru-RU" sz="23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endParaRPr lang="en-US" sz="23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>
                <a:solidFill>
                  <a:schemeClr val="tx1"/>
                </a:solidFill>
              </a:rPr>
              <a:t>Пример </a:t>
            </a:r>
            <a:r>
              <a:rPr lang="ru-RU" altLang="ru-RU" sz="2300" b="1" u="sng" dirty="0">
                <a:solidFill>
                  <a:schemeClr val="tx1"/>
                </a:solidFill>
              </a:rPr>
              <a:t>копирования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string.h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…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strcpy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//Константа строка – в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кавычках</a:t>
            </a:r>
            <a:r>
              <a:rPr lang="en-US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 </a:t>
            </a:r>
            <a:endParaRPr lang="en-US" sz="2000" dirty="0" smtClean="0">
              <a:solidFill>
                <a:srgbClr val="008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altLang="ru-RU" sz="2300" b="1" dirty="0" smtClean="0"/>
              <a:t>Пример </a:t>
            </a:r>
            <a:r>
              <a:rPr lang="ru-RU" altLang="ru-RU" sz="2300" b="1" u="sng" dirty="0" smtClean="0"/>
              <a:t>слияния</a:t>
            </a:r>
            <a:r>
              <a:rPr lang="ru-RU" altLang="ru-RU" sz="2300" b="1" dirty="0" smtClean="0"/>
              <a:t> строк:</a:t>
            </a: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strcat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Иван"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Строка 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Family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</a:t>
            </a:r>
            <a:r>
              <a:rPr lang="ru-RU" sz="20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Иванов</a:t>
            </a:r>
            <a:r>
              <a:rPr lang="ru-RU" sz="2000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˽</a:t>
            </a:r>
            <a:r>
              <a:rPr lang="ru-RU" sz="2000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Иван</a:t>
            </a:r>
            <a:r>
              <a:rPr lang="ru-RU" sz="20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endParaRPr lang="ru-RU" altLang="ru-RU" sz="2000" b="1" dirty="0"/>
          </a:p>
          <a:p>
            <a:pPr algn="l"/>
            <a:r>
              <a:rPr lang="ru-RU" altLang="ru-RU" sz="2300" b="1" dirty="0">
                <a:solidFill>
                  <a:schemeClr val="tx1"/>
                </a:solidFill>
              </a:rPr>
              <a:t>Определение </a:t>
            </a:r>
            <a:r>
              <a:rPr lang="ru-RU" altLang="ru-RU" sz="2300" b="1" u="sng" dirty="0">
                <a:solidFill>
                  <a:schemeClr val="tx1"/>
                </a:solidFill>
              </a:rPr>
              <a:t>размера</a:t>
            </a:r>
            <a:r>
              <a:rPr lang="ru-RU" altLang="ru-RU" sz="2300" b="1" dirty="0">
                <a:solidFill>
                  <a:schemeClr val="tx1"/>
                </a:solidFill>
              </a:rPr>
              <a:t> строки:</a:t>
            </a:r>
          </a:p>
          <a:p>
            <a:pPr algn="l"/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ru-RU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RazmStr</a:t>
            </a: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 = </a:t>
            </a:r>
            <a:r>
              <a:rPr lang="en-US" sz="24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strlen</a:t>
            </a:r>
            <a:r>
              <a:rPr lang="en-US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(Family);</a:t>
            </a:r>
            <a:endParaRPr lang="ru-RU" altLang="ru-RU" sz="23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3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6984776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Список 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879" y="476672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Список – Это специальная структура данных использующаяся в программах для хранения упорядоченной информации.</a:t>
            </a:r>
          </a:p>
          <a:p>
            <a:pPr algn="l"/>
            <a:r>
              <a:rPr lang="ru-RU" altLang="ru-RU" sz="2300" b="1" dirty="0" smtClean="0"/>
              <a:t>Обобщенное представление однонаправленного списка: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65</a:t>
            </a:fld>
            <a:endParaRPr lang="ru-RU"/>
          </a:p>
        </p:txBody>
      </p:sp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122890"/>
              </p:ext>
            </p:extLst>
          </p:nvPr>
        </p:nvGraphicFramePr>
        <p:xfrm>
          <a:off x="539552" y="1844824"/>
          <a:ext cx="7561263" cy="424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Visio" r:id="rId3" imgW="6003164" imgH="3411450" progId="Visio.Drawing.11">
                  <p:embed/>
                </p:oleObj>
              </mc:Choice>
              <mc:Fallback>
                <p:oleObj name="Visio" r:id="rId3" imgW="6003164" imgH="341145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720" t="7751" r="4498" b="11948"/>
                      <a:stretch>
                        <a:fillRect/>
                      </a:stretch>
                    </p:blipFill>
                    <p:spPr bwMode="auto">
                      <a:xfrm>
                        <a:off x="539552" y="1844824"/>
                        <a:ext cx="7561263" cy="424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34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Система программирования С/С++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964612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Система программирования (СП) это совокупность взаимосвязанных системных программ для разработки и изготовления программ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). Основные компоненты МП это: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Компилятор</a:t>
            </a:r>
            <a:r>
              <a:rPr lang="ru-RU" altLang="ru-RU" sz="2300" b="1" dirty="0" smtClean="0"/>
              <a:t> СП исходных текстовых программ на ЯП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Текстовый </a:t>
            </a:r>
            <a:r>
              <a:rPr lang="ru-RU" altLang="ru-RU" sz="2300" b="1" u="sng" dirty="0" smtClean="0"/>
              <a:t>редактор</a:t>
            </a:r>
            <a:r>
              <a:rPr lang="ru-RU" altLang="ru-RU" sz="2300" b="1" dirty="0" smtClean="0"/>
              <a:t> для ввода текстовых программ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Компоновщик</a:t>
            </a:r>
            <a:r>
              <a:rPr lang="ru-RU" altLang="ru-RU" sz="2300" b="1" dirty="0" smtClean="0"/>
              <a:t> (</a:t>
            </a:r>
            <a:r>
              <a:rPr lang="ru-RU" altLang="ru-RU" sz="2300" b="1" dirty="0"/>
              <a:t>редактор связей)</a:t>
            </a:r>
            <a:r>
              <a:rPr lang="ru-RU" altLang="ru-RU" sz="2300" b="1" u="sng" dirty="0" smtClean="0"/>
              <a:t> и библиотеки СП (стандартные)</a:t>
            </a:r>
            <a:r>
              <a:rPr lang="ru-RU" altLang="ru-RU" sz="2300" b="1" dirty="0" smtClean="0"/>
              <a:t>, позволяющий объединить программы в единое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Отладчик</a:t>
            </a:r>
            <a:r>
              <a:rPr lang="ru-RU" altLang="ru-RU" sz="2300" b="1" dirty="0" smtClean="0"/>
              <a:t>, помогающий искать ошибки в программе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u="sng" dirty="0" smtClean="0"/>
              <a:t>Оболочка</a:t>
            </a:r>
            <a:r>
              <a:rPr lang="ru-RU" altLang="ru-RU" sz="2300" b="1" dirty="0" smtClean="0"/>
              <a:t>  СП (Интегрированная среда программирования </a:t>
            </a:r>
            <a:r>
              <a:rPr lang="en-US" altLang="ru-RU" sz="2300" b="1" dirty="0" smtClean="0"/>
              <a:t>IDE</a:t>
            </a:r>
            <a:r>
              <a:rPr lang="ru-RU" altLang="ru-RU" sz="2300" b="1" dirty="0" smtClean="0"/>
              <a:t>), объединяющая все перечисленные части в одно целое.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Мы будем использовать систему программирования </a:t>
            </a:r>
            <a:r>
              <a:rPr lang="en-US" altLang="ru-RU" sz="2300" b="1" dirty="0" smtClean="0"/>
              <a:t>Microsoft </a:t>
            </a:r>
            <a:r>
              <a:rPr lang="en-US" altLang="ru-RU" sz="2300" b="1" u="sng" dirty="0" smtClean="0"/>
              <a:t>Visual Studio </a:t>
            </a:r>
            <a:r>
              <a:rPr lang="ru-RU" altLang="ru-RU" sz="2300" b="1" u="sng" dirty="0" smtClean="0"/>
              <a:t>версии 2005/2010/2012</a:t>
            </a:r>
            <a:r>
              <a:rPr lang="ru-RU" altLang="ru-RU" sz="2300" b="1" dirty="0" smtClean="0"/>
              <a:t>. (Предпочтительно иметь </a:t>
            </a:r>
            <a:r>
              <a:rPr lang="ru-RU" altLang="ru-RU" sz="2300" b="1" u="sng" dirty="0" smtClean="0">
                <a:solidFill>
                  <a:srgbClr val="FF0000"/>
                </a:solidFill>
              </a:rPr>
              <a:t>одинаковые</a:t>
            </a:r>
            <a:r>
              <a:rPr lang="ru-RU" altLang="ru-RU" sz="23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300" b="1" dirty="0" smtClean="0"/>
              <a:t>версии в аудитории и на своем компьютере!).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Проекты и их преимущества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чем </a:t>
            </a:r>
            <a:r>
              <a:rPr lang="ru-RU" sz="2800" u="sng" dirty="0" smtClean="0"/>
              <a:t>преимущества</a:t>
            </a:r>
            <a:r>
              <a:rPr lang="ru-RU" sz="2800" dirty="0" smtClean="0"/>
              <a:t> проектов (</a:t>
            </a:r>
            <a:r>
              <a:rPr lang="ru-RU" sz="2800" dirty="0" smtClean="0">
                <a:hlinkClick r:id="rId2" action="ppaction://hlinkfile"/>
              </a:rPr>
              <a:t>МУ</a:t>
            </a:r>
            <a:r>
              <a:rPr lang="ru-RU" sz="2800" dirty="0" smtClean="0"/>
              <a:t>)</a:t>
            </a:r>
            <a:r>
              <a:rPr lang="en-US" sz="2800" dirty="0" smtClean="0"/>
              <a:t>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Много модулей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Компиляция при необходимости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Общие параметры и их запоминание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Мобильность проектов (снизу вверх)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Ведение версий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Разновидности проектов с предустановленными параметрами (Консольные, Интернет, </a:t>
            </a:r>
            <a:r>
              <a:rPr lang="en-US" sz="2800" dirty="0" smtClean="0"/>
              <a:t>Forms </a:t>
            </a:r>
            <a:r>
              <a:rPr lang="ru-RU" sz="2800" dirty="0" smtClean="0"/>
              <a:t>и др.)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800" dirty="0" smtClean="0"/>
              <a:t>Оптимизация программ в проектах (время и оперативная память)</a:t>
            </a:r>
            <a:endParaRPr lang="en-US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32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5979101" cy="62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Задания ЛР № 1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476672"/>
            <a:ext cx="9036496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>
                <a:solidFill>
                  <a:srgbClr val="FF0000"/>
                </a:solidFill>
              </a:rPr>
              <a:t>Изучение</a:t>
            </a:r>
            <a:r>
              <a:rPr lang="ru-RU" altLang="ru-RU" sz="2100" b="1" dirty="0" smtClean="0"/>
              <a:t>, теоретической части ЛР</a:t>
            </a:r>
            <a:r>
              <a:rPr lang="en-US" altLang="ru-RU" sz="2100" b="1" dirty="0" smtClean="0"/>
              <a:t> (</a:t>
            </a:r>
            <a:r>
              <a:rPr lang="ru-RU" altLang="ru-RU" sz="2100" b="1" dirty="0" smtClean="0">
                <a:hlinkClick r:id="rId2" action="ppaction://hlinksldjump"/>
              </a:rPr>
              <a:t>теория</a:t>
            </a:r>
            <a:r>
              <a:rPr lang="ru-RU" altLang="ru-RU" sz="2100" b="1" dirty="0" smtClean="0"/>
              <a:t>, 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u="sng" dirty="0">
                <a:hlinkClick r:id="rId3" action="ppaction://hlinkfile"/>
              </a:rPr>
              <a:t> </a:t>
            </a:r>
            <a:r>
              <a:rPr lang="en-US" altLang="ru-RU" sz="2100" b="1" dirty="0" smtClean="0">
                <a:hlinkClick r:id="rId4" action="ppaction://hlinkfile"/>
              </a:rPr>
              <a:t>DOC</a:t>
            </a:r>
            <a:r>
              <a:rPr lang="en-US" altLang="ru-RU" sz="2100" b="1" dirty="0" smtClean="0"/>
              <a:t>)</a:t>
            </a:r>
            <a:r>
              <a:rPr lang="ru-RU" altLang="ru-RU" sz="2100" b="1" dirty="0" smtClean="0"/>
              <a:t> – 3-й Раздел.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Создать</a:t>
            </a:r>
            <a:r>
              <a:rPr lang="ru-RU" altLang="ru-RU" sz="2100" b="1" dirty="0" smtClean="0"/>
              <a:t> первый Проект (</a:t>
            </a:r>
            <a:r>
              <a:rPr lang="ru-RU" altLang="ru-RU" sz="2100" b="1" dirty="0" smtClean="0">
                <a:hlinkClick r:id="rId5" action="ppaction://hlinksldjump"/>
              </a:rPr>
              <a:t>СМ</a:t>
            </a:r>
            <a:r>
              <a:rPr lang="ru-RU" altLang="ru-RU" sz="2100" b="1" dirty="0" smtClean="0"/>
              <a:t>), русифицировать его (</a:t>
            </a:r>
            <a:r>
              <a:rPr lang="ru-RU" altLang="ru-RU" sz="2100" b="1" dirty="0" smtClean="0">
                <a:hlinkClick r:id="rId6" action="ppaction://hlinksldjump"/>
              </a:rPr>
              <a:t>СМ</a:t>
            </a:r>
            <a:r>
              <a:rPr lang="ru-RU" altLang="ru-RU" sz="2100" b="1" dirty="0" smtClean="0"/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Выполнить</a:t>
            </a:r>
            <a:r>
              <a:rPr lang="ru-RU" altLang="ru-RU" sz="2100" b="1" dirty="0" smtClean="0"/>
              <a:t> Первый простой пример 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F5</a:t>
            </a:r>
            <a:r>
              <a:rPr lang="en-US" altLang="ru-RU" sz="2100" b="1" dirty="0" smtClean="0"/>
              <a:t> </a:t>
            </a:r>
            <a:r>
              <a:rPr lang="ru-RU" altLang="ru-RU" sz="2100" b="1" dirty="0" smtClean="0"/>
              <a:t>(см. МУ).</a:t>
            </a:r>
            <a:r>
              <a:rPr lang="en-US" altLang="ru-RU" sz="2100" b="1" dirty="0" smtClean="0"/>
              <a:t>(</a:t>
            </a:r>
            <a:r>
              <a:rPr lang="ru-RU" altLang="ru-RU" sz="2100" b="1" dirty="0" smtClean="0">
                <a:hlinkClick r:id="rId7" action="ppaction://hlinksldjump"/>
              </a:rPr>
              <a:t>СМ</a:t>
            </a:r>
            <a:r>
              <a:rPr lang="en-US" altLang="ru-RU" sz="2100" b="1" dirty="0" smtClean="0"/>
              <a:t>)</a:t>
            </a: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/>
              <a:t>Подключить математическую библиотеку, пример (см</a:t>
            </a:r>
            <a:r>
              <a:rPr lang="ru-RU" altLang="ru-RU" sz="2100" b="1" dirty="0"/>
              <a:t>. 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</a:t>
            </a:r>
            <a:r>
              <a:rPr lang="en-US" altLang="ru-RU" sz="2100" b="1" dirty="0" smtClean="0"/>
              <a:t> (</a:t>
            </a:r>
            <a:r>
              <a:rPr lang="ru-RU" altLang="ru-RU" sz="2100" b="1" dirty="0" smtClean="0">
                <a:hlinkClick r:id="rId8" action="ppaction://hlinksldjump"/>
              </a:rPr>
              <a:t>СМ</a:t>
            </a:r>
            <a:r>
              <a:rPr lang="ru-RU" altLang="ru-RU" sz="2100" b="1" dirty="0" smtClean="0"/>
              <a:t>)</a:t>
            </a:r>
            <a:r>
              <a:rPr lang="en-US" altLang="ru-RU" sz="2100" b="1" dirty="0" smtClean="0"/>
              <a:t>. sin (!)</a:t>
            </a: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Изучить</a:t>
            </a:r>
            <a:r>
              <a:rPr lang="ru-RU" altLang="ru-RU" sz="2100" b="1" dirty="0" smtClean="0"/>
              <a:t> и </a:t>
            </a:r>
            <a:r>
              <a:rPr lang="ru-RU" altLang="ru-RU" sz="2100" b="1" dirty="0"/>
              <a:t>о</a:t>
            </a:r>
            <a:r>
              <a:rPr lang="ru-RU" altLang="ru-RU" sz="2100" b="1" dirty="0" smtClean="0"/>
              <a:t>пробовать функции ввода/вывода(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/>
              <a:t>) </a:t>
            </a:r>
            <a:r>
              <a:rPr lang="ru-RU" altLang="ru-RU" sz="2100" b="1" dirty="0" smtClean="0"/>
              <a:t>(</a:t>
            </a:r>
            <a:r>
              <a:rPr lang="ru-RU" altLang="ru-RU" sz="2100" b="1" dirty="0" smtClean="0">
                <a:hlinkClick r:id="rId9" action="ppaction://hlinksldjump"/>
              </a:rPr>
              <a:t>СМ</a:t>
            </a:r>
            <a:r>
              <a:rPr lang="ru-RU" altLang="ru-RU" sz="2100" b="1" dirty="0" smtClean="0"/>
              <a:t>) ( </a:t>
            </a:r>
            <a:r>
              <a:rPr lang="en-US" altLang="ru-RU" sz="2100" b="1" dirty="0" err="1" smtClean="0">
                <a:hlinkClick r:id="rId10" action="ppaction://hlinksldjump"/>
              </a:rPr>
              <a:t>printf</a:t>
            </a:r>
            <a:r>
              <a:rPr lang="ru-RU" altLang="ru-RU" sz="2100" b="1" dirty="0" smtClean="0">
                <a:hlinkClick r:id="rId10" action="ppaction://hlinksldjump"/>
              </a:rPr>
              <a:t> </a:t>
            </a:r>
            <a:r>
              <a:rPr lang="ru-RU" altLang="ru-RU" sz="2100" b="1" dirty="0" smtClean="0"/>
              <a:t>и </a:t>
            </a:r>
            <a:r>
              <a:rPr lang="en-US" altLang="ru-RU" sz="2100" b="1" dirty="0" err="1" smtClean="0">
                <a:hlinkClick r:id="rId11" action="ppaction://hlinksldjump"/>
              </a:rPr>
              <a:t>scanf</a:t>
            </a:r>
            <a:r>
              <a:rPr lang="ru-RU" altLang="ru-RU" sz="2100" b="1" dirty="0" smtClean="0"/>
              <a:t>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Сделать</a:t>
            </a:r>
            <a:r>
              <a:rPr lang="ru-RU" altLang="ru-RU" sz="2100" b="1" dirty="0" smtClean="0"/>
              <a:t> все</a:t>
            </a:r>
            <a:r>
              <a:rPr lang="en-US" altLang="ru-RU" sz="2100" b="1" dirty="0" smtClean="0"/>
              <a:t> (!)</a:t>
            </a:r>
            <a:r>
              <a:rPr lang="ru-RU" altLang="ru-RU" sz="2100" b="1" dirty="0" smtClean="0"/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примеры</a:t>
            </a:r>
            <a:r>
              <a:rPr lang="ru-RU" altLang="ru-RU" sz="2100" b="1" dirty="0" smtClean="0"/>
              <a:t> из МУ 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 в созданном проекте (3.10-3.15).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/>
              <a:t>Выполнить простую программу с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вводом</a:t>
            </a:r>
            <a:r>
              <a:rPr lang="ru-RU" altLang="ru-RU" sz="2100" b="1" dirty="0" smtClean="0"/>
              <a:t>, вычислением и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выводом</a:t>
            </a:r>
            <a:r>
              <a:rPr lang="ru-RU" altLang="ru-RU" sz="2100" b="1" dirty="0" smtClean="0"/>
              <a:t> результата 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– п.3.12.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/>
              <a:t>Выполнить программу по своему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варианту (4.6)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с вводом/выводом.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/>
              <a:t>Разработать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Блок-схему</a:t>
            </a:r>
            <a:r>
              <a:rPr lang="ru-RU" altLang="ru-RU" sz="2100" b="1" dirty="0" smtClean="0"/>
              <a:t> своей программы (</a:t>
            </a:r>
            <a:r>
              <a:rPr lang="ru-RU" altLang="ru-RU" sz="2100" b="1" dirty="0" smtClean="0">
                <a:hlinkClick r:id="rId12" action="ppaction://hlinksldjump"/>
              </a:rPr>
              <a:t>СМ</a:t>
            </a:r>
            <a:r>
              <a:rPr lang="ru-RU" altLang="ru-RU" sz="2100" b="1" dirty="0" smtClean="0"/>
              <a:t>).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/>
              <a:t>Подготовить </a:t>
            </a:r>
            <a:r>
              <a:rPr lang="ru-RU" altLang="ru-RU" sz="2100" b="1" dirty="0">
                <a:solidFill>
                  <a:srgbClr val="FF0000"/>
                </a:solidFill>
              </a:rPr>
              <a:t>ответы</a:t>
            </a:r>
            <a:r>
              <a:rPr lang="ru-RU" altLang="ru-RU" sz="2100" b="1" dirty="0"/>
              <a:t> на контрольные </a:t>
            </a:r>
            <a:r>
              <a:rPr lang="ru-RU" altLang="ru-RU" sz="2100" b="1" dirty="0" smtClean="0"/>
              <a:t>вопросы </a:t>
            </a:r>
            <a:r>
              <a:rPr lang="ru-RU" altLang="ru-RU" sz="2100" b="1" dirty="0"/>
              <a:t>(раздел </a:t>
            </a:r>
            <a:r>
              <a:rPr lang="ru-RU" altLang="ru-RU" sz="2100" b="1" dirty="0" smtClean="0"/>
              <a:t>8 </a:t>
            </a:r>
            <a:r>
              <a:rPr lang="ru-RU" altLang="ru-RU" sz="2100" b="1" dirty="0"/>
              <a:t>МУ</a:t>
            </a:r>
            <a:r>
              <a:rPr lang="ru-RU" altLang="ru-RU" sz="2100" b="1" dirty="0" smtClean="0"/>
              <a:t>). (</a:t>
            </a:r>
            <a:r>
              <a:rPr lang="ru-RU" altLang="ru-RU" sz="2100" b="1" dirty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/>
              <a:t>Подготовить </a:t>
            </a:r>
            <a:r>
              <a:rPr lang="ru-RU" altLang="ru-RU" sz="2100" b="1" dirty="0" smtClean="0">
                <a:solidFill>
                  <a:srgbClr val="FF0000"/>
                </a:solidFill>
              </a:rPr>
              <a:t>отчет</a:t>
            </a:r>
            <a:r>
              <a:rPr lang="en-US" altLang="ru-RU" sz="2100" b="1" dirty="0" smtClean="0">
                <a:solidFill>
                  <a:srgbClr val="FF0000"/>
                </a:solidFill>
              </a:rPr>
              <a:t>  </a:t>
            </a:r>
            <a:r>
              <a:rPr lang="ru-RU" altLang="ru-RU" sz="2100" b="1" dirty="0" smtClean="0"/>
              <a:t>по шаблону</a:t>
            </a:r>
            <a:r>
              <a:rPr lang="ru-RU" altLang="ru-RU" sz="2100" b="1" dirty="0"/>
              <a:t> (</a:t>
            </a:r>
            <a:r>
              <a:rPr lang="ru-RU" altLang="ru-RU" sz="2100" b="1" dirty="0">
                <a:solidFill>
                  <a:srgbClr val="FF0000"/>
                </a:solidFill>
                <a:hlinkClick r:id="rId13" action="ppaction://hlinkfile"/>
              </a:rPr>
              <a:t>СМ</a:t>
            </a:r>
            <a:r>
              <a:rPr lang="ru-RU" altLang="ru-RU" sz="2100" b="1" dirty="0"/>
              <a:t>)</a:t>
            </a:r>
            <a:r>
              <a:rPr lang="ru-RU" altLang="ru-RU" sz="2100" b="1" dirty="0" smtClean="0"/>
              <a:t> и пример (</a:t>
            </a:r>
            <a:r>
              <a:rPr lang="ru-RU" altLang="ru-RU" sz="2100" b="1" dirty="0" smtClean="0">
                <a:solidFill>
                  <a:srgbClr val="FF0000"/>
                </a:solidFill>
                <a:hlinkClick r:id="rId14" action="ppaction://hlinkfile"/>
              </a:rPr>
              <a:t>СМ</a:t>
            </a:r>
            <a:r>
              <a:rPr lang="ru-RU" altLang="ru-RU" sz="2100" b="1" dirty="0" smtClean="0"/>
              <a:t>) и Требований (</a:t>
            </a:r>
            <a:r>
              <a:rPr lang="ru-RU" altLang="ru-RU" sz="2100" b="1" dirty="0" smtClean="0">
                <a:solidFill>
                  <a:srgbClr val="FF0000"/>
                </a:solidFill>
                <a:hlinkClick r:id="rId15" action="ppaction://hlinkfile"/>
              </a:rPr>
              <a:t>СМ</a:t>
            </a:r>
            <a:r>
              <a:rPr lang="ru-RU" altLang="ru-RU" sz="21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 smtClean="0">
                <a:solidFill>
                  <a:srgbClr val="FF0000"/>
                </a:solidFill>
              </a:rPr>
              <a:t>Продемонстрировать программу ЛР и Защитить</a:t>
            </a:r>
            <a:r>
              <a:rPr lang="ru-RU" altLang="ru-RU" sz="2100" b="1" dirty="0" smtClean="0"/>
              <a:t> ЛР по отчету (разд. 7).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100" b="1" dirty="0"/>
              <a:t>Выполнить программу с </a:t>
            </a:r>
            <a:r>
              <a:rPr lang="ru-RU" altLang="ru-RU" sz="2100" b="1" dirty="0">
                <a:solidFill>
                  <a:srgbClr val="FF0000"/>
                </a:solidFill>
              </a:rPr>
              <a:t>дополнительными</a:t>
            </a:r>
            <a:r>
              <a:rPr lang="ru-RU" altLang="ru-RU" sz="2100" b="1" dirty="0"/>
              <a:t> требованиями (изменение переменной, цикл вывода данных в таблице). (раздел 6  </a:t>
            </a:r>
            <a:r>
              <a:rPr lang="ru-RU" altLang="ru-RU" sz="2100" b="1" dirty="0" smtClean="0">
                <a:hlinkClick r:id="rId3" action="ppaction://hlinkfile"/>
              </a:rPr>
              <a:t>МУ</a:t>
            </a:r>
            <a:r>
              <a:rPr lang="ru-RU" altLang="ru-RU" sz="2100" b="1" dirty="0" smtClean="0"/>
              <a:t>)</a:t>
            </a:r>
            <a:endParaRPr lang="ru-RU" altLang="ru-RU" sz="2100" b="1" dirty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2100" b="1" dirty="0" smtClean="0"/>
          </a:p>
          <a:p>
            <a:pPr algn="l"/>
            <a:endParaRPr lang="ru-RU" altLang="ru-RU" sz="2100" b="1" dirty="0"/>
          </a:p>
          <a:p>
            <a:pPr algn="l"/>
            <a:endParaRPr lang="ru-RU" altLang="ru-RU" sz="2100" b="1" dirty="0" smtClean="0"/>
          </a:p>
          <a:p>
            <a:pPr algn="l"/>
            <a:endParaRPr lang="ru-RU" altLang="ru-RU" sz="2100" b="1" dirty="0" smtClean="0"/>
          </a:p>
          <a:p>
            <a:endParaRPr lang="ru-RU" altLang="ru-RU" sz="21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4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</a:t>
            </a:r>
            <a:r>
              <a:rPr lang="en-US" sz="3200" dirty="0" smtClean="0"/>
              <a:t>1 </a:t>
            </a:r>
            <a:r>
              <a:rPr lang="ru-RU" sz="3200" dirty="0" smtClean="0"/>
              <a:t>Подключение математики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/>
              <a:t>Для использования математической библиотеки </a:t>
            </a:r>
            <a:r>
              <a:rPr lang="ru-RU" sz="2400" dirty="0" smtClean="0"/>
              <a:t>(</a:t>
            </a:r>
            <a:r>
              <a:rPr lang="ru-RU" sz="2400" dirty="0" smtClean="0">
                <a:hlinkClick r:id="rId2" action="ppaction://hlinksldjump"/>
              </a:rPr>
              <a:t>СМ</a:t>
            </a:r>
            <a:r>
              <a:rPr lang="ru-RU" sz="2400" dirty="0" smtClean="0"/>
              <a:t>) </a:t>
            </a:r>
            <a:r>
              <a:rPr lang="ru-RU" sz="2300" b="1" dirty="0"/>
              <a:t>нужно</a:t>
            </a:r>
            <a:r>
              <a:rPr lang="ru-RU" sz="2400" dirty="0"/>
              <a:t> </a:t>
            </a:r>
            <a:r>
              <a:rPr lang="ru-RU" sz="2300" b="1" dirty="0"/>
              <a:t>подключить</a:t>
            </a:r>
            <a:r>
              <a:rPr lang="ru-RU" sz="2400" dirty="0"/>
              <a:t> </a:t>
            </a:r>
            <a:r>
              <a:rPr lang="ru-RU" sz="2300" b="1" dirty="0"/>
              <a:t>следующий</a:t>
            </a:r>
            <a:r>
              <a:rPr lang="ru-RU" sz="2400" dirty="0" smtClean="0"/>
              <a:t> </a:t>
            </a:r>
            <a:r>
              <a:rPr lang="ru-RU" sz="2300" b="1" dirty="0"/>
              <a:t>заголовочный </a:t>
            </a:r>
            <a:r>
              <a:rPr lang="ru-RU" sz="2300" b="1" dirty="0" smtClean="0"/>
              <a:t>файл:</a:t>
            </a:r>
            <a:endParaRPr lang="ru-RU" sz="2300" b="1" dirty="0"/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math.h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/>
              <a:t>Для </a:t>
            </a:r>
            <a:r>
              <a:rPr lang="ru-RU" sz="2300" b="1" dirty="0" smtClean="0"/>
              <a:t>использования стандартных </a:t>
            </a:r>
            <a:r>
              <a:rPr lang="ru-RU" sz="2300" b="1" u="sng" dirty="0" smtClean="0"/>
              <a:t>констант</a:t>
            </a:r>
            <a:r>
              <a:rPr lang="ru-RU" sz="2300" b="1" dirty="0" smtClean="0"/>
              <a:t> (</a:t>
            </a:r>
            <a:r>
              <a:rPr lang="en-US" sz="2300" b="1" dirty="0" smtClean="0"/>
              <a:t>e, </a:t>
            </a:r>
            <a:r>
              <a:rPr lang="el-GR" sz="2300" b="1" dirty="0" smtClean="0"/>
              <a:t>π</a:t>
            </a:r>
            <a:r>
              <a:rPr lang="en-US" sz="2300" b="1" dirty="0" smtClean="0"/>
              <a:t> </a:t>
            </a:r>
            <a:r>
              <a:rPr lang="ru-RU" sz="2300" b="1" dirty="0" smtClean="0"/>
              <a:t>и др.) нужно перед этим установить специальный режим их использования:</a:t>
            </a:r>
          </a:p>
          <a:p>
            <a:pPr algn="l"/>
            <a:r>
              <a:rPr lang="ru-RU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define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_USE_MATH_DEFINES</a:t>
            </a:r>
            <a:endParaRPr lang="ru-RU" sz="24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Тогда в программе можно вычислять функции: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 = 2*sin(X + </a:t>
            </a:r>
            <a:r>
              <a:rPr lang="en-US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M_PI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/2 );   </a:t>
            </a:r>
            <a:r>
              <a:rPr lang="en-US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F = 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sin (X + </a:t>
            </a:r>
            <a:r>
              <a:rPr lang="el-GR" sz="2400" b="1" dirty="0" smtClean="0"/>
              <a:t>π</a:t>
            </a:r>
            <a:r>
              <a:rPr lang="en-US" sz="2400" b="1" dirty="0" smtClean="0"/>
              <a:t>/2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)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Объявление библиотеки и установка режима должны быть выполнены в начале исходного модуля главной программы проекта (до </a:t>
            </a:r>
            <a:r>
              <a:rPr lang="en-US" sz="2300" b="1" dirty="0" smtClean="0"/>
              <a:t>main</a:t>
            </a:r>
            <a:r>
              <a:rPr lang="ru-RU" sz="2300" b="1" dirty="0" smtClean="0"/>
              <a:t>)</a:t>
            </a:r>
            <a:r>
              <a:rPr lang="en-US" sz="23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Состав библиотеки и название констант можно посмотреть в режиме справки (</a:t>
            </a:r>
            <a:r>
              <a:rPr lang="ru-RU" sz="2300" b="1" dirty="0" smtClean="0">
                <a:hlinkClick r:id="rId3" action="ppaction://hlinksldjump"/>
              </a:rPr>
              <a:t>СМ</a:t>
            </a:r>
            <a:r>
              <a:rPr lang="ru-RU" sz="2300" b="1" dirty="0" smtClean="0"/>
              <a:t>) или просмотром модуля (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match.h</a:t>
            </a:r>
            <a:r>
              <a:rPr lang="ru-RU" sz="2300" b="1" dirty="0" smtClean="0"/>
              <a:t>)</a:t>
            </a:r>
          </a:p>
          <a:p>
            <a:pPr algn="l"/>
            <a:endParaRPr 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69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14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344816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Модули и модульное программирование 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Модульное  программирование основано на разделении задачи на части (ИМ) и их автономной отладки. Разновидности модулей: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Исходный</a:t>
            </a:r>
            <a:r>
              <a:rPr lang="ru-RU" altLang="ru-RU" sz="2300" b="1" dirty="0" smtClean="0"/>
              <a:t> модуль (ИМ) -  это результат написания программы (или ее части) на языке программирования (*.</a:t>
            </a:r>
            <a:r>
              <a:rPr lang="en-US" altLang="ru-RU" sz="2300" b="1" dirty="0" smtClean="0"/>
              <a:t>cpp, *.h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Объектный</a:t>
            </a:r>
            <a:r>
              <a:rPr lang="ru-RU" altLang="ru-RU" sz="2300" b="1" dirty="0" smtClean="0"/>
              <a:t> модуль (ОМ) – это промежуточная форма программы, формируемая после обработки ИМ </a:t>
            </a:r>
            <a:r>
              <a:rPr lang="ru-RU" altLang="ru-RU" sz="2300" b="1" u="sng" dirty="0" smtClean="0"/>
              <a:t>компилятором</a:t>
            </a:r>
            <a:r>
              <a:rPr lang="ru-RU" altLang="ru-RU" sz="2300" b="1" dirty="0" smtClean="0"/>
              <a:t> СП (*.</a:t>
            </a:r>
            <a:r>
              <a:rPr lang="en-US" altLang="ru-RU" sz="2300" b="1" dirty="0" err="1" smtClean="0"/>
              <a:t>obj</a:t>
            </a:r>
            <a:r>
              <a:rPr lang="ru-RU" altLang="ru-RU" sz="2300" b="1" dirty="0" smtClean="0"/>
              <a:t>)</a:t>
            </a:r>
            <a:r>
              <a:rPr lang="ru-RU" altLang="ru-RU" sz="2300" dirty="0" smtClean="0"/>
              <a:t>.</a:t>
            </a:r>
            <a:endParaRPr lang="en-US" altLang="ru-RU" sz="2300" dirty="0" smtClean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altLang="ru-RU" sz="2300" b="1" u="sng" dirty="0" smtClean="0"/>
              <a:t>Исполнимый</a:t>
            </a:r>
            <a:r>
              <a:rPr lang="ru-RU" altLang="ru-RU" sz="2300" b="1" dirty="0" smtClean="0"/>
              <a:t> модуль (ИСМ) – модуль получаемый в результате совместной компоновки (объединения) </a:t>
            </a:r>
            <a:r>
              <a:rPr lang="ru-RU" altLang="ru-RU" sz="2300" b="1" u="sng" dirty="0" smtClean="0"/>
              <a:t>компоновщиком</a:t>
            </a:r>
            <a:r>
              <a:rPr lang="ru-RU" altLang="ru-RU" sz="2300" b="1" dirty="0" smtClean="0"/>
              <a:t> (редактором связей)всех объектных модулей проекта и готовый для выполнения на компьютере (*.</a:t>
            </a:r>
            <a:r>
              <a:rPr lang="en-US" altLang="ru-RU" sz="2300" b="1" dirty="0" smtClean="0"/>
              <a:t>exe, *.com, *.</a:t>
            </a:r>
            <a:r>
              <a:rPr lang="en-US" altLang="ru-RU" sz="2300" b="1" dirty="0" err="1" smtClean="0"/>
              <a:t>dll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и др.). Исполнимый модуль содержит отладочную информацию и может быть подвергнут отладке с использованием </a:t>
            </a:r>
            <a:r>
              <a:rPr lang="ru-RU" altLang="ru-RU" sz="2300" b="1" u="sng" dirty="0" smtClean="0"/>
              <a:t>отладчика</a:t>
            </a:r>
            <a:r>
              <a:rPr lang="ru-RU" altLang="ru-RU" sz="2300" b="1" dirty="0" smtClean="0"/>
              <a:t>. Данные программы включаются в СП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5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254043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№1 Форматированный ввод/вывод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Форматированный Ввод/вывод в СИ выполняется специальными функциями: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/>
              <a:t>– </a:t>
            </a:r>
            <a:r>
              <a:rPr lang="ru-RU" altLang="ru-RU" sz="2300" b="1" dirty="0" smtClean="0"/>
              <a:t>вывод данных в окно консоли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 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>
                <a:solidFill>
                  <a:schemeClr val="tx1"/>
                </a:solidFill>
              </a:rPr>
              <a:t>scanf</a:t>
            </a:r>
            <a:r>
              <a:rPr lang="en-US" altLang="ru-RU" sz="2300" b="1" dirty="0" smtClean="0"/>
              <a:t> – </a:t>
            </a:r>
            <a:r>
              <a:rPr lang="ru-RU" altLang="ru-RU" sz="2300" b="1" dirty="0" smtClean="0"/>
              <a:t>ввод данных с клавиатуры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Каждая из этих функций имеет форматную строку и список переменных для ввода/вывода.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/>
              <a:t>- константная строка в которой заданы </a:t>
            </a:r>
            <a:r>
              <a:rPr lang="ru-RU" altLang="ru-RU" sz="2300" b="1" dirty="0" smtClean="0"/>
              <a:t>условия ввода/вывода переменных (Например: 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"X=%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</a:t>
            </a:r>
            <a:r>
              <a:rPr lang="ru-RU" altLang="ru-RU" sz="2300" b="1" dirty="0" smtClean="0"/>
              <a:t>).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300" b="1" dirty="0"/>
              <a:t>- </a:t>
            </a:r>
            <a:r>
              <a:rPr lang="ru-RU" altLang="ru-RU" sz="2300" b="1" dirty="0" smtClean="0"/>
              <a:t>перечень переменных для операций ввода/вывода, причем при вводе данных необходимо задавать указатели (адреса переменных).</a:t>
            </a:r>
            <a:endParaRPr lang="en-US" altLang="ru-RU" sz="2300" b="1" dirty="0" smtClean="0"/>
          </a:p>
          <a:p>
            <a:pPr algn="l"/>
            <a:r>
              <a:rPr lang="ru-RU" altLang="ru-RU" sz="2300" b="1" dirty="0" smtClean="0"/>
              <a:t>Для разных типов </a:t>
            </a:r>
            <a:r>
              <a:rPr lang="ru-RU" altLang="ru-RU" sz="2300" b="1" dirty="0"/>
              <a:t>п</a:t>
            </a:r>
            <a:r>
              <a:rPr lang="ru-RU" altLang="ru-RU" sz="2300" b="1" dirty="0" smtClean="0"/>
              <a:t>еременных указываются свои форматы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d,</a:t>
            </a:r>
            <a:r>
              <a:rPr lang="ru-RU" altLang="ru-RU" sz="2300" b="1" dirty="0" smtClean="0"/>
              <a:t>) (СМ)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Ввод вывод в С++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). Операции "</a:t>
            </a:r>
            <a:r>
              <a:rPr lang="en-US" altLang="ru-RU" sz="2300" b="1" dirty="0" smtClean="0"/>
              <a:t>&lt;&lt;</a:t>
            </a:r>
            <a:r>
              <a:rPr lang="ru-RU" altLang="ru-RU" sz="2300" b="1" dirty="0" smtClean="0"/>
              <a:t>" и "</a:t>
            </a:r>
            <a:r>
              <a:rPr lang="en-US" altLang="ru-RU" sz="2300" b="1" dirty="0" smtClean="0"/>
              <a:t>&lt;&lt;</a:t>
            </a:r>
            <a:r>
              <a:rPr lang="ru-RU" altLang="ru-RU" sz="2300" b="1" dirty="0" smtClean="0"/>
              <a:t>"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Функция вывода - </a:t>
            </a:r>
            <a:r>
              <a:rPr lang="en-US" sz="3200" dirty="0" err="1" smtClean="0"/>
              <a:t>printf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7838" y="781128"/>
            <a:ext cx="9108504" cy="2304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Функция </a:t>
            </a:r>
            <a:r>
              <a:rPr lang="en-US" altLang="ru-RU" sz="2300" b="1" dirty="0" err="1">
                <a:solidFill>
                  <a:schemeClr val="tx1"/>
                </a:solidFill>
              </a:rPr>
              <a:t>printf</a:t>
            </a:r>
            <a:r>
              <a:rPr lang="en-US" altLang="ru-RU" sz="2300" b="1" dirty="0" smtClean="0"/>
              <a:t> – </a:t>
            </a:r>
            <a:r>
              <a:rPr lang="ru-RU" altLang="ru-RU" sz="2300" b="1" dirty="0" smtClean="0"/>
              <a:t>Используется для вывода данных в окно консоли (КС) и ее вызов имеет вид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/>
              <a:t>Формат, задается в виде </a:t>
            </a:r>
            <a:r>
              <a:rPr lang="ru-RU" altLang="ru-RU" sz="2300" b="1" u="sng" dirty="0" smtClean="0"/>
              <a:t>константной строки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(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"…"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и определяет тип преобразования данных при выводе переменных из списка (</a:t>
            </a:r>
            <a:r>
              <a:rPr lang="en-US" altLang="ru-RU" sz="2300" b="1" dirty="0" smtClean="0"/>
              <a:t>Vi</a:t>
            </a:r>
            <a:r>
              <a:rPr lang="ru-RU" altLang="ru-RU" sz="2300" b="1" dirty="0" smtClean="0"/>
              <a:t>), для каждой переменной должен быть задан свой формат (Ф</a:t>
            </a:r>
            <a:r>
              <a:rPr lang="en-US" altLang="ru-RU" sz="2300" b="1" dirty="0" err="1" smtClean="0"/>
              <a:t>i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–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r>
              <a:rPr lang="ru-RU" altLang="ru-RU" sz="2300" b="1" dirty="0" smtClean="0"/>
              <a:t>Список переменных не ограничивается (функция с переменным </a:t>
            </a:r>
            <a:r>
              <a:rPr lang="ru-RU" altLang="ru-RU" sz="2300" b="1" dirty="0"/>
              <a:t>ч</a:t>
            </a:r>
            <a:r>
              <a:rPr lang="ru-RU" altLang="ru-RU" sz="2300" b="1" dirty="0" smtClean="0"/>
              <a:t>ислом аргументов). Пример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применения (вывод 3-х переменных):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numb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33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[25] =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Стр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ока текста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numb);</a:t>
            </a:r>
          </a:p>
          <a:p>
            <a:pPr algn="l"/>
            <a:r>
              <a:rPr lang="ru-RU" altLang="ru-RU" sz="2000" b="1" dirty="0" smtClean="0"/>
              <a:t>                                                                                        </a:t>
            </a:r>
          </a:p>
          <a:p>
            <a:pPr algn="l">
              <a:spcBef>
                <a:spcPts val="1200"/>
              </a:spcBef>
            </a:pPr>
            <a:r>
              <a:rPr lang="ru-RU" altLang="ru-RU" sz="2000" b="1" dirty="0" smtClean="0"/>
              <a:t>Получим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: </a:t>
            </a:r>
            <a:r>
              <a:rPr lang="ru-RU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˽˽˽˽˽˽˽</a:t>
            </a:r>
            <a:r>
              <a:rPr lang="ru-RU" sz="20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Стр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Ж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33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/>
              <a:t>7 пробелов и напечатаны первые 3 символа( спецификация -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%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</a:t>
            </a:r>
            <a:r>
              <a:rPr lang="ru-RU" altLang="ru-RU" sz="2000" b="1" dirty="0" smtClean="0"/>
              <a:t> ).</a:t>
            </a:r>
            <a:endParaRPr lang="ru-RU" altLang="ru-RU" sz="2000" b="1" dirty="0"/>
          </a:p>
          <a:p>
            <a:pPr algn="l">
              <a:spcBef>
                <a:spcPts val="0"/>
              </a:spcBef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71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775882"/>
              </p:ext>
            </p:extLst>
          </p:nvPr>
        </p:nvGraphicFramePr>
        <p:xfrm>
          <a:off x="899592" y="3212976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22847"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Ф2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</a:t>
                      </a:r>
                      <a:r>
                        <a:rPr lang="en-US" b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V2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Vk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 flipH="1">
            <a:off x="2123728" y="3573016"/>
            <a:ext cx="338450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99592" y="3573016"/>
            <a:ext cx="5976788" cy="508477"/>
            <a:chOff x="899592" y="3717032"/>
            <a:chExt cx="5976788" cy="753941"/>
          </a:xfrm>
        </p:grpSpPr>
        <p:sp>
          <p:nvSpPr>
            <p:cNvPr id="6" name="Выгнутая вниз стрелка 5"/>
            <p:cNvSpPr/>
            <p:nvPr/>
          </p:nvSpPr>
          <p:spPr>
            <a:xfrm flipH="1">
              <a:off x="899592" y="3717032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низ стрелка 6"/>
            <p:cNvSpPr/>
            <p:nvPr/>
          </p:nvSpPr>
          <p:spPr>
            <a:xfrm flipH="1">
              <a:off x="1475656" y="3739453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Выгнутая вниз стрелка 8"/>
            <p:cNvSpPr/>
            <p:nvPr/>
          </p:nvSpPr>
          <p:spPr>
            <a:xfrm flipH="1">
              <a:off x="2996293" y="3739453"/>
              <a:ext cx="3880087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1" name="Выгнутая вниз стрелка 10"/>
          <p:cNvSpPr/>
          <p:nvPr/>
        </p:nvSpPr>
        <p:spPr>
          <a:xfrm flipH="1">
            <a:off x="1547664" y="5301208"/>
            <a:ext cx="2268314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flipH="1">
            <a:off x="2195736" y="5311908"/>
            <a:ext cx="211792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flipH="1">
            <a:off x="2591842" y="5301208"/>
            <a:ext cx="2510693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6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Функция ввода данных - </a:t>
            </a:r>
            <a:r>
              <a:rPr lang="en-US" sz="2800" b="1" dirty="0" err="1" smtClean="0"/>
              <a:t>scanf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Функция выполняет ввод данных с клавиатуры в режиме работы консольного окна</a:t>
            </a:r>
            <a:r>
              <a:rPr lang="en-US" altLang="ru-RU" sz="2300" b="1" dirty="0" smtClean="0"/>
              <a:t>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. Для корректного вода русского текста должна быть обеспечена русификация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). Функция имеет вид: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ввода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/>
              <a:t>В отличие от вывода в списке вывода записываются </a:t>
            </a:r>
            <a:r>
              <a:rPr lang="ru-RU" altLang="ru-RU" sz="2300" b="1" u="sng" dirty="0" smtClean="0"/>
              <a:t>указатели</a:t>
            </a:r>
            <a:r>
              <a:rPr lang="en-US" altLang="ru-RU" sz="2300" b="1" dirty="0" smtClean="0"/>
              <a:t>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&amp;</a:t>
            </a:r>
            <a:r>
              <a:rPr lang="en-US" altLang="ru-RU" sz="2300" b="1" dirty="0" smtClean="0"/>
              <a:t>V</a:t>
            </a:r>
            <a:r>
              <a:rPr lang="en-US" altLang="ru-RU" sz="2300" b="1" dirty="0"/>
              <a:t>i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: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800" b="1" dirty="0" smtClean="0"/>
          </a:p>
          <a:p>
            <a:pPr algn="l"/>
            <a:r>
              <a:rPr lang="ru-RU" altLang="ru-RU" sz="2300" b="1" dirty="0" smtClean="0"/>
              <a:t>Пример ввода данных (переменные аналогичные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Введите:"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 %c %d"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&amp;numb);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"%10.5s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numb);</a:t>
            </a:r>
            <a:endParaRPr lang="ru-RU" sz="1800" dirty="0" smtClean="0"/>
          </a:p>
          <a:p>
            <a:pPr algn="l">
              <a:spcBef>
                <a:spcPts val="0"/>
              </a:spcBef>
            </a:pPr>
            <a:r>
              <a:rPr lang="ru-RU" altLang="ru-RU" sz="2300" b="1" dirty="0"/>
              <a:t>Получим после ввода и вывода:</a:t>
            </a:r>
          </a:p>
          <a:p>
            <a:pPr algn="l">
              <a:spcBef>
                <a:spcPts val="0"/>
              </a:spcBef>
            </a:pPr>
            <a:r>
              <a:rPr lang="ru-RU" sz="2400" b="1" dirty="0"/>
              <a:t>Введите</a:t>
            </a:r>
            <a:r>
              <a:rPr lang="ru-RU" sz="2400" b="1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r>
              <a:rPr lang="ru-RU" sz="2400" b="1" dirty="0" smtClean="0">
                <a:solidFill>
                  <a:srgbClr val="0000FF"/>
                </a:solidFill>
              </a:rPr>
              <a:t>˽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Приме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endParaRPr lang="ru-RU" sz="2400" dirty="0">
              <a:solidFill>
                <a:srgbClr val="0000FF"/>
              </a:solidFill>
            </a:endParaRPr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72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88412"/>
              </p:ext>
            </p:extLst>
          </p:nvPr>
        </p:nvGraphicFramePr>
        <p:xfrm>
          <a:off x="1331640" y="2792033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&amp;Vi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619671" y="3140968"/>
            <a:ext cx="5503136" cy="493356"/>
            <a:chOff x="1619671" y="3140968"/>
            <a:chExt cx="5503136" cy="493356"/>
          </a:xfrm>
        </p:grpSpPr>
        <p:sp>
          <p:nvSpPr>
            <p:cNvPr id="10" name="Выгнутая вниз стрелка 9"/>
            <p:cNvSpPr/>
            <p:nvPr/>
          </p:nvSpPr>
          <p:spPr>
            <a:xfrm flipH="1">
              <a:off x="1619671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Выгнутая вниз стрелка 10"/>
            <p:cNvSpPr/>
            <p:nvPr/>
          </p:nvSpPr>
          <p:spPr>
            <a:xfrm flipH="1">
              <a:off x="2339752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Выгнутая вниз стрелка 11"/>
            <p:cNvSpPr/>
            <p:nvPr/>
          </p:nvSpPr>
          <p:spPr>
            <a:xfrm flipH="1">
              <a:off x="2987824" y="3140968"/>
              <a:ext cx="4134983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79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Форматы ввода/вывода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Предусмотрены следующие возможности для вывода типов:</a:t>
            </a:r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[&lt;</a:t>
            </a:r>
            <a:r>
              <a:rPr lang="ru-RU" sz="2000" b="1" dirty="0">
                <a:solidFill>
                  <a:srgbClr val="008000"/>
                </a:solidFill>
              </a:rPr>
              <a:t>общий </a:t>
            </a:r>
            <a:r>
              <a:rPr lang="ru-RU" sz="2000" b="1" dirty="0" smtClean="0">
                <a:solidFill>
                  <a:srgbClr val="008000"/>
                </a:solidFill>
              </a:rPr>
              <a:t>размер вывода&gt;] </a:t>
            </a:r>
            <a:r>
              <a:rPr lang="ru-RU" sz="2000" b="1" dirty="0">
                <a:solidFill>
                  <a:srgbClr val="008000"/>
                </a:solidFill>
              </a:rPr>
              <a:t>[.&lt;точность&gt;]% </a:t>
            </a:r>
            <a:r>
              <a:rPr lang="ru-RU" sz="2000" b="1" dirty="0" smtClean="0">
                <a:solidFill>
                  <a:srgbClr val="008000"/>
                </a:solidFill>
              </a:rPr>
              <a:t>[.&lt;Спецификатор вывода</a:t>
            </a:r>
            <a:r>
              <a:rPr lang="ru-RU" sz="2000" b="1" dirty="0">
                <a:solidFill>
                  <a:srgbClr val="008000"/>
                </a:solidFill>
              </a:rPr>
              <a:t>&gt;] </a:t>
            </a:r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</a:t>
            </a:r>
          </a:p>
          <a:p>
            <a:pPr algn="l"/>
            <a:r>
              <a:rPr lang="ru-RU" sz="2000" b="1" dirty="0" smtClean="0"/>
              <a:t>Где: </a:t>
            </a:r>
            <a:r>
              <a:rPr lang="ru-RU" sz="2000" b="1" dirty="0">
                <a:solidFill>
                  <a:srgbClr val="008000"/>
                </a:solidFill>
              </a:rPr>
              <a:t>[.&lt;точность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/>
              <a:t>- размер </a:t>
            </a:r>
            <a:r>
              <a:rPr lang="ru-RU" sz="2000" b="1" dirty="0" smtClean="0"/>
              <a:t>дробной части или части строки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&lt;Спецификатор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</a:t>
            </a:r>
            <a:r>
              <a:rPr lang="en-US" sz="2000" b="1" dirty="0" smtClean="0">
                <a:solidFill>
                  <a:srgbClr val="008000"/>
                </a:solidFill>
              </a:rPr>
              <a:t>{l, h, …} – </a:t>
            </a:r>
            <a:r>
              <a:rPr lang="ru-RU" sz="2000" b="1" dirty="0" smtClean="0">
                <a:solidFill>
                  <a:srgbClr val="008000"/>
                </a:solidFill>
              </a:rPr>
              <a:t>задает размер данных </a:t>
            </a:r>
            <a:r>
              <a:rPr lang="ru-RU" sz="2000" b="1" dirty="0" smtClean="0"/>
              <a:t>(</a:t>
            </a:r>
            <a:r>
              <a:rPr lang="en-US" sz="2000" b="1" dirty="0"/>
              <a:t>l</a:t>
            </a:r>
            <a:r>
              <a:rPr lang="en-US" sz="2000" b="1" dirty="0" smtClean="0"/>
              <a:t> - float, double</a:t>
            </a:r>
            <a:r>
              <a:rPr lang="ru-RU" sz="2000" b="1" dirty="0" smtClean="0"/>
              <a:t>)</a:t>
            </a:r>
            <a:r>
              <a:rPr lang="en-US" sz="2000" b="1" dirty="0"/>
              <a:t>.</a:t>
            </a:r>
            <a:endParaRPr lang="ru-RU" sz="2000" b="1" dirty="0"/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общий размер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поле, отводимое для печати данных</a:t>
            </a:r>
            <a:endParaRPr lang="ru-RU" sz="2000" b="1" dirty="0" smtClean="0"/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 smtClean="0"/>
              <a:t>- формат ввода/вывода Основные: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десятичный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dirty="0">
                <a:solidFill>
                  <a:schemeClr val="tx1"/>
                </a:solidFill>
              </a:rPr>
              <a:t> 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восьмеричный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x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шестнадцатеричный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n-используется для запоминания текущей позиции в строке вывода;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,</a:t>
            </a:r>
            <a:r>
              <a:rPr lang="en-US" sz="2000" b="1" dirty="0">
                <a:solidFill>
                  <a:srgbClr val="FF0000"/>
                </a:solidFill>
              </a:rPr>
              <a:t>g</a:t>
            </a:r>
            <a:r>
              <a:rPr lang="ru-RU" sz="2000" b="1" dirty="0">
                <a:solidFill>
                  <a:srgbClr val="FF0000"/>
                </a:solidFill>
              </a:rPr>
              <a:t>,е </a:t>
            </a:r>
            <a:r>
              <a:rPr lang="ru-RU" sz="2000" dirty="0">
                <a:solidFill>
                  <a:schemeClr val="tx1"/>
                </a:solidFill>
              </a:rPr>
              <a:t>– печать действительных типов с порядком (</a:t>
            </a:r>
            <a:r>
              <a:rPr lang="en-US" sz="2000" dirty="0">
                <a:solidFill>
                  <a:schemeClr val="tx1"/>
                </a:solidFill>
              </a:rPr>
              <a:t>e</a:t>
            </a:r>
            <a:r>
              <a:rPr lang="ru-RU" sz="2000" dirty="0">
                <a:solidFill>
                  <a:schemeClr val="tx1"/>
                </a:solidFill>
              </a:rPr>
              <a:t>) и </a:t>
            </a:r>
            <a:r>
              <a:rPr lang="ru-RU" sz="2000" dirty="0" smtClean="0">
                <a:solidFill>
                  <a:schemeClr val="tx1"/>
                </a:solidFill>
              </a:rPr>
              <a:t>без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f,g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ru-RU" sz="2000" dirty="0">
                <a:solidFill>
                  <a:schemeClr val="tx1"/>
                </a:solidFill>
              </a:rPr>
              <a:t> – выводится в формате адреса (указатель)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s</a:t>
            </a:r>
            <a:r>
              <a:rPr lang="ru-RU" sz="2000" dirty="0">
                <a:solidFill>
                  <a:schemeClr val="tx1"/>
                </a:solidFill>
              </a:rPr>
              <a:t>-печать в формате </a:t>
            </a:r>
            <a:r>
              <a:rPr lang="ru-RU" sz="2000" u="sng" dirty="0">
                <a:solidFill>
                  <a:schemeClr val="tx1"/>
                </a:solidFill>
              </a:rPr>
              <a:t>строки</a:t>
            </a:r>
            <a:r>
              <a:rPr lang="ru-RU" sz="2000" dirty="0">
                <a:solidFill>
                  <a:schemeClr val="tx1"/>
                </a:solidFill>
              </a:rPr>
              <a:t> (передается указатель);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с-печать</a:t>
            </a:r>
            <a:r>
              <a:rPr lang="ru-RU" sz="2000" dirty="0">
                <a:solidFill>
                  <a:schemeClr val="tx1"/>
                </a:solidFill>
              </a:rPr>
              <a:t> одного </a:t>
            </a:r>
            <a:r>
              <a:rPr lang="ru-RU" sz="2000" u="sng" dirty="0">
                <a:solidFill>
                  <a:schemeClr val="tx1"/>
                </a:solidFill>
              </a:rPr>
              <a:t>символа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000" b="1" dirty="0"/>
          </a:p>
          <a:p>
            <a:pPr algn="l"/>
            <a:endParaRPr lang="ru-RU" sz="2000" b="1" dirty="0"/>
          </a:p>
          <a:p>
            <a:pPr algn="l"/>
            <a:endParaRPr lang="en-US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0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</a:t>
            </a:r>
            <a:r>
              <a:rPr lang="en-US" sz="3200" dirty="0" smtClean="0"/>
              <a:t>1</a:t>
            </a:r>
            <a:r>
              <a:rPr lang="ru-RU" sz="3200" dirty="0" smtClean="0"/>
              <a:t> Ввод/вывод в С++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Пример Ввода вывода в С++ с помощью классов потоков (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en-US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- 1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using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namespace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- 2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текста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pl-PL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chcp 1251 &gt; nul"</a:t>
            </a:r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pl-PL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!!! 2</a:t>
            </a:r>
            <a:endParaRPr lang="pl-PL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getchar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- 4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=0;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&gt;&gt;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 ввели: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PAUSE"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3// !!! 3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12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Справка и помощь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931" y="620688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При программировании в СП важную роль играет возможность оперативного получения справочной информации (по ЯП, по СП, по компонентам оболочки и т.д.). В</a:t>
            </a:r>
            <a:r>
              <a:rPr lang="en-US" altLang="ru-RU" sz="2300" b="1" dirty="0" smtClean="0"/>
              <a:t> VS </a:t>
            </a:r>
            <a:r>
              <a:rPr lang="ru-RU" altLang="ru-RU" sz="2300" b="1" dirty="0" smtClean="0"/>
              <a:t>предусмотрено два варианта подключения справочной системы: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Подключение к справочной системе онлайн (через Интернет)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Установка на компьютер справочной системы </a:t>
            </a:r>
            <a:r>
              <a:rPr lang="en-US" altLang="ru-RU" sz="2300" b="1" dirty="0" smtClean="0"/>
              <a:t>MSDN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</a:t>
            </a:r>
            <a:r>
              <a:rPr lang="en-US" altLang="ru-RU" sz="2300" b="1" dirty="0" smtClean="0"/>
              <a:t>icro</a:t>
            </a:r>
            <a:r>
              <a:rPr lang="en-US" altLang="ru-RU" sz="2300" b="1" dirty="0">
                <a:solidFill>
                  <a:schemeClr val="tx1"/>
                </a:solidFill>
              </a:rPr>
              <a:t>s</a:t>
            </a:r>
            <a:r>
              <a:rPr lang="en-US" altLang="ru-RU" sz="2300" b="1" dirty="0" smtClean="0"/>
              <a:t>oft </a:t>
            </a:r>
            <a:r>
              <a:rPr lang="en-US" altLang="ru-RU" sz="2300" b="1" dirty="0">
                <a:solidFill>
                  <a:schemeClr val="tx1"/>
                </a:solidFill>
              </a:rPr>
              <a:t>D</a:t>
            </a:r>
            <a:r>
              <a:rPr lang="en-US" altLang="ru-RU" sz="2300" b="1" dirty="0" smtClean="0"/>
              <a:t>eveloper </a:t>
            </a:r>
            <a:r>
              <a:rPr lang="en-US" altLang="ru-RU" sz="2300" b="1" dirty="0">
                <a:solidFill>
                  <a:schemeClr val="tx1"/>
                </a:solidFill>
              </a:rPr>
              <a:t>N</a:t>
            </a:r>
            <a:r>
              <a:rPr lang="en-US" altLang="ru-RU" sz="2300" b="1" dirty="0" smtClean="0"/>
              <a:t>etwork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.</a:t>
            </a:r>
          </a:p>
          <a:p>
            <a:pPr algn="l"/>
            <a:r>
              <a:rPr lang="ru-RU" altLang="ru-RU" sz="2300" b="1" dirty="0" smtClean="0"/>
              <a:t>Если такие возможности обеспечены, то </a:t>
            </a:r>
          </a:p>
          <a:p>
            <a:pPr algn="l"/>
            <a:r>
              <a:rPr lang="ru-RU" altLang="ru-RU" sz="2300" b="1" dirty="0" smtClean="0"/>
              <a:t>получение справки выполняется оперативно таким образом: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Выделяется нужный фрагмент текста для справки (Например имя функции </a:t>
            </a:r>
            <a:r>
              <a:rPr lang="en-US" altLang="ru-RU" sz="2300" b="1" dirty="0" smtClean="0"/>
              <a:t>sin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и нажимается клавиша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F1</a:t>
            </a:r>
            <a:r>
              <a:rPr lang="en-US" altLang="ru-RU" sz="23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Кроме того, доступ к справочной системе возможен через пункт главного меню 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Справка</a:t>
            </a:r>
            <a:r>
              <a:rPr lang="ru-RU" altLang="ru-RU" sz="2300" b="1" dirty="0" smtClean="0"/>
              <a:t>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Помимо этого справочная информация доступна в литературе, документации и специальных сайтах программистов.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5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Библиотеки и заголовочные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836712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Реализация проектов по разработке программ невозможна без использования стандартных библиотек. Библиотеки могут: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Подключаться</a:t>
            </a:r>
            <a:r>
              <a:rPr lang="ru-RU" altLang="ru-RU" sz="2300" b="1" dirty="0" smtClean="0"/>
              <a:t> в программу из СП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Подключаться</a:t>
            </a:r>
            <a:r>
              <a:rPr lang="ru-RU" altLang="ru-RU" sz="2300" b="1" dirty="0" smtClean="0"/>
              <a:t> в программу из ОС (Языки нижнего уровня)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Приобретаться</a:t>
            </a:r>
            <a:r>
              <a:rPr lang="ru-RU" altLang="ru-RU" sz="2300" b="1" dirty="0" smtClean="0"/>
              <a:t> как отдельные программные продукты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Разрабатываться</a:t>
            </a:r>
            <a:r>
              <a:rPr lang="ru-RU" altLang="ru-RU" sz="2300" b="1" dirty="0" smtClean="0"/>
              <a:t> пользователем самостоятельно.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Для подключения библиотек в С/С++ 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Описать и </a:t>
            </a:r>
            <a:r>
              <a:rPr lang="ru-RU" altLang="ru-RU" sz="2300" b="1" u="sng" dirty="0" smtClean="0"/>
              <a:t>подключить</a:t>
            </a:r>
            <a:r>
              <a:rPr lang="ru-RU" altLang="ru-RU" sz="2300" b="1" dirty="0" smtClean="0"/>
              <a:t> заголовочный файл с описанием библиотеки (директива препроцессора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библиотеки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342900" lvl="3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Например подключение библиотеки ввода вывода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300" b="1" dirty="0" smtClean="0"/>
              <a:t>При создании проекта </a:t>
            </a:r>
            <a:r>
              <a:rPr lang="ru-RU" altLang="ru-RU" sz="2300" b="1" u="sng" dirty="0" smtClean="0"/>
              <a:t>подключить</a:t>
            </a:r>
            <a:r>
              <a:rPr lang="ru-RU" altLang="ru-RU" sz="2300" b="1" dirty="0" smtClean="0"/>
              <a:t> библиотеки ( </a:t>
            </a:r>
            <a:r>
              <a:rPr lang="en-US" altLang="ru-RU" sz="2300" b="1" dirty="0" smtClean="0"/>
              <a:t>ATL, MFC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 </a:t>
            </a:r>
            <a:r>
              <a:rPr lang="en-US" sz="3200" dirty="0" smtClean="0"/>
              <a:t>1 </a:t>
            </a:r>
            <a:r>
              <a:rPr lang="ru-RU" sz="3200" dirty="0" smtClean="0"/>
              <a:t>Подключение математики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2565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/>
              <a:t>Для использования математической библиотеки </a:t>
            </a:r>
            <a:r>
              <a:rPr lang="ru-RU" sz="2400" dirty="0" smtClean="0"/>
              <a:t>(</a:t>
            </a:r>
            <a:r>
              <a:rPr lang="ru-RU" sz="2400" dirty="0" smtClean="0">
                <a:hlinkClick r:id="rId2" action="ppaction://hlinksldjump"/>
              </a:rPr>
              <a:t>СМ</a:t>
            </a:r>
            <a:r>
              <a:rPr lang="ru-RU" sz="2400" dirty="0" smtClean="0"/>
              <a:t>) </a:t>
            </a:r>
            <a:r>
              <a:rPr lang="ru-RU" sz="2300" b="1" dirty="0"/>
              <a:t>нужно</a:t>
            </a:r>
            <a:r>
              <a:rPr lang="ru-RU" sz="2400" dirty="0"/>
              <a:t> </a:t>
            </a:r>
            <a:r>
              <a:rPr lang="ru-RU" sz="2300" b="1" dirty="0"/>
              <a:t>подключить</a:t>
            </a:r>
            <a:r>
              <a:rPr lang="ru-RU" sz="2400" dirty="0"/>
              <a:t> </a:t>
            </a:r>
            <a:r>
              <a:rPr lang="ru-RU" sz="2300" b="1" dirty="0"/>
              <a:t>следующий</a:t>
            </a:r>
            <a:r>
              <a:rPr lang="ru-RU" sz="2400" dirty="0" smtClean="0"/>
              <a:t> </a:t>
            </a:r>
            <a:r>
              <a:rPr lang="ru-RU" sz="2300" b="1" dirty="0"/>
              <a:t>заголовочный </a:t>
            </a:r>
            <a:r>
              <a:rPr lang="ru-RU" sz="2300" b="1" dirty="0" smtClean="0"/>
              <a:t>файл:</a:t>
            </a:r>
            <a:endParaRPr lang="ru-RU" sz="2300" b="1" dirty="0"/>
          </a:p>
          <a:p>
            <a:pPr algn="l"/>
            <a:r>
              <a:rPr lang="ru-RU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#</a:t>
            </a:r>
            <a:r>
              <a:rPr lang="ru-RU" sz="24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include</a:t>
            </a:r>
            <a:r>
              <a:rPr lang="ru-RU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&lt;</a:t>
            </a:r>
            <a:r>
              <a:rPr lang="ru-RU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math.h</a:t>
            </a:r>
            <a:r>
              <a:rPr lang="ru-RU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&gt;</a:t>
            </a:r>
            <a:endParaRPr lang="ru-RU" altLang="ru-RU" sz="2300" b="1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/>
              <a:t>Для </a:t>
            </a:r>
            <a:r>
              <a:rPr lang="ru-RU" sz="2300" b="1" dirty="0" smtClean="0"/>
              <a:t>использования стандартных </a:t>
            </a:r>
            <a:r>
              <a:rPr lang="ru-RU" sz="2300" b="1" u="sng" dirty="0" smtClean="0"/>
              <a:t>констант</a:t>
            </a:r>
            <a:r>
              <a:rPr lang="ru-RU" sz="2300" b="1" dirty="0" smtClean="0"/>
              <a:t> (</a:t>
            </a:r>
            <a:r>
              <a:rPr lang="en-US" sz="2300" b="1" dirty="0" smtClean="0"/>
              <a:t>e, </a:t>
            </a:r>
            <a:r>
              <a:rPr lang="el-GR" sz="2300" b="1" dirty="0" smtClean="0"/>
              <a:t>π</a:t>
            </a:r>
            <a:r>
              <a:rPr lang="en-US" sz="2300" b="1" dirty="0" smtClean="0"/>
              <a:t> </a:t>
            </a:r>
            <a:r>
              <a:rPr lang="ru-RU" sz="2300" b="1" dirty="0" smtClean="0"/>
              <a:t>и др.) нужно перед этим установить специальный режим их использования:</a:t>
            </a:r>
          </a:p>
          <a:p>
            <a:pPr algn="l"/>
            <a:r>
              <a:rPr lang="ru-RU" sz="24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define</a:t>
            </a:r>
            <a:r>
              <a:rPr lang="ru-RU" sz="24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_USE_MATH_DEFINES</a:t>
            </a:r>
            <a:endParaRPr lang="ru-RU" sz="24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Тогда в программе можно вычислять функции: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F = 2*sin(X + </a:t>
            </a:r>
            <a:r>
              <a:rPr lang="en-US" sz="2400" dirty="0">
                <a:solidFill>
                  <a:srgbClr val="6F008A"/>
                </a:solidFill>
                <a:highlight>
                  <a:srgbClr val="FFFFFF"/>
                </a:highlight>
                <a:latin typeface="Consolas"/>
                <a:ea typeface="Calibri"/>
              </a:rPr>
              <a:t>M_PI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/2 );   </a:t>
            </a:r>
            <a:r>
              <a:rPr lang="en-US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F = 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sin (X + </a:t>
            </a:r>
            <a:r>
              <a:rPr lang="el-GR" sz="2400" b="1" dirty="0" smtClean="0"/>
              <a:t>π</a:t>
            </a:r>
            <a:r>
              <a:rPr lang="en-US" sz="2400" b="1" dirty="0" smtClean="0"/>
              <a:t>/2</a:t>
            </a:r>
            <a:r>
              <a:rPr lang="en-US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 )</a:t>
            </a:r>
            <a:endParaRPr lang="ru-RU" sz="2000" dirty="0">
              <a:latin typeface="Times New Roman"/>
              <a:ea typeface="Calibri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Объявление библиотеки и установка режима должны быть выполнены в начале исходного модуля главной программы проекта (до </a:t>
            </a:r>
            <a:r>
              <a:rPr lang="en-US" sz="2300" b="1" dirty="0" smtClean="0"/>
              <a:t>main</a:t>
            </a:r>
            <a:r>
              <a:rPr lang="ru-RU" sz="2300" b="1" dirty="0" smtClean="0"/>
              <a:t>)</a:t>
            </a:r>
            <a:r>
              <a:rPr lang="en-US" sz="23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300" b="1" dirty="0" smtClean="0"/>
              <a:t>Состав библиотеки и название констант можно посмотреть в режиме справки (</a:t>
            </a:r>
            <a:r>
              <a:rPr lang="ru-RU" sz="2300" b="1" dirty="0" smtClean="0">
                <a:hlinkClick r:id="rId3" action="ppaction://hlinksldjump"/>
              </a:rPr>
              <a:t>СМ</a:t>
            </a:r>
            <a:r>
              <a:rPr lang="ru-RU" sz="2300" b="1" dirty="0" smtClean="0"/>
              <a:t>) или просмотром модуля (</a:t>
            </a:r>
            <a:r>
              <a:rPr lang="en-US" sz="2400" b="1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match.h</a:t>
            </a:r>
            <a:r>
              <a:rPr lang="ru-RU" sz="2300" b="1" dirty="0" smtClean="0"/>
              <a:t>)</a:t>
            </a:r>
          </a:p>
          <a:p>
            <a:pPr algn="l"/>
            <a:endParaRPr 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5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254043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№1 Форматированный ввод/вывод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08504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Форматированный Ввод/вывод в СИ выполняется специальными функциями: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 </a:t>
            </a:r>
            <a:r>
              <a:rPr lang="en-US" altLang="ru-RU" sz="2300" b="1" dirty="0" smtClean="0"/>
              <a:t>– </a:t>
            </a:r>
            <a:r>
              <a:rPr lang="ru-RU" altLang="ru-RU" sz="2300" b="1" dirty="0" smtClean="0"/>
              <a:t>вывод данных в окно консоли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 и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ru-RU" sz="2300" b="1" dirty="0" err="1">
                <a:solidFill>
                  <a:schemeClr val="tx1"/>
                </a:solidFill>
              </a:rPr>
              <a:t>scanf</a:t>
            </a:r>
            <a:r>
              <a:rPr lang="en-US" altLang="ru-RU" sz="2300" b="1" dirty="0" smtClean="0"/>
              <a:t> – </a:t>
            </a:r>
            <a:r>
              <a:rPr lang="ru-RU" altLang="ru-RU" sz="2300" b="1" dirty="0" smtClean="0"/>
              <a:t>ввод данных с клавиатуры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Каждая из этих функций имеет форматную строку и список переменных для ввода/вывода.</a:t>
            </a:r>
          </a:p>
          <a:p>
            <a:pPr algn="l"/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/>
              <a:t>- константная строка в которой заданы </a:t>
            </a:r>
            <a:r>
              <a:rPr lang="ru-RU" altLang="ru-RU" sz="2300" b="1" dirty="0" smtClean="0"/>
              <a:t>условия ввода/вывода переменных (Например: 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"X=%</a:t>
            </a:r>
            <a:r>
              <a:rPr lang="en-US" altLang="ru-RU" sz="2300" b="1" dirty="0">
                <a:solidFill>
                  <a:srgbClr val="FF0000"/>
                </a:solidFill>
              </a:rPr>
              <a:t>d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</a:t>
            </a:r>
            <a:r>
              <a:rPr lang="ru-RU" altLang="ru-RU" sz="2300" b="1" dirty="0" smtClean="0"/>
              <a:t>).</a:t>
            </a:r>
          </a:p>
          <a:p>
            <a:pPr algn="l"/>
            <a:r>
              <a:rPr lang="ru-RU" altLang="ru-RU" sz="2300" b="1" dirty="0" smtClean="0"/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ru-RU" altLang="ru-RU" sz="2300" b="1" dirty="0"/>
              <a:t>- </a:t>
            </a:r>
            <a:r>
              <a:rPr lang="ru-RU" altLang="ru-RU" sz="2300" b="1" dirty="0" smtClean="0"/>
              <a:t>перечень переменных для операций ввода/вывода, причем при вводе данных необходимо задавать указатели (адреса переменных).</a:t>
            </a:r>
            <a:endParaRPr lang="en-US" altLang="ru-RU" sz="2300" b="1" dirty="0" smtClean="0"/>
          </a:p>
          <a:p>
            <a:pPr algn="l"/>
            <a:r>
              <a:rPr lang="ru-RU" altLang="ru-RU" sz="2300" b="1" dirty="0" smtClean="0"/>
              <a:t>Для разных типов </a:t>
            </a:r>
            <a:r>
              <a:rPr lang="ru-RU" altLang="ru-RU" sz="2300" b="1" dirty="0"/>
              <a:t>п</a:t>
            </a:r>
            <a:r>
              <a:rPr lang="ru-RU" altLang="ru-RU" sz="2300" b="1" dirty="0" smtClean="0"/>
              <a:t>еременных указываются свои форматы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d,</a:t>
            </a:r>
            <a:r>
              <a:rPr lang="ru-RU" altLang="ru-RU" sz="2300" b="1" dirty="0" smtClean="0"/>
              <a:t>) (СМ)</a:t>
            </a:r>
            <a:endParaRPr lang="ru-RU" altLang="ru-RU" sz="2300" b="1" dirty="0"/>
          </a:p>
          <a:p>
            <a:pPr algn="l"/>
            <a:r>
              <a:rPr lang="ru-RU" altLang="ru-RU" sz="2300" b="1" dirty="0" smtClean="0"/>
              <a:t>Ввод вывод в С++ (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). Операции "</a:t>
            </a:r>
            <a:r>
              <a:rPr lang="en-US" altLang="ru-RU" sz="2300" b="1" dirty="0" smtClean="0"/>
              <a:t>&lt;&lt;</a:t>
            </a:r>
            <a:r>
              <a:rPr lang="ru-RU" altLang="ru-RU" sz="2300" b="1" dirty="0" smtClean="0"/>
              <a:t>" и "</a:t>
            </a:r>
            <a:r>
              <a:rPr lang="en-US" altLang="ru-RU" sz="2300" b="1" dirty="0" smtClean="0"/>
              <a:t>&lt;&lt;</a:t>
            </a:r>
            <a:r>
              <a:rPr lang="ru-RU" altLang="ru-RU" sz="2300" b="1" dirty="0" smtClean="0"/>
              <a:t>"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5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3265"/>
            <a:ext cx="6984776" cy="576064"/>
          </a:xfrm>
        </p:spPr>
        <p:txBody>
          <a:bodyPr>
            <a:noAutofit/>
          </a:bodyPr>
          <a:lstStyle/>
          <a:p>
            <a:r>
              <a:rPr lang="ru-RU" sz="2400" dirty="0" smtClean="0"/>
              <a:t>ЛР №4 Теория </a:t>
            </a:r>
            <a:r>
              <a:rPr lang="ru-RU" sz="2000" dirty="0" smtClean="0"/>
              <a:t>16.</a:t>
            </a:r>
            <a:r>
              <a:rPr lang="ru-RU" sz="2400" dirty="0"/>
              <a:t> </a:t>
            </a:r>
            <a:r>
              <a:rPr lang="ru-RU" sz="2400" dirty="0" smtClean="0"/>
              <a:t>Функции </a:t>
            </a:r>
            <a:r>
              <a:rPr lang="en-US" sz="2400" dirty="0" err="1" smtClean="0"/>
              <a:t>sprintf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dirty="0" smtClean="0"/>
              <a:t> </a:t>
            </a:r>
            <a:r>
              <a:rPr lang="en-US" sz="2400" dirty="0" err="1" smtClean="0"/>
              <a:t>sscanf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8333" y="548680"/>
            <a:ext cx="8675687" cy="57606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Строки в СИ/СИ++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Функции форматированного ввода вывода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</a:rPr>
              <a:t>Для работы со строками можно использовать специальные функции форматированного  ввода в строку (</a:t>
            </a:r>
            <a:r>
              <a:rPr lang="en-US" sz="1800" b="1" dirty="0" err="1">
                <a:solidFill>
                  <a:srgbClr val="FF0000"/>
                </a:solidFill>
              </a:rPr>
              <a:t>sprintf</a:t>
            </a:r>
            <a:r>
              <a:rPr lang="ru-RU" sz="1800" b="1" dirty="0">
                <a:solidFill>
                  <a:schemeClr val="tx1"/>
                </a:solidFill>
              </a:rPr>
              <a:t>) и вывода из строки (</a:t>
            </a:r>
            <a:r>
              <a:rPr lang="en-US" sz="1800" b="1" dirty="0" err="1">
                <a:solidFill>
                  <a:srgbClr val="FF0000"/>
                </a:solidFill>
              </a:rPr>
              <a:t>sscanf</a:t>
            </a:r>
            <a:r>
              <a:rPr lang="ru-RU" sz="1800" b="1" dirty="0">
                <a:solidFill>
                  <a:schemeClr val="tx1"/>
                </a:solidFill>
              </a:rPr>
              <a:t>):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u="sng" dirty="0">
                <a:solidFill>
                  <a:schemeClr val="tx1"/>
                </a:solidFill>
              </a:rPr>
              <a:t>Пример</a:t>
            </a:r>
            <a:r>
              <a:rPr lang="en-US" sz="1800" b="1" dirty="0" smtClean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Sprint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[50];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вывода (куда выводим)</a:t>
            </a:r>
            <a:endParaRPr lang="ru-RU" sz="24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[]=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Петров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double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= 55.5;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s_dPerem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=%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fl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sFam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dPerem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Вывод в строку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после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sprintf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: %s\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n"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,Sprint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char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[50</a:t>
            </a:r>
            <a:r>
              <a:rPr lang="en-US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];</a:t>
            </a:r>
            <a:r>
              <a:rPr lang="ru-RU" sz="16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Строка для ввода (куда вводим)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(Sprint,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"%s"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 </a:t>
            </a:r>
            <a:r>
              <a:rPr lang="en-US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// </a:t>
            </a:r>
            <a:r>
              <a:rPr lang="ru-RU" sz="16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Ввод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  <a:ea typeface="Calibri"/>
              </a:rPr>
              <a:t>из строки</a:t>
            </a:r>
            <a:endParaRPr lang="ru-RU" sz="16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(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Строка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введенная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 </a:t>
            </a:r>
            <a:r>
              <a:rPr lang="en-US" sz="16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sscanf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из строки</a:t>
            </a:r>
            <a:r>
              <a:rPr lang="en-US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 Sprint:  %s\n"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</a:t>
            </a:r>
            <a:r>
              <a:rPr lang="en-US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SpInpt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);</a:t>
            </a:r>
            <a:endParaRPr lang="ru-RU" sz="1600" dirty="0">
              <a:latin typeface="Times New Roman"/>
              <a:ea typeface="Calibri"/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Результат</a:t>
            </a:r>
            <a:r>
              <a:rPr lang="en-US" sz="1800" b="1" dirty="0" smtClean="0">
                <a:solidFill>
                  <a:schemeClr val="tx1"/>
                </a:solidFill>
              </a:rPr>
              <a:t>:</a:t>
            </a:r>
            <a:endParaRPr lang="ru-RU" sz="1800" b="1" dirty="0">
              <a:solidFill>
                <a:schemeClr val="tx1"/>
              </a:solidFill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после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Строка:sFam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Строка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SpInpt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введенная 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sscanf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 из строки </a:t>
            </a:r>
            <a:r>
              <a:rPr lang="ru-RU" sz="1800" b="1" dirty="0" err="1">
                <a:solidFill>
                  <a:srgbClr val="002060"/>
                </a:solidFill>
                <a:latin typeface="Consolas"/>
                <a:ea typeface="Calibri"/>
              </a:rPr>
              <a:t>Sprint</a:t>
            </a:r>
            <a:r>
              <a:rPr lang="ru-RU" sz="1800" b="1" dirty="0">
                <a:solidFill>
                  <a:srgbClr val="002060"/>
                </a:solidFill>
                <a:latin typeface="Consolas"/>
                <a:ea typeface="Calibri"/>
              </a:rPr>
              <a:t>:  </a:t>
            </a:r>
            <a:r>
              <a:rPr lang="ru-RU" sz="1800" b="1" dirty="0" err="1" smtClean="0">
                <a:solidFill>
                  <a:srgbClr val="002060"/>
                </a:solidFill>
                <a:latin typeface="Consolas"/>
                <a:ea typeface="Calibri"/>
              </a:rPr>
              <a:t>Сторка:sFam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=</a:t>
            </a:r>
            <a:r>
              <a:rPr lang="ru-RU" sz="1800" b="1" dirty="0" err="1" smtClean="0">
                <a:solidFill>
                  <a:srgbClr val="002060"/>
                </a:solidFill>
                <a:latin typeface="Consolas"/>
                <a:ea typeface="Calibri"/>
              </a:rPr>
              <a:t>Петров_dPerem</a:t>
            </a:r>
            <a:r>
              <a:rPr lang="ru-RU" sz="1800" b="1" dirty="0" smtClean="0">
                <a:solidFill>
                  <a:srgbClr val="002060"/>
                </a:solidFill>
                <a:latin typeface="Consolas"/>
                <a:ea typeface="Calibri"/>
              </a:rPr>
              <a:t>=55,500000l</a:t>
            </a:r>
            <a:endParaRPr lang="ru-RU" sz="2800" dirty="0">
              <a:latin typeface="Times New Roman"/>
              <a:ea typeface="Calibri"/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pPr algn="l"/>
            <a:endParaRPr lang="ru-RU" altLang="ru-RU" sz="1800" b="1" dirty="0" smtClean="0">
              <a:solidFill>
                <a:schemeClr val="tx1"/>
              </a:solidFill>
            </a:endParaRPr>
          </a:p>
          <a:p>
            <a:endParaRPr lang="ru-RU" alt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79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92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357" y="0"/>
            <a:ext cx="6948995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Модель программы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323850" y="548681"/>
            <a:ext cx="8640763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700" dirty="0"/>
              <a:t>Программа воспринимается как </a:t>
            </a:r>
            <a:r>
              <a:rPr lang="ru-RU" altLang="ru-RU" sz="1700" u="sng" dirty="0"/>
              <a:t>последовательность</a:t>
            </a:r>
            <a:r>
              <a:rPr lang="ru-RU" altLang="ru-RU" sz="1700" dirty="0"/>
              <a:t> инструкций, команд, предписаний или </a:t>
            </a:r>
            <a:r>
              <a:rPr lang="ru-RU" altLang="ru-RU" sz="1700" dirty="0" smtClean="0"/>
              <a:t>операторов. </a:t>
            </a:r>
            <a:r>
              <a:rPr lang="ru-RU" altLang="ru-RU" sz="1700" dirty="0"/>
              <a:t>К</a:t>
            </a:r>
            <a:r>
              <a:rPr lang="ru-RU" altLang="ru-RU" sz="1700" dirty="0" smtClean="0"/>
              <a:t>оманды </a:t>
            </a:r>
            <a:r>
              <a:rPr lang="ru-RU" altLang="ru-RU" sz="1700" dirty="0"/>
              <a:t>расположены </a:t>
            </a:r>
            <a:r>
              <a:rPr lang="ru-RU" altLang="ru-RU" sz="1700" dirty="0" smtClean="0"/>
              <a:t>последовательно в оперативной памяти (ОП).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отводиться место под </a:t>
            </a:r>
            <a:r>
              <a:rPr lang="ru-RU" altLang="ru-RU" sz="1700" u="sng" dirty="0"/>
              <a:t>данные</a:t>
            </a:r>
            <a:r>
              <a:rPr lang="ru-RU" altLang="ru-RU" sz="1700" dirty="0"/>
              <a:t> – </a:t>
            </a:r>
            <a:r>
              <a:rPr lang="ru-RU" altLang="ru-RU" sz="1700" u="sng" dirty="0"/>
              <a:t>переменные</a:t>
            </a:r>
            <a:r>
              <a:rPr lang="ru-RU" altLang="ru-RU" sz="1700" dirty="0"/>
              <a:t> </a:t>
            </a:r>
            <a:r>
              <a:rPr lang="ru-RU" altLang="ru-RU" sz="1700" dirty="0" smtClean="0"/>
              <a:t>программы и </a:t>
            </a:r>
            <a:r>
              <a:rPr lang="ru-RU" altLang="ru-RU" sz="1700" u="sng" dirty="0" smtClean="0"/>
              <a:t>константы</a:t>
            </a:r>
            <a:r>
              <a:rPr lang="ru-RU" altLang="ru-RU" sz="1700" dirty="0" smtClean="0"/>
              <a:t>, поля для промежуточных результатов.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Основной </a:t>
            </a:r>
            <a:r>
              <a:rPr lang="ru-RU" altLang="ru-RU" sz="1700" u="sng" dirty="0"/>
              <a:t>порядок выполнения </a:t>
            </a:r>
            <a:r>
              <a:rPr lang="ru-RU" altLang="ru-RU" sz="1700" u="sng" dirty="0" smtClean="0"/>
              <a:t>операторов </a:t>
            </a:r>
            <a:r>
              <a:rPr lang="ru-RU" altLang="ru-RU" sz="1700" dirty="0" smtClean="0"/>
              <a:t>последовательный </a:t>
            </a:r>
            <a:r>
              <a:rPr lang="ru-RU" altLang="ru-RU" sz="1700" dirty="0"/>
              <a:t>- </a:t>
            </a:r>
            <a:r>
              <a:rPr lang="ru-RU" altLang="ru-RU" sz="1700" u="sng" dirty="0"/>
              <a:t>сверху </a:t>
            </a:r>
            <a:r>
              <a:rPr lang="ru-RU" altLang="ru-RU" sz="1700" u="sng" dirty="0" smtClean="0"/>
              <a:t>вниз</a:t>
            </a:r>
            <a:r>
              <a:rPr lang="ru-RU" altLang="ru-RU" sz="1700" dirty="0" smtClean="0"/>
              <a:t> (</a:t>
            </a:r>
            <a:r>
              <a:rPr lang="ru-RU" altLang="ru-RU" sz="1700" dirty="0" smtClean="0">
                <a:hlinkClick r:id="rId4" action="ppaction://hlinksldjump"/>
              </a:rPr>
              <a:t>СМ</a:t>
            </a:r>
            <a:r>
              <a:rPr lang="ru-RU" altLang="ru-RU" sz="1700" dirty="0" smtClean="0"/>
              <a:t>)</a:t>
            </a:r>
            <a:endParaRPr lang="ru-RU" altLang="ru-RU" sz="1700" dirty="0"/>
          </a:p>
          <a:p>
            <a:pPr eaLnBrk="1" hangingPunct="1"/>
            <a:r>
              <a:rPr lang="ru-RU" altLang="ru-RU" sz="1700" dirty="0"/>
              <a:t>В программе возможно </a:t>
            </a:r>
            <a:r>
              <a:rPr lang="ru-RU" altLang="ru-RU" sz="1700" u="sng" dirty="0"/>
              <a:t>изменение</a:t>
            </a:r>
            <a:r>
              <a:rPr lang="ru-RU" altLang="ru-RU" sz="1700" dirty="0"/>
              <a:t> </a:t>
            </a:r>
            <a:r>
              <a:rPr lang="ru-RU" altLang="ru-RU" sz="1700" u="sng" dirty="0"/>
              <a:t>порядка</a:t>
            </a:r>
            <a:r>
              <a:rPr lang="ru-RU" altLang="ru-RU" sz="1700" dirty="0"/>
              <a:t> выполнения </a:t>
            </a:r>
            <a:r>
              <a:rPr lang="ru-RU" altLang="ru-RU" sz="1700" dirty="0" smtClean="0"/>
              <a:t>операторов(переходы</a:t>
            </a:r>
            <a:r>
              <a:rPr lang="ru-RU" altLang="ru-RU" sz="1700" dirty="0"/>
              <a:t>, циклы и ветвления</a:t>
            </a:r>
            <a:r>
              <a:rPr lang="ru-RU" altLang="ru-RU" sz="1700" dirty="0" smtClean="0"/>
              <a:t>) специальными операторами управления (</a:t>
            </a:r>
            <a:r>
              <a:rPr lang="ru-RU" altLang="ru-RU" sz="1700" dirty="0" smtClean="0">
                <a:hlinkClick r:id="rId5" action="ppaction://hlinksldjump"/>
              </a:rPr>
              <a:t>СМ</a:t>
            </a:r>
            <a:r>
              <a:rPr lang="ru-RU" altLang="ru-RU" sz="1700" dirty="0" smtClean="0"/>
              <a:t>).</a:t>
            </a:r>
            <a:endParaRPr lang="ru-RU" altLang="ru-RU" sz="1700" dirty="0"/>
          </a:p>
          <a:p>
            <a:pPr eaLnBrk="1" hangingPunct="1"/>
            <a:endParaRPr lang="ru-RU" altLang="ru-RU" sz="17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221768" y="5301208"/>
            <a:ext cx="8497888" cy="935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1800" dirty="0"/>
              <a:t>Для </a:t>
            </a:r>
            <a:r>
              <a:rPr lang="ru-RU" altLang="ru-RU" sz="1800" u="sng" dirty="0"/>
              <a:t>графического описания </a:t>
            </a:r>
            <a:r>
              <a:rPr lang="ru-RU" altLang="ru-RU" sz="1800" dirty="0"/>
              <a:t>программы используется специальный графический </a:t>
            </a:r>
            <a:r>
              <a:rPr lang="ru-RU" altLang="ru-RU" sz="1800" dirty="0">
                <a:hlinkClick r:id="" action="ppaction://noaction"/>
              </a:rPr>
              <a:t>язык блок-схем  </a:t>
            </a:r>
            <a:r>
              <a:rPr lang="ru-RU" altLang="ru-RU" sz="1800" dirty="0"/>
              <a:t>(процесс, цикл, переход, ветвление, процедура и т.д.) Для изменения основного порядка работы программы используются метки.</a:t>
            </a:r>
          </a:p>
        </p:txBody>
      </p:sp>
      <p:graphicFrame>
        <p:nvGraphicFramePr>
          <p:cNvPr id="7" name="Объект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906230"/>
              </p:ext>
            </p:extLst>
          </p:nvPr>
        </p:nvGraphicFramePr>
        <p:xfrm>
          <a:off x="683569" y="2636913"/>
          <a:ext cx="5112568" cy="2664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Visio" r:id="rId6" imgW="4065231" imgH="3665520" progId="Visio.Drawing.11">
                  <p:embed/>
                </p:oleObj>
              </mc:Choice>
              <mc:Fallback>
                <p:oleObj name="Visio" r:id="rId6" imgW="4065231" imgH="36655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9" y="2636913"/>
                        <a:ext cx="5112568" cy="26642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684076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Функция вывода - </a:t>
            </a:r>
            <a:r>
              <a:rPr lang="en-US" sz="3200" dirty="0" err="1" smtClean="0"/>
              <a:t>printf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7838" y="781128"/>
            <a:ext cx="9108504" cy="23042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Функция </a:t>
            </a:r>
            <a:r>
              <a:rPr lang="en-US" altLang="ru-RU" sz="2300" b="1" dirty="0" err="1">
                <a:solidFill>
                  <a:schemeClr val="tx1"/>
                </a:solidFill>
              </a:rPr>
              <a:t>printf</a:t>
            </a:r>
            <a:r>
              <a:rPr lang="en-US" altLang="ru-RU" sz="2300" b="1" dirty="0" smtClean="0"/>
              <a:t> – </a:t>
            </a:r>
            <a:r>
              <a:rPr lang="ru-RU" altLang="ru-RU" sz="2300" b="1" dirty="0" smtClean="0"/>
              <a:t>Используется для вывода данных в окно консоли (КС) и ее вызов имеет вид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printf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 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/>
              <a:t>Формат, задается в виде </a:t>
            </a:r>
            <a:r>
              <a:rPr lang="ru-RU" altLang="ru-RU" sz="2300" b="1" u="sng" dirty="0" smtClean="0"/>
              <a:t>константной строки</a:t>
            </a:r>
            <a:r>
              <a:rPr lang="ru-RU" altLang="ru-RU" sz="2300" b="1" dirty="0" smtClean="0"/>
              <a:t> </a:t>
            </a:r>
            <a:r>
              <a:rPr lang="en-US" altLang="ru-RU" sz="2300" b="1" dirty="0" smtClean="0"/>
              <a:t>(</a:t>
            </a:r>
            <a:r>
              <a:rPr lang="en-US" altLang="ru-RU" sz="2300" b="1" dirty="0" smtClean="0">
                <a:solidFill>
                  <a:srgbClr val="A31515"/>
                </a:solidFill>
              </a:rPr>
              <a:t>"…"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и определяет тип преобразования данных при выводе переменных из списка (</a:t>
            </a:r>
            <a:r>
              <a:rPr lang="en-US" altLang="ru-RU" sz="2300" b="1" dirty="0" smtClean="0"/>
              <a:t>Vi</a:t>
            </a:r>
            <a:r>
              <a:rPr lang="ru-RU" altLang="ru-RU" sz="2300" b="1" dirty="0" smtClean="0"/>
              <a:t>), для каждой переменной должен быть задан свой формат (Ф</a:t>
            </a:r>
            <a:r>
              <a:rPr lang="en-US" altLang="ru-RU" sz="2300" b="1" dirty="0" err="1" smtClean="0"/>
              <a:t>i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–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):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r>
              <a:rPr lang="ru-RU" altLang="ru-RU" sz="2300" b="1" dirty="0" smtClean="0"/>
              <a:t>Список переменных не ограничивается (функция с переменным </a:t>
            </a:r>
            <a:r>
              <a:rPr lang="ru-RU" altLang="ru-RU" sz="2300" b="1" dirty="0"/>
              <a:t>ч</a:t>
            </a:r>
            <a:r>
              <a:rPr lang="ru-RU" altLang="ru-RU" sz="2300" b="1" dirty="0" smtClean="0"/>
              <a:t>ислом аргументов). Пример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применения (вывод 3-х переменных):</a:t>
            </a:r>
          </a:p>
          <a:p>
            <a:pPr algn="l"/>
            <a:r>
              <a:rPr lang="en-US" sz="18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Ж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'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 </a:t>
            </a:r>
            <a:r>
              <a:rPr lang="en-US" sz="1800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numb = 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33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char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[25] = 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Стр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ока текста</a:t>
            </a:r>
            <a:r>
              <a:rPr lang="ru-RU" sz="18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18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</a:t>
            </a:r>
            <a:r>
              <a:rPr lang="en-US" sz="18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numb);</a:t>
            </a:r>
          </a:p>
          <a:p>
            <a:pPr algn="l"/>
            <a:r>
              <a:rPr lang="ru-RU" altLang="ru-RU" sz="2000" b="1" dirty="0" smtClean="0"/>
              <a:t>                                                                                        </a:t>
            </a:r>
          </a:p>
          <a:p>
            <a:pPr algn="l">
              <a:spcBef>
                <a:spcPts val="1200"/>
              </a:spcBef>
            </a:pPr>
            <a:r>
              <a:rPr lang="ru-RU" altLang="ru-RU" sz="2000" b="1" dirty="0" smtClean="0"/>
              <a:t>Получим</a:t>
            </a:r>
            <a:r>
              <a:rPr lang="ru-RU" altLang="ru-RU" sz="1600" b="1" dirty="0" smtClean="0">
                <a:solidFill>
                  <a:srgbClr val="0000FF"/>
                </a:solidFill>
              </a:rPr>
              <a:t>: </a:t>
            </a:r>
            <a:r>
              <a:rPr lang="ru-RU" sz="16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˽˽˽˽˽˽˽</a:t>
            </a:r>
            <a:r>
              <a:rPr lang="ru-RU" sz="20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Стр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 </a:t>
            </a:r>
            <a:r>
              <a:rPr 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Ж </a:t>
            </a:r>
            <a:r>
              <a:rPr lang="ru-RU" sz="2000" b="1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  <a:ea typeface="Calibri"/>
              </a:rPr>
              <a:t>33</a:t>
            </a:r>
          </a:p>
          <a:p>
            <a:pPr algn="l">
              <a:spcBef>
                <a:spcPts val="0"/>
              </a:spcBef>
            </a:pPr>
            <a:r>
              <a:rPr lang="ru-RU" altLang="ru-RU" sz="2000" b="1" dirty="0" smtClean="0"/>
              <a:t>7 пробелов и напечатаны первые 3 символа( спецификация -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%</a:t>
            </a:r>
            <a:r>
              <a:rPr lang="en-US" sz="2000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10.3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 </a:t>
            </a:r>
            <a:r>
              <a:rPr lang="ru-RU" altLang="ru-RU" sz="2000" b="1" dirty="0" smtClean="0"/>
              <a:t> ).</a:t>
            </a:r>
            <a:endParaRPr lang="ru-RU" altLang="ru-RU" sz="2000" b="1" dirty="0"/>
          </a:p>
          <a:p>
            <a:pPr algn="l">
              <a:spcBef>
                <a:spcPts val="0"/>
              </a:spcBef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80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124380"/>
              </p:ext>
            </p:extLst>
          </p:nvPr>
        </p:nvGraphicFramePr>
        <p:xfrm>
          <a:off x="899592" y="3212976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22847"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Ф2</a:t>
                      </a:r>
                      <a:endParaRPr lang="ru-RU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Ф</a:t>
                      </a:r>
                      <a:r>
                        <a:rPr lang="en-US" b="0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V1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V2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Vi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…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Vk</a:t>
                      </a:r>
                      <a:endParaRPr lang="ru-RU" b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Выгнутая вниз стрелка 7"/>
          <p:cNvSpPr/>
          <p:nvPr/>
        </p:nvSpPr>
        <p:spPr>
          <a:xfrm flipH="1">
            <a:off x="2123728" y="3573016"/>
            <a:ext cx="338450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99592" y="3573016"/>
            <a:ext cx="5976788" cy="508477"/>
            <a:chOff x="899592" y="3717032"/>
            <a:chExt cx="5976788" cy="753941"/>
          </a:xfrm>
        </p:grpSpPr>
        <p:sp>
          <p:nvSpPr>
            <p:cNvPr id="6" name="Выгнутая вниз стрелка 5"/>
            <p:cNvSpPr/>
            <p:nvPr/>
          </p:nvSpPr>
          <p:spPr>
            <a:xfrm flipH="1">
              <a:off x="899592" y="3717032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7" name="Выгнутая вниз стрелка 6"/>
            <p:cNvSpPr/>
            <p:nvPr/>
          </p:nvSpPr>
          <p:spPr>
            <a:xfrm flipH="1">
              <a:off x="1475656" y="3739453"/>
              <a:ext cx="3384500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9" name="Выгнутая вниз стрелка 8"/>
            <p:cNvSpPr/>
            <p:nvPr/>
          </p:nvSpPr>
          <p:spPr>
            <a:xfrm flipH="1">
              <a:off x="2996293" y="3739453"/>
              <a:ext cx="3880087" cy="73152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1" name="Выгнутая вниз стрелка 10"/>
          <p:cNvSpPr/>
          <p:nvPr/>
        </p:nvSpPr>
        <p:spPr>
          <a:xfrm flipH="1">
            <a:off x="1547664" y="5301208"/>
            <a:ext cx="2268314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flipH="1">
            <a:off x="2195736" y="5311908"/>
            <a:ext cx="2117920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низ стрелка 12"/>
          <p:cNvSpPr/>
          <p:nvPr/>
        </p:nvSpPr>
        <p:spPr>
          <a:xfrm flipH="1">
            <a:off x="2591842" y="5301208"/>
            <a:ext cx="2510693" cy="4933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6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Функция ввода данных - </a:t>
            </a:r>
            <a:r>
              <a:rPr lang="en-US" sz="2800" b="1" dirty="0" err="1" smtClean="0"/>
              <a:t>scanf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764704"/>
            <a:ext cx="9144000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Функция выполняет ввод данных с клавиатуры в режиме работы консольного окна</a:t>
            </a:r>
            <a:r>
              <a:rPr lang="en-US" altLang="ru-RU" sz="2300" b="1" dirty="0" smtClean="0"/>
              <a:t>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. Для корректного вода русского текста должна быть обеспечена русификация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). Функция имеет вид:</a:t>
            </a:r>
          </a:p>
          <a:p>
            <a:pPr algn="l"/>
            <a:r>
              <a:rPr lang="en-US" altLang="ru-RU" sz="23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2300" b="1" dirty="0" smtClean="0"/>
              <a:t>(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формат 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ввода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&gt;</a:t>
            </a:r>
            <a:r>
              <a:rPr lang="ru-RU" altLang="ru-RU" sz="2300" b="1" dirty="0" smtClean="0">
                <a:solidFill>
                  <a:srgbClr val="008000"/>
                </a:solidFill>
              </a:rPr>
              <a:t> </a:t>
            </a:r>
            <a:r>
              <a:rPr lang="en-US" altLang="ru-RU" sz="2300" b="1" dirty="0">
                <a:solidFill>
                  <a:srgbClr val="008000"/>
                </a:solidFill>
              </a:rPr>
              <a:t>&lt;</a:t>
            </a:r>
            <a:r>
              <a:rPr lang="ru-RU" altLang="ru-RU" sz="2300" b="1" dirty="0">
                <a:solidFill>
                  <a:srgbClr val="008000"/>
                </a:solidFill>
              </a:rPr>
              <a:t>список ввода/вывода</a:t>
            </a:r>
            <a:r>
              <a:rPr lang="en-US" altLang="ru-RU" sz="2300" b="1" dirty="0">
                <a:solidFill>
                  <a:srgbClr val="008000"/>
                </a:solidFill>
              </a:rPr>
              <a:t>&gt;</a:t>
            </a:r>
            <a:r>
              <a:rPr lang="ru-RU" altLang="ru-RU" sz="2300" b="1" dirty="0">
                <a:solidFill>
                  <a:srgbClr val="008000"/>
                </a:solidFill>
              </a:rPr>
              <a:t>)</a:t>
            </a:r>
            <a:r>
              <a:rPr lang="en-US" altLang="ru-RU" sz="2300" b="1" dirty="0" smtClean="0">
                <a:solidFill>
                  <a:srgbClr val="008000"/>
                </a:solidFill>
              </a:rPr>
              <a:t>;</a:t>
            </a:r>
            <a:endParaRPr lang="ru-RU" altLang="ru-RU" sz="2300" b="1" dirty="0" smtClean="0">
              <a:solidFill>
                <a:srgbClr val="008000"/>
              </a:solidFill>
            </a:endParaRPr>
          </a:p>
          <a:p>
            <a:pPr algn="l"/>
            <a:r>
              <a:rPr lang="ru-RU" altLang="ru-RU" sz="2300" b="1" dirty="0" smtClean="0"/>
              <a:t>В отличие от вывода в списке вывода записываются </a:t>
            </a:r>
            <a:r>
              <a:rPr lang="ru-RU" altLang="ru-RU" sz="2300" b="1" u="sng" dirty="0" smtClean="0"/>
              <a:t>указатели</a:t>
            </a:r>
            <a:r>
              <a:rPr lang="en-US" altLang="ru-RU" sz="2300" b="1" dirty="0" smtClean="0"/>
              <a:t> (</a:t>
            </a:r>
            <a:r>
              <a:rPr lang="en-US" altLang="ru-RU" sz="2300" b="1" dirty="0" smtClean="0">
                <a:solidFill>
                  <a:srgbClr val="FF0000"/>
                </a:solidFill>
              </a:rPr>
              <a:t>&amp;</a:t>
            </a:r>
            <a:r>
              <a:rPr lang="en-US" altLang="ru-RU" sz="2300" b="1" dirty="0" smtClean="0"/>
              <a:t>V</a:t>
            </a:r>
            <a:r>
              <a:rPr lang="en-US" altLang="ru-RU" sz="2300" b="1" dirty="0"/>
              <a:t>i</a:t>
            </a:r>
            <a:r>
              <a:rPr lang="en-US" altLang="ru-RU" sz="2300" b="1" dirty="0" smtClean="0"/>
              <a:t>)</a:t>
            </a:r>
            <a:r>
              <a:rPr lang="ru-RU" altLang="ru-RU" sz="2300" b="1" dirty="0" smtClean="0"/>
              <a:t>: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/>
          </a:p>
          <a:p>
            <a:pPr algn="l"/>
            <a:endParaRPr lang="ru-RU" altLang="ru-RU" sz="800" b="1" dirty="0" smtClean="0"/>
          </a:p>
          <a:p>
            <a:pPr algn="l"/>
            <a:r>
              <a:rPr lang="ru-RU" altLang="ru-RU" sz="2300" b="1" dirty="0" smtClean="0"/>
              <a:t>Пример ввода данных (переменные аналогичные </a:t>
            </a:r>
            <a:r>
              <a:rPr lang="ru-RU" altLang="ru-RU" sz="2300" b="1" dirty="0" smtClean="0"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Введите:"</a:t>
            </a:r>
            <a:r>
              <a:rPr lang="ru-RU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scanf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"%s %c %d"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 &amp;numb); </a:t>
            </a:r>
            <a:endParaRPr lang="ru-RU" sz="1800" dirty="0" smtClean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printf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(</a:t>
            </a:r>
            <a:r>
              <a:rPr lang="en-US" sz="18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  <a:ea typeface="Calibri"/>
              </a:rPr>
              <a:t>"%10.5s %c %2d"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 , </a:t>
            </a:r>
            <a:r>
              <a:rPr lang="en-US" sz="18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  <a:ea typeface="Calibri"/>
              </a:rPr>
              <a:t>Str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</a:t>
            </a:r>
            <a:r>
              <a:rPr lang="en-US" sz="18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symb</a:t>
            </a:r>
            <a:r>
              <a:rPr lang="en-US" sz="18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  <a:ea typeface="Calibri"/>
              </a:rPr>
              <a:t>, numb);</a:t>
            </a:r>
            <a:endParaRPr lang="ru-RU" sz="1800" dirty="0" smtClean="0"/>
          </a:p>
          <a:p>
            <a:pPr algn="l">
              <a:spcBef>
                <a:spcPts val="0"/>
              </a:spcBef>
            </a:pPr>
            <a:r>
              <a:rPr lang="ru-RU" altLang="ru-RU" sz="2300" b="1" dirty="0"/>
              <a:t>Получим после ввода и вывода:</a:t>
            </a:r>
          </a:p>
          <a:p>
            <a:pPr algn="l">
              <a:spcBef>
                <a:spcPts val="0"/>
              </a:spcBef>
            </a:pPr>
            <a:r>
              <a:rPr lang="ru-RU" sz="2400" b="1" dirty="0"/>
              <a:t>Введите</a:t>
            </a:r>
            <a:r>
              <a:rPr lang="ru-RU" sz="2400" b="1" dirty="0" smtClean="0"/>
              <a:t>: </a:t>
            </a:r>
            <a:r>
              <a:rPr lang="ru-RU" sz="2400" b="1" dirty="0" smtClean="0">
                <a:solidFill>
                  <a:srgbClr val="FF0000"/>
                </a:solidFill>
              </a:rPr>
              <a:t>Пример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r>
              <a:rPr lang="ru-RU" sz="2400" b="1" dirty="0" smtClean="0">
                <a:solidFill>
                  <a:srgbClr val="0000FF"/>
                </a:solidFill>
              </a:rPr>
              <a:t>˽</a:t>
            </a:r>
          </a:p>
          <a:p>
            <a:pPr algn="l">
              <a:spcBef>
                <a:spcPts val="0"/>
              </a:spcBef>
            </a:pPr>
            <a:r>
              <a:rPr lang="ru-RU" sz="2400" b="1" dirty="0">
                <a:solidFill>
                  <a:srgbClr val="FF0000"/>
                </a:solidFill>
              </a:rPr>
              <a:t>Приме</a:t>
            </a:r>
            <a:r>
              <a:rPr lang="ru-RU" sz="2400" b="1" dirty="0">
                <a:solidFill>
                  <a:srgbClr val="0000FF"/>
                </a:solidFill>
              </a:rPr>
              <a:t>˽5˽77</a:t>
            </a:r>
            <a:endParaRPr lang="ru-RU" sz="2400" dirty="0">
              <a:solidFill>
                <a:srgbClr val="0000FF"/>
              </a:solidFill>
            </a:endParaRPr>
          </a:p>
          <a:p>
            <a:pPr algn="l"/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81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223854"/>
              </p:ext>
            </p:extLst>
          </p:nvPr>
        </p:nvGraphicFramePr>
        <p:xfrm>
          <a:off x="1331640" y="2792033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…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&amp;Vi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619671" y="3140968"/>
            <a:ext cx="5503136" cy="493356"/>
            <a:chOff x="1619671" y="3140968"/>
            <a:chExt cx="5503136" cy="493356"/>
          </a:xfrm>
        </p:grpSpPr>
        <p:sp>
          <p:nvSpPr>
            <p:cNvPr id="10" name="Выгнутая вниз стрелка 9"/>
            <p:cNvSpPr/>
            <p:nvPr/>
          </p:nvSpPr>
          <p:spPr>
            <a:xfrm flipH="1">
              <a:off x="1619671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Выгнутая вниз стрелка 10"/>
            <p:cNvSpPr/>
            <p:nvPr/>
          </p:nvSpPr>
          <p:spPr>
            <a:xfrm flipH="1">
              <a:off x="2339752" y="3140968"/>
              <a:ext cx="3168352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Выгнутая вниз стрелка 11"/>
            <p:cNvSpPr/>
            <p:nvPr/>
          </p:nvSpPr>
          <p:spPr>
            <a:xfrm flipH="1">
              <a:off x="2987824" y="3140968"/>
              <a:ext cx="4134983" cy="493356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725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Форматы ввода/вывода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764704"/>
            <a:ext cx="8675687" cy="56166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Предусмотрены следующие возможности для вывода типов:</a:t>
            </a:r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[&lt;</a:t>
            </a:r>
            <a:r>
              <a:rPr lang="ru-RU" sz="2000" b="1" dirty="0">
                <a:solidFill>
                  <a:srgbClr val="008000"/>
                </a:solidFill>
              </a:rPr>
              <a:t>общий </a:t>
            </a:r>
            <a:r>
              <a:rPr lang="ru-RU" sz="2000" b="1" dirty="0" smtClean="0">
                <a:solidFill>
                  <a:srgbClr val="008000"/>
                </a:solidFill>
              </a:rPr>
              <a:t>размер вывода&gt;] </a:t>
            </a:r>
            <a:r>
              <a:rPr lang="ru-RU" sz="2000" b="1" dirty="0">
                <a:solidFill>
                  <a:srgbClr val="008000"/>
                </a:solidFill>
              </a:rPr>
              <a:t>[.&lt;точность&gt;]% </a:t>
            </a:r>
            <a:r>
              <a:rPr lang="ru-RU" sz="2000" b="1" dirty="0" smtClean="0">
                <a:solidFill>
                  <a:srgbClr val="008000"/>
                </a:solidFill>
              </a:rPr>
              <a:t>[.&lt;Спецификатор вывода</a:t>
            </a:r>
            <a:r>
              <a:rPr lang="ru-RU" sz="2000" b="1" dirty="0">
                <a:solidFill>
                  <a:srgbClr val="008000"/>
                </a:solidFill>
              </a:rPr>
              <a:t>&gt;] </a:t>
            </a:r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</a:t>
            </a:r>
          </a:p>
          <a:p>
            <a:pPr algn="l"/>
            <a:r>
              <a:rPr lang="ru-RU" sz="2000" b="1" dirty="0" smtClean="0"/>
              <a:t>Где: </a:t>
            </a:r>
            <a:r>
              <a:rPr lang="ru-RU" sz="2000" b="1" dirty="0">
                <a:solidFill>
                  <a:srgbClr val="008000"/>
                </a:solidFill>
              </a:rPr>
              <a:t>[.&lt;точность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/>
              <a:t>- размер </a:t>
            </a:r>
            <a:r>
              <a:rPr lang="ru-RU" sz="2000" b="1" dirty="0" smtClean="0"/>
              <a:t>дробной части или части строки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&lt;Спецификатор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</a:t>
            </a:r>
            <a:r>
              <a:rPr lang="en-US" sz="2000" b="1" dirty="0" smtClean="0">
                <a:solidFill>
                  <a:srgbClr val="008000"/>
                </a:solidFill>
              </a:rPr>
              <a:t>{l, h, …} – </a:t>
            </a:r>
            <a:r>
              <a:rPr lang="ru-RU" sz="2000" b="1" dirty="0" smtClean="0">
                <a:solidFill>
                  <a:srgbClr val="008000"/>
                </a:solidFill>
              </a:rPr>
              <a:t>задает размер данных </a:t>
            </a:r>
            <a:r>
              <a:rPr lang="ru-RU" sz="2000" b="1" dirty="0" smtClean="0"/>
              <a:t>(</a:t>
            </a:r>
            <a:r>
              <a:rPr lang="en-US" sz="2000" b="1" dirty="0"/>
              <a:t>l</a:t>
            </a:r>
            <a:r>
              <a:rPr lang="en-US" sz="2000" b="1" dirty="0" smtClean="0"/>
              <a:t> - float, double</a:t>
            </a:r>
            <a:r>
              <a:rPr lang="ru-RU" sz="2000" b="1" dirty="0" smtClean="0"/>
              <a:t>)</a:t>
            </a:r>
            <a:r>
              <a:rPr lang="en-US" sz="2000" b="1" dirty="0"/>
              <a:t>.</a:t>
            </a:r>
            <a:endParaRPr lang="ru-RU" sz="2000" b="1" dirty="0"/>
          </a:p>
          <a:p>
            <a:pPr algn="l"/>
            <a:r>
              <a:rPr lang="ru-RU" sz="2000" b="1" dirty="0" smtClean="0">
                <a:solidFill>
                  <a:srgbClr val="008000"/>
                </a:solidFill>
              </a:rPr>
              <a:t>&lt;</a:t>
            </a:r>
            <a:r>
              <a:rPr lang="ru-RU" sz="2000" b="1" dirty="0">
                <a:solidFill>
                  <a:srgbClr val="008000"/>
                </a:solidFill>
              </a:rPr>
              <a:t>общий размер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- поле, отводимое для печати данных</a:t>
            </a:r>
            <a:endParaRPr lang="ru-RU" sz="2000" b="1" dirty="0" smtClean="0"/>
          </a:p>
          <a:p>
            <a:pPr algn="l"/>
            <a:r>
              <a:rPr lang="ru-RU" sz="2000" b="1" dirty="0">
                <a:solidFill>
                  <a:srgbClr val="008000"/>
                </a:solidFill>
              </a:rPr>
              <a:t>&lt;тип вывода</a:t>
            </a:r>
            <a:r>
              <a:rPr lang="ru-RU" sz="2000" b="1" dirty="0" smtClean="0">
                <a:solidFill>
                  <a:srgbClr val="008000"/>
                </a:solidFill>
              </a:rPr>
              <a:t>&gt; </a:t>
            </a:r>
            <a:r>
              <a:rPr lang="ru-RU" sz="2000" b="1" dirty="0" smtClean="0"/>
              <a:t>- формат ввода/вывода Основные: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d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десятичный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dirty="0">
                <a:solidFill>
                  <a:schemeClr val="tx1"/>
                </a:solidFill>
              </a:rPr>
              <a:t> 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восьмеричный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x</a:t>
            </a:r>
            <a:r>
              <a:rPr lang="ru-RU" sz="2000" dirty="0">
                <a:solidFill>
                  <a:schemeClr val="tx1"/>
                </a:solidFill>
              </a:rPr>
              <a:t>-преобразование в </a:t>
            </a:r>
            <a:r>
              <a:rPr lang="ru-RU" sz="2000" u="sng" dirty="0">
                <a:solidFill>
                  <a:schemeClr val="tx1"/>
                </a:solidFill>
              </a:rPr>
              <a:t>шестнадцатеричный</a:t>
            </a:r>
            <a:r>
              <a:rPr lang="ru-RU" sz="2000" dirty="0">
                <a:solidFill>
                  <a:schemeClr val="tx1"/>
                </a:solidFill>
              </a:rPr>
              <a:t> формат;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n-используется для запоминания текущей позиции в строке вывода;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f</a:t>
            </a:r>
            <a:r>
              <a:rPr lang="ru-RU" sz="2000" b="1" dirty="0">
                <a:solidFill>
                  <a:srgbClr val="FF0000"/>
                </a:solidFill>
              </a:rPr>
              <a:t>,</a:t>
            </a:r>
            <a:r>
              <a:rPr lang="en-US" sz="2000" b="1" dirty="0">
                <a:solidFill>
                  <a:srgbClr val="FF0000"/>
                </a:solidFill>
              </a:rPr>
              <a:t>g</a:t>
            </a:r>
            <a:r>
              <a:rPr lang="ru-RU" sz="2000" b="1" dirty="0">
                <a:solidFill>
                  <a:srgbClr val="FF0000"/>
                </a:solidFill>
              </a:rPr>
              <a:t>,е </a:t>
            </a:r>
            <a:r>
              <a:rPr lang="ru-RU" sz="2000" dirty="0">
                <a:solidFill>
                  <a:schemeClr val="tx1"/>
                </a:solidFill>
              </a:rPr>
              <a:t>– печать действительных типов с порядком (</a:t>
            </a:r>
            <a:r>
              <a:rPr lang="en-US" sz="2000" dirty="0">
                <a:solidFill>
                  <a:schemeClr val="tx1"/>
                </a:solidFill>
              </a:rPr>
              <a:t>e</a:t>
            </a:r>
            <a:r>
              <a:rPr lang="ru-RU" sz="2000" dirty="0">
                <a:solidFill>
                  <a:schemeClr val="tx1"/>
                </a:solidFill>
              </a:rPr>
              <a:t>) и </a:t>
            </a:r>
            <a:r>
              <a:rPr lang="ru-RU" sz="2000" dirty="0" smtClean="0">
                <a:solidFill>
                  <a:schemeClr val="tx1"/>
                </a:solidFill>
              </a:rPr>
              <a:t>без</a:t>
            </a:r>
            <a:r>
              <a:rPr lang="en-US" sz="2000" dirty="0" smtClean="0">
                <a:solidFill>
                  <a:schemeClr val="tx1"/>
                </a:solidFill>
              </a:rPr>
              <a:t> (</a:t>
            </a:r>
            <a:r>
              <a:rPr lang="en-US" sz="2000" dirty="0" err="1" smtClean="0">
                <a:solidFill>
                  <a:schemeClr val="tx1"/>
                </a:solidFill>
              </a:rPr>
              <a:t>f,g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r>
              <a:rPr lang="ru-RU" sz="2000" dirty="0">
                <a:solidFill>
                  <a:schemeClr val="tx1"/>
                </a:solidFill>
              </a:rPr>
              <a:t>	</a:t>
            </a:r>
          </a:p>
          <a:p>
            <a:pPr algn="l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ru-RU" sz="2000" dirty="0">
                <a:solidFill>
                  <a:schemeClr val="tx1"/>
                </a:solidFill>
              </a:rPr>
              <a:t> – выводится в формате адреса (указатель)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s</a:t>
            </a:r>
            <a:r>
              <a:rPr lang="ru-RU" sz="2000" dirty="0">
                <a:solidFill>
                  <a:schemeClr val="tx1"/>
                </a:solidFill>
              </a:rPr>
              <a:t>-печать в формате </a:t>
            </a:r>
            <a:r>
              <a:rPr lang="ru-RU" sz="2000" u="sng" dirty="0">
                <a:solidFill>
                  <a:schemeClr val="tx1"/>
                </a:solidFill>
              </a:rPr>
              <a:t>строки</a:t>
            </a:r>
            <a:r>
              <a:rPr lang="ru-RU" sz="2000" dirty="0">
                <a:solidFill>
                  <a:schemeClr val="tx1"/>
                </a:solidFill>
              </a:rPr>
              <a:t> (передается указатель);</a:t>
            </a:r>
          </a:p>
          <a:p>
            <a:pPr algn="l"/>
            <a:r>
              <a:rPr lang="ru-RU" sz="2000" b="1" dirty="0">
                <a:solidFill>
                  <a:srgbClr val="FF0000"/>
                </a:solidFill>
              </a:rPr>
              <a:t>с-печать</a:t>
            </a:r>
            <a:r>
              <a:rPr lang="ru-RU" sz="2000" dirty="0">
                <a:solidFill>
                  <a:schemeClr val="tx1"/>
                </a:solidFill>
              </a:rPr>
              <a:t> одного </a:t>
            </a:r>
            <a:r>
              <a:rPr lang="ru-RU" sz="2000" u="sng" dirty="0">
                <a:solidFill>
                  <a:schemeClr val="tx1"/>
                </a:solidFill>
              </a:rPr>
              <a:t>символа</a:t>
            </a:r>
            <a:r>
              <a:rPr lang="ru-RU" sz="20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000" b="1" dirty="0"/>
          </a:p>
          <a:p>
            <a:pPr algn="l"/>
            <a:endParaRPr lang="ru-RU" sz="2000" b="1" dirty="0"/>
          </a:p>
          <a:p>
            <a:pPr algn="l"/>
            <a:endParaRPr lang="en-US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9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</a:t>
            </a:r>
            <a:r>
              <a:rPr lang="en-US" sz="3200" dirty="0" smtClean="0"/>
              <a:t>1</a:t>
            </a:r>
            <a:r>
              <a:rPr lang="ru-RU" sz="3200" dirty="0" smtClean="0"/>
              <a:t> Ввод/вывод в С++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Пример Ввода вывода в С++ с помощью классов потоков (</a:t>
            </a:r>
            <a:r>
              <a:rPr lang="en-US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и</a:t>
            </a:r>
            <a:r>
              <a:rPr lang="en-US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ru-RU" sz="2000" dirty="0" smtClean="0">
                <a:solidFill>
                  <a:schemeClr val="tx1"/>
                </a:solidFill>
                <a:highlight>
                  <a:srgbClr val="FFFFFF"/>
                </a:highlight>
                <a:latin typeface="Consolas"/>
              </a:rPr>
              <a:t>)</a:t>
            </a: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- 1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process.h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iostream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000" dirty="0" smtClean="0">
              <a:solidFill>
                <a:srgbClr val="0000FF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using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namespace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std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main(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void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- 2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  <a:r>
              <a:rPr lang="ru-RU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Вывод текста</a:t>
            </a:r>
            <a:endParaRPr lang="ru-RU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pl-PL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chcp 1251 &gt; nul"</a:t>
            </a:r>
            <a:r>
              <a:rPr lang="pl-PL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pl-PL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!!! 2</a:t>
            </a:r>
            <a:endParaRPr lang="pl-PL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getchar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();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- 4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&lt;&lt;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Введите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=0;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cin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&gt;&gt;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;</a:t>
            </a:r>
          </a:p>
          <a:p>
            <a:pPr algn="l"/>
            <a:r>
              <a:rPr lang="en-US" sz="2000" dirty="0" err="1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cout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Вы ввели: </a:t>
            </a:r>
            <a:r>
              <a:rPr lang="en-US" sz="20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= :"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&lt;&lt;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iVar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&lt;&lt;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endl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system(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 PAUSE"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 </a:t>
            </a:r>
            <a:r>
              <a:rPr lang="en-US" sz="20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3// !!! 3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return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;</a:t>
            </a:r>
            <a:r>
              <a:rPr lang="ru-RU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};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0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0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Справка и помощь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03931" y="620688"/>
            <a:ext cx="8675687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При программировании в СП важную роль играет возможность оперативного получения справочной информации (по ЯП, по СП, по компонентам оболочки и т.д.). В</a:t>
            </a:r>
            <a:r>
              <a:rPr lang="en-US" altLang="ru-RU" sz="2300" b="1" dirty="0" smtClean="0"/>
              <a:t> VS </a:t>
            </a:r>
            <a:r>
              <a:rPr lang="ru-RU" altLang="ru-RU" sz="2300" b="1" dirty="0" smtClean="0"/>
              <a:t>предусмотрено два варианта подключения справочной системы: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Подключение к справочной системе онлайн (через Интернет)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Установка на компьютер справочной системы </a:t>
            </a:r>
            <a:r>
              <a:rPr lang="en-US" altLang="ru-RU" sz="2300" b="1" dirty="0" smtClean="0"/>
              <a:t>MSDN</a:t>
            </a:r>
            <a:r>
              <a:rPr lang="ru-RU" altLang="ru-RU" sz="2300" b="1" dirty="0" smtClean="0"/>
              <a:t> (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M</a:t>
            </a:r>
            <a:r>
              <a:rPr lang="en-US" altLang="ru-RU" sz="2300" b="1" dirty="0" smtClean="0"/>
              <a:t>icro</a:t>
            </a:r>
            <a:r>
              <a:rPr lang="en-US" altLang="ru-RU" sz="2300" b="1" dirty="0">
                <a:solidFill>
                  <a:schemeClr val="tx1"/>
                </a:solidFill>
              </a:rPr>
              <a:t>s</a:t>
            </a:r>
            <a:r>
              <a:rPr lang="en-US" altLang="ru-RU" sz="2300" b="1" dirty="0" smtClean="0"/>
              <a:t>oft </a:t>
            </a:r>
            <a:r>
              <a:rPr lang="en-US" altLang="ru-RU" sz="2300" b="1" dirty="0">
                <a:solidFill>
                  <a:schemeClr val="tx1"/>
                </a:solidFill>
              </a:rPr>
              <a:t>D</a:t>
            </a:r>
            <a:r>
              <a:rPr lang="en-US" altLang="ru-RU" sz="2300" b="1" dirty="0" smtClean="0"/>
              <a:t>eveloper </a:t>
            </a:r>
            <a:r>
              <a:rPr lang="en-US" altLang="ru-RU" sz="2300" b="1" dirty="0">
                <a:solidFill>
                  <a:schemeClr val="tx1"/>
                </a:solidFill>
              </a:rPr>
              <a:t>N</a:t>
            </a:r>
            <a:r>
              <a:rPr lang="en-US" altLang="ru-RU" sz="2300" b="1" dirty="0" smtClean="0"/>
              <a:t>etwork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.</a:t>
            </a:r>
          </a:p>
          <a:p>
            <a:pPr algn="l"/>
            <a:r>
              <a:rPr lang="ru-RU" altLang="ru-RU" sz="2300" b="1" dirty="0" smtClean="0"/>
              <a:t>Если такие возможности обеспечены, то </a:t>
            </a:r>
          </a:p>
          <a:p>
            <a:pPr algn="l"/>
            <a:r>
              <a:rPr lang="ru-RU" altLang="ru-RU" sz="2300" b="1" dirty="0" smtClean="0"/>
              <a:t>получение справки выполняется оперативно таким образом: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Выделяется нужный фрагмент текста для справки (Например имя функции </a:t>
            </a:r>
            <a:r>
              <a:rPr lang="en-US" altLang="ru-RU" sz="2300" b="1" dirty="0" smtClean="0"/>
              <a:t>sin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и нажимается клавиша </a:t>
            </a:r>
            <a:r>
              <a:rPr lang="en-US" altLang="ru-RU" sz="2300" b="1" dirty="0" smtClean="0">
                <a:solidFill>
                  <a:schemeClr val="tx1"/>
                </a:solidFill>
              </a:rPr>
              <a:t>F1</a:t>
            </a:r>
            <a:r>
              <a:rPr lang="en-US" altLang="ru-RU" sz="2300" b="1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Кроме того, доступ к справочной системе возможен через пункт главного меню "</a:t>
            </a:r>
            <a:r>
              <a:rPr lang="ru-RU" altLang="ru-RU" sz="2300" b="1" dirty="0" smtClean="0">
                <a:solidFill>
                  <a:schemeClr val="tx1"/>
                </a:solidFill>
              </a:rPr>
              <a:t>Справка</a:t>
            </a:r>
            <a:r>
              <a:rPr lang="ru-RU" altLang="ru-RU" sz="2300" b="1" dirty="0" smtClean="0"/>
              <a:t>".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Помимо этого справочная информация доступна в литературе, документации и специальных сайтах программистов.</a:t>
            </a: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Библиотеки и заголовочные файлы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7" y="836712"/>
            <a:ext cx="8675687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Реализация проектов по разработке программ невозможна без использования стандартных библиотек. Библиотеки могут: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Подключаться</a:t>
            </a:r>
            <a:r>
              <a:rPr lang="ru-RU" altLang="ru-RU" sz="2300" b="1" dirty="0" smtClean="0"/>
              <a:t> в программу из СП (</a:t>
            </a:r>
            <a:r>
              <a:rPr lang="ru-RU" altLang="ru-RU" sz="2300" b="1" dirty="0" smtClean="0">
                <a:hlinkClick r:id="rId2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Подключаться</a:t>
            </a:r>
            <a:r>
              <a:rPr lang="ru-RU" altLang="ru-RU" sz="2300" b="1" dirty="0" smtClean="0"/>
              <a:t> в программу из ОС (Языки нижнего уровня)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Приобретаться</a:t>
            </a:r>
            <a:r>
              <a:rPr lang="ru-RU" altLang="ru-RU" sz="2300" b="1" dirty="0" smtClean="0"/>
              <a:t> как отдельные программные продукты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ru-RU" altLang="ru-RU" sz="2300" b="1" u="sng" dirty="0" smtClean="0"/>
              <a:t>Разрабатываться</a:t>
            </a:r>
            <a:r>
              <a:rPr lang="ru-RU" altLang="ru-RU" sz="2300" b="1" dirty="0" smtClean="0"/>
              <a:t> пользователем самостоятельно.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Для подключения библиотек в С/С++ нужно: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Описать и </a:t>
            </a:r>
            <a:r>
              <a:rPr lang="ru-RU" altLang="ru-RU" sz="2300" b="1" u="sng" dirty="0" smtClean="0"/>
              <a:t>подключить</a:t>
            </a:r>
            <a:r>
              <a:rPr lang="ru-RU" altLang="ru-RU" sz="2300" b="1" dirty="0" smtClean="0"/>
              <a:t> заголовочный файл с описанием библиотеки (директива препроцессора </a:t>
            </a:r>
            <a:r>
              <a:rPr lang="en-US" sz="20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000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altLang="ru-RU" sz="2300" b="1" dirty="0" smtClean="0"/>
              <a:t>):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ru-RU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имя библиотеки</a:t>
            </a:r>
            <a:r>
              <a:rPr lang="en-US" sz="2400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sz="2400" dirty="0" smtClean="0">
              <a:solidFill>
                <a:srgbClr val="A31515"/>
              </a:solidFill>
              <a:highlight>
                <a:srgbClr val="FFFFFF"/>
              </a:highlight>
              <a:latin typeface="Consolas"/>
            </a:endParaRPr>
          </a:p>
          <a:p>
            <a:pPr marL="342900" lvl="3" indent="-342900" algn="l">
              <a:buFont typeface="Arial" panose="020B0604020202020204" pitchFamily="34" charset="0"/>
              <a:buChar char="•"/>
            </a:pPr>
            <a:r>
              <a:rPr lang="ru-RU" altLang="ru-RU" sz="2300" b="1" dirty="0" smtClean="0"/>
              <a:t>Например подключение библиотеки ввода вывода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sz="2400" dirty="0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#</a:t>
            </a:r>
            <a:r>
              <a:rPr lang="en-US" sz="24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include</a:t>
            </a:r>
            <a:r>
              <a:rPr lang="en-US" sz="24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&lt;</a:t>
            </a:r>
            <a:r>
              <a:rPr lang="en-US" sz="2400" dirty="0" err="1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stdio.h</a:t>
            </a:r>
            <a:r>
              <a:rPr lang="en-US" sz="24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&gt;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 startAt="2"/>
            </a:pPr>
            <a:r>
              <a:rPr lang="ru-RU" altLang="ru-RU" sz="2300" b="1" dirty="0" smtClean="0"/>
              <a:t>При создании проекта </a:t>
            </a:r>
            <a:r>
              <a:rPr lang="ru-RU" altLang="ru-RU" sz="2300" b="1" u="sng" dirty="0" smtClean="0"/>
              <a:t>подключить</a:t>
            </a:r>
            <a:r>
              <a:rPr lang="ru-RU" altLang="ru-RU" sz="2300" b="1" dirty="0" smtClean="0"/>
              <a:t> библиотеки ( </a:t>
            </a:r>
            <a:r>
              <a:rPr lang="en-US" altLang="ru-RU" sz="2300" b="1" dirty="0" smtClean="0"/>
              <a:t>ATL, MFC</a:t>
            </a:r>
            <a:r>
              <a:rPr lang="ru-RU" altLang="ru-RU" sz="2300" b="1" dirty="0" smtClean="0"/>
              <a:t>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marL="342900" indent="-342900" algn="l">
              <a:buFont typeface="Wingdings" panose="05000000000000000000" pitchFamily="2" charset="2"/>
              <a:buChar char="ü"/>
            </a:pPr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1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Оператор цикла </a:t>
            </a:r>
            <a:r>
              <a:rPr lang="en-US" sz="3600" dirty="0" smtClean="0">
                <a:solidFill>
                  <a:srgbClr val="0000FF"/>
                </a:solidFill>
              </a:rPr>
              <a:t>for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Оператор цикла </a:t>
            </a:r>
            <a:r>
              <a:rPr lang="en-US" sz="2600" b="1" dirty="0" smtClean="0">
                <a:solidFill>
                  <a:schemeClr val="tx1">
                    <a:tint val="75000"/>
                  </a:schemeClr>
                </a:solidFill>
              </a:rPr>
              <a:t>for (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кратко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, общее -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  <a:hlinkClick r:id="rId3" action="ppaction://hlinksldjump"/>
              </a:rPr>
              <a:t>СМ</a:t>
            </a:r>
            <a:r>
              <a:rPr lang="en-US" sz="26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, позволяет заданное число раз повторить составной оператор тела цикла (Блок схема для общего вида цикла –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  <a:hlinkClick r:id="rId4" action="ppaction://hlinksldjump"/>
              </a:rPr>
              <a:t>СМ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, для цикла </a:t>
            </a:r>
            <a:r>
              <a:rPr lang="en-US" sz="2600" b="1" dirty="0" smtClean="0">
                <a:solidFill>
                  <a:srgbClr val="0000FF"/>
                </a:solidFill>
              </a:rPr>
              <a:t>for</a:t>
            </a:r>
            <a:r>
              <a:rPr lang="ru-RU" sz="2600" b="1" dirty="0" smtClean="0">
                <a:solidFill>
                  <a:srgbClr val="0000FF"/>
                </a:solidFill>
              </a:rPr>
              <a:t>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см ниже</a:t>
            </a:r>
            <a:r>
              <a:rPr lang="ru-RU" sz="26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). </a:t>
            </a:r>
            <a:r>
              <a:rPr lang="ru-RU" sz="2600" b="1" u="sng" dirty="0" smtClean="0">
                <a:solidFill>
                  <a:schemeClr val="tx1">
                    <a:tint val="75000"/>
                  </a:schemeClr>
                </a:solidFill>
              </a:rPr>
              <a:t>Формально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: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for </a:t>
            </a:r>
            <a:r>
              <a:rPr lang="en-US" sz="1900" b="1" dirty="0" smtClean="0">
                <a:solidFill>
                  <a:srgbClr val="003300"/>
                </a:solidFill>
              </a:rPr>
              <a:t>(&lt;</a:t>
            </a:r>
            <a:r>
              <a:rPr lang="ru-RU" sz="1900" b="1" dirty="0" smtClean="0">
                <a:solidFill>
                  <a:srgbClr val="003300"/>
                </a:solidFill>
              </a:rPr>
              <a:t>выражение 1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FF0000"/>
                </a:solidFill>
              </a:rPr>
              <a:t>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 smtClean="0">
                <a:solidFill>
                  <a:srgbClr val="FF0000"/>
                </a:solidFill>
              </a:rPr>
              <a:t>2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FF0000"/>
                </a:solidFill>
              </a:rPr>
              <a:t>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 smtClean="0">
                <a:solidFill>
                  <a:srgbClr val="003300"/>
                </a:solidFill>
              </a:rPr>
              <a:t>3&gt;</a:t>
            </a:r>
            <a:r>
              <a:rPr lang="ru-RU" sz="1900" b="1" dirty="0" smtClean="0">
                <a:solidFill>
                  <a:srgbClr val="003300"/>
                </a:solidFill>
              </a:rPr>
              <a:t>)</a:t>
            </a: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 smtClean="0">
                <a:solidFill>
                  <a:srgbClr val="003300"/>
                </a:solidFill>
              </a:rPr>
              <a:t>&lt;</a:t>
            </a:r>
            <a:r>
              <a:rPr lang="ru-RU" sz="1900" b="1" dirty="0" smtClean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endParaRPr lang="ru-RU" sz="1900" b="1" dirty="0" smtClean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Где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: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1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и </a:t>
            </a:r>
            <a:r>
              <a:rPr lang="en-US" sz="1900" b="1" dirty="0">
                <a:solidFill>
                  <a:srgbClr val="003300"/>
                </a:solidFill>
              </a:rPr>
              <a:t>(&lt;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ru-RU" sz="1900" b="1" dirty="0" smtClean="0">
                <a:solidFill>
                  <a:srgbClr val="003300"/>
                </a:solidFill>
              </a:rPr>
              <a:t>3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- выражения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присваивания через запятую,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а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en-US" sz="1900" b="1" dirty="0">
                <a:solidFill>
                  <a:srgbClr val="003300"/>
                </a:solidFill>
              </a:rPr>
              <a:t>&lt;</a:t>
            </a:r>
            <a:r>
              <a:rPr lang="ru-RU" sz="1900" b="1" dirty="0">
                <a:solidFill>
                  <a:srgbClr val="003300"/>
                </a:solidFill>
              </a:rPr>
              <a:t>выражение </a:t>
            </a:r>
            <a:r>
              <a:rPr lang="en-US" sz="1900" b="1" dirty="0">
                <a:solidFill>
                  <a:srgbClr val="FF0000"/>
                </a:solidFill>
              </a:rPr>
              <a:t>2</a:t>
            </a:r>
            <a:r>
              <a:rPr lang="en-US" sz="1900" b="1" dirty="0" smtClean="0">
                <a:solidFill>
                  <a:srgbClr val="003300"/>
                </a:solidFill>
              </a:rPr>
              <a:t>&gt;</a:t>
            </a:r>
            <a:r>
              <a:rPr lang="ru-RU" sz="1900" b="1" dirty="0" smtClean="0">
                <a:solidFill>
                  <a:srgbClr val="003300"/>
                </a:solidFill>
              </a:rPr>
              <a:t> -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выражение отношения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.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Правило: Вычисляется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1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проверяется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выражение </a:t>
            </a:r>
            <a:r>
              <a:rPr lang="ru-RU" sz="2000" b="1" dirty="0" smtClean="0">
                <a:solidFill>
                  <a:srgbClr val="003300"/>
                </a:solidFill>
              </a:rPr>
              <a:t>2</a:t>
            </a:r>
            <a:r>
              <a:rPr lang="en-US" sz="2000" b="1" dirty="0" smtClean="0">
                <a:solidFill>
                  <a:srgbClr val="003300"/>
                </a:solidFill>
              </a:rPr>
              <a:t>&gt;</a:t>
            </a:r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200" b="1" dirty="0">
                <a:solidFill>
                  <a:schemeClr val="tx1">
                    <a:tint val="75000"/>
                  </a:schemeClr>
                </a:solidFill>
              </a:rPr>
              <a:t>и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 , если оно истинно (</a:t>
            </a:r>
            <a:r>
              <a:rPr lang="en-US" sz="2200" b="1" dirty="0">
                <a:solidFill>
                  <a:srgbClr val="0000FF"/>
                </a:solidFill>
              </a:rPr>
              <a:t>true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2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, выполняется тело цикла </a:t>
            </a:r>
            <a:r>
              <a:rPr lang="en-US" sz="2000" b="1" dirty="0">
                <a:solidFill>
                  <a:srgbClr val="003300"/>
                </a:solidFill>
              </a:rPr>
              <a:t>&lt;</a:t>
            </a:r>
            <a:r>
              <a:rPr lang="ru-RU" sz="2000" b="1" dirty="0">
                <a:solidFill>
                  <a:srgbClr val="003300"/>
                </a:solidFill>
              </a:rPr>
              <a:t>Составной оператор</a:t>
            </a:r>
            <a:r>
              <a:rPr lang="en-US" sz="2100" b="1" dirty="0">
                <a:solidFill>
                  <a:srgbClr val="003300"/>
                </a:solidFill>
              </a:rPr>
              <a:t>&gt;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 и вычисляется </a:t>
            </a:r>
            <a:r>
              <a:rPr lang="en-US" sz="2100" b="1" dirty="0">
                <a:solidFill>
                  <a:srgbClr val="003300"/>
                </a:solidFill>
              </a:rPr>
              <a:t>&lt;</a:t>
            </a:r>
            <a:r>
              <a:rPr lang="ru-RU" sz="2100" b="1" dirty="0">
                <a:solidFill>
                  <a:srgbClr val="003300"/>
                </a:solidFill>
              </a:rPr>
              <a:t>выражение </a:t>
            </a:r>
            <a:r>
              <a:rPr lang="en-US" sz="2100" b="1" dirty="0">
                <a:solidFill>
                  <a:srgbClr val="003300"/>
                </a:solidFill>
              </a:rPr>
              <a:t>3&gt;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, если условие ложно (</a:t>
            </a:r>
            <a:r>
              <a:rPr lang="en-US" sz="2200" b="1" dirty="0">
                <a:solidFill>
                  <a:srgbClr val="0000FF"/>
                </a:solidFill>
              </a:rPr>
              <a:t>false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) то цикл </a:t>
            </a:r>
            <a:r>
              <a:rPr lang="ru-RU" sz="2200" b="1" u="sng" dirty="0" smtClean="0">
                <a:solidFill>
                  <a:schemeClr val="tx1">
                    <a:tint val="75000"/>
                  </a:schemeClr>
                </a:solidFill>
              </a:rPr>
              <a:t>завершается</a:t>
            </a:r>
            <a:r>
              <a:rPr lang="ru-RU" sz="2200" b="1" dirty="0" smtClean="0">
                <a:solidFill>
                  <a:schemeClr val="tx1">
                    <a:tint val="75000"/>
                  </a:schemeClr>
                </a:solidFill>
              </a:rPr>
              <a:t>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2400" dirty="0">
                <a:latin typeface="Tahoma"/>
                <a:ea typeface="Times New Roman"/>
              </a:rPr>
              <a:t> (</a:t>
            </a:r>
            <a:r>
              <a:rPr lang="en-US" sz="24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400" dirty="0">
                <a:latin typeface="Tahoma"/>
                <a:ea typeface="Times New Roman"/>
              </a:rPr>
              <a:t>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=1 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 &lt;= 5 ;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ru-RU" sz="2400" dirty="0">
                <a:latin typeface="Tahoma"/>
                <a:ea typeface="Times New Roman"/>
              </a:rPr>
              <a:t>++ )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>
                <a:latin typeface="Tahoma"/>
                <a:ea typeface="Times New Roman"/>
              </a:rPr>
              <a:t>   </a:t>
            </a:r>
            <a:r>
              <a:rPr lang="en-US" sz="2400" dirty="0">
                <a:latin typeface="Tahoma"/>
                <a:ea typeface="Times New Roman"/>
              </a:rPr>
              <a:t>{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en-US" sz="2400" dirty="0" err="1">
                <a:latin typeface="Tahoma"/>
                <a:ea typeface="Times New Roman"/>
              </a:rPr>
              <a:t>printf</a:t>
            </a:r>
            <a:r>
              <a:rPr lang="en-US" sz="2400" dirty="0">
                <a:latin typeface="Tahoma"/>
                <a:ea typeface="Times New Roman"/>
              </a:rPr>
              <a:t>(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4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400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2400" dirty="0">
                <a:latin typeface="Tahoma"/>
                <a:ea typeface="Times New Roman"/>
              </a:rPr>
              <a:t> , </a:t>
            </a:r>
            <a:r>
              <a:rPr lang="en-US" sz="2400" dirty="0" err="1">
                <a:latin typeface="Tahoma"/>
                <a:ea typeface="Times New Roman"/>
              </a:rPr>
              <a:t>i</a:t>
            </a:r>
            <a:r>
              <a:rPr lang="en-US" sz="2400" dirty="0" smtClean="0">
                <a:latin typeface="Tahoma"/>
                <a:ea typeface="Times New Roman"/>
              </a:rPr>
              <a:t>);</a:t>
            </a:r>
            <a:r>
              <a:rPr lang="ru-RU" sz="2400" dirty="0" smtClean="0">
                <a:latin typeface="Tahoma"/>
                <a:ea typeface="Times New Roman"/>
              </a:rPr>
              <a:t> </a:t>
            </a:r>
            <a:r>
              <a:rPr lang="ru-RU" sz="24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4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цикла</a:t>
            </a:r>
            <a:endParaRPr lang="ru-RU" sz="24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400" dirty="0">
                <a:latin typeface="Tahoma"/>
                <a:ea typeface="Times New Roman"/>
              </a:rPr>
              <a:t>   </a:t>
            </a:r>
            <a:r>
              <a:rPr lang="ru-RU" sz="2400" dirty="0" smtClean="0">
                <a:latin typeface="Tahoma"/>
                <a:ea typeface="Times New Roman"/>
              </a:rPr>
              <a:t>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Цикл выполняется с начальным значением </a:t>
            </a:r>
            <a:r>
              <a:rPr lang="en-US" sz="2600" b="1" dirty="0" err="1">
                <a:solidFill>
                  <a:schemeClr val="tx1">
                    <a:tint val="75000"/>
                  </a:schemeClr>
                </a:solidFill>
              </a:rPr>
              <a:t>i</a:t>
            </a:r>
            <a:r>
              <a:rPr lang="en-US" sz="2600" b="1" dirty="0" smtClean="0">
                <a:solidFill>
                  <a:schemeClr val="tx1">
                    <a:tint val="75000"/>
                  </a:schemeClr>
                </a:solidFill>
              </a:rPr>
              <a:t> = 1,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На каждом шаге цикла печатается строка (</a:t>
            </a:r>
            <a:r>
              <a:rPr lang="en-US" sz="2800" dirty="0">
                <a:latin typeface="Tahoma"/>
                <a:ea typeface="Times New Roman"/>
              </a:rPr>
              <a:t>(</a:t>
            </a:r>
            <a:r>
              <a:rPr lang="en-US" sz="2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800" dirty="0" smtClean="0">
                <a:solidFill>
                  <a:srgbClr val="A31515"/>
                </a:solidFill>
                <a:latin typeface="Tahoma"/>
                <a:ea typeface="Times New Roman"/>
              </a:rPr>
              <a:t>Шаг…"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), после печати проверяется условие (</a:t>
            </a:r>
            <a:r>
              <a:rPr lang="ru-RU" sz="2800" dirty="0">
                <a:latin typeface="Tahoma"/>
                <a:ea typeface="Times New Roman"/>
              </a:rPr>
              <a:t>&lt;= 5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) и при его </a:t>
            </a:r>
            <a:r>
              <a:rPr lang="ru-RU" sz="2600" b="1" i="1" dirty="0" smtClean="0">
                <a:solidFill>
                  <a:schemeClr val="tx1">
                    <a:tint val="75000"/>
                  </a:schemeClr>
                </a:solidFill>
              </a:rPr>
              <a:t>истинности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 циклы заканчиваются. Если условие </a:t>
            </a:r>
            <a:r>
              <a:rPr lang="ru-RU" sz="2600" b="1" u="sng" dirty="0" smtClean="0">
                <a:solidFill>
                  <a:schemeClr val="tx1">
                    <a:tint val="75000"/>
                  </a:schemeClr>
                </a:solidFill>
              </a:rPr>
              <a:t>ложно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, то выполняется увеличение </a:t>
            </a:r>
            <a:r>
              <a:rPr lang="en-US" sz="2600" b="1" dirty="0" err="1" smtClean="0">
                <a:solidFill>
                  <a:schemeClr val="tx1">
                    <a:tint val="75000"/>
                  </a:schemeClr>
                </a:solidFill>
              </a:rPr>
              <a:t>i</a:t>
            </a:r>
            <a:r>
              <a:rPr lang="en-US" sz="26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на единицу и циклы продолжаются.</a:t>
            </a:r>
            <a:r>
              <a:rPr lang="en-US" sz="26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6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9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2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2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83152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Блок схема для цикла </a:t>
            </a:r>
            <a:r>
              <a:rPr lang="en-US" sz="3600" dirty="0" smtClean="0">
                <a:solidFill>
                  <a:srgbClr val="0000FF"/>
                </a:solidFill>
              </a:rPr>
              <a:t>for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640960" cy="43204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</a:rPr>
              <a:t>Блок схема для цикла </a:t>
            </a:r>
            <a:r>
              <a:rPr lang="en-US" sz="2400" b="1" dirty="0" smtClean="0">
                <a:solidFill>
                  <a:srgbClr val="0000FF"/>
                </a:solidFill>
              </a:rPr>
              <a:t>for</a:t>
            </a:r>
            <a:r>
              <a:rPr lang="ru-RU" sz="2400" b="1" dirty="0" smtClean="0">
                <a:solidFill>
                  <a:schemeClr val="tx1">
                    <a:tint val="75000"/>
                  </a:schemeClr>
                </a:solidFill>
              </a:rPr>
              <a:t> помогает понять его работу:</a:t>
            </a: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В операторе цикла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rgbClr val="0000FF"/>
                </a:solidFill>
              </a:rPr>
              <a:t>for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 можно описывать локальные переменные (</a:t>
            </a:r>
            <a:r>
              <a:rPr lang="en-US" sz="1800" b="1" dirty="0" err="1" smtClean="0">
                <a:solidFill>
                  <a:srgbClr val="0000FF"/>
                </a:solidFill>
              </a:rPr>
              <a:t>int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en-US" sz="1800" b="1" dirty="0" err="1" smtClean="0">
                <a:solidFill>
                  <a:schemeClr val="tx1">
                    <a:tint val="75000"/>
                  </a:schemeClr>
                </a:solidFill>
              </a:rPr>
              <a:t>i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en-US" sz="18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и выполнять несколько вычислений (</a:t>
            </a:r>
            <a:r>
              <a:rPr lang="en-US" sz="1800" b="1" dirty="0" smtClean="0">
                <a:solidFill>
                  <a:srgbClr val="FF0000"/>
                </a:solidFill>
              </a:rPr>
              <a:t>k = 10 ,</a:t>
            </a:r>
            <a:r>
              <a:rPr lang="en-US" sz="1800" b="1" dirty="0" err="1" smtClean="0">
                <a:solidFill>
                  <a:srgbClr val="FF0000"/>
                </a:solidFill>
              </a:rPr>
              <a:t>j++</a:t>
            </a: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 smtClean="0">
                <a:latin typeface="Tahoma"/>
                <a:ea typeface="Times New Roman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ru-RU" sz="1400" b="1" dirty="0" smtClean="0">
                <a:latin typeface="Tahoma"/>
                <a:ea typeface="Times New Roman"/>
              </a:rPr>
              <a:t> </a:t>
            </a:r>
            <a:r>
              <a:rPr lang="ru-RU" sz="1400" b="1" dirty="0">
                <a:latin typeface="Tahoma"/>
                <a:ea typeface="Times New Roman"/>
              </a:rPr>
              <a:t>(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int</a:t>
            </a:r>
            <a:r>
              <a:rPr lang="en-US" sz="1400" b="1" dirty="0">
                <a:solidFill>
                  <a:srgbClr val="FF0000"/>
                </a:solidFill>
                <a:latin typeface="Tahoma"/>
                <a:ea typeface="Times New Roman"/>
              </a:rPr>
              <a:t> </a:t>
            </a:r>
            <a:r>
              <a:rPr lang="en-US" sz="1400" b="1" dirty="0" err="1">
                <a:solidFill>
                  <a:srgbClr val="FF0000"/>
                </a:solidFill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=1 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>
                <a:latin typeface="Tahoma"/>
                <a:ea typeface="Times New Roman"/>
              </a:rPr>
              <a:t> &lt;= 5 ;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ru-RU" sz="1400" b="1" dirty="0" smtClean="0">
                <a:latin typeface="Tahoma"/>
                <a:ea typeface="Times New Roman"/>
              </a:rPr>
              <a:t>++, </a:t>
            </a:r>
            <a:r>
              <a:rPr lang="en-US" sz="1400" b="1" dirty="0" smtClean="0">
                <a:latin typeface="Tahoma"/>
                <a:ea typeface="Times New Roman"/>
              </a:rPr>
              <a:t>k = 10 , </a:t>
            </a:r>
            <a:r>
              <a:rPr lang="en-US" sz="1400" b="1" dirty="0" err="1" smtClean="0">
                <a:latin typeface="Tahoma"/>
                <a:ea typeface="Times New Roman"/>
              </a:rPr>
              <a:t>j++</a:t>
            </a:r>
            <a:r>
              <a:rPr lang="ru-RU" sz="1400" b="1" dirty="0" smtClean="0">
                <a:latin typeface="Tahoma"/>
                <a:ea typeface="Times New Roman"/>
              </a:rPr>
              <a:t> )</a:t>
            </a:r>
            <a:r>
              <a:rPr lang="en-US" sz="1400" b="1" dirty="0" smtClean="0">
                <a:latin typeface="Tahoma"/>
                <a:ea typeface="Times New Roman"/>
              </a:rPr>
              <a:t>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несколько выражений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>
                <a:latin typeface="Tahoma"/>
                <a:ea typeface="Times New Roman"/>
              </a:rPr>
              <a:t>   </a:t>
            </a:r>
            <a:r>
              <a:rPr lang="en-US" sz="1400" b="1" dirty="0">
                <a:latin typeface="Tahoma"/>
                <a:ea typeface="Times New Roman"/>
              </a:rPr>
              <a:t>{</a:t>
            </a:r>
            <a:endParaRPr lang="ru-RU" sz="1400" b="1" dirty="0">
              <a:latin typeface="Times New Roman"/>
              <a:ea typeface="Calibri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latin typeface="Tahoma"/>
                <a:ea typeface="Times New Roman"/>
              </a:rPr>
              <a:t>   </a:t>
            </a:r>
            <a:r>
              <a:rPr lang="en-US" sz="1400" b="1" dirty="0" err="1">
                <a:latin typeface="Tahoma"/>
                <a:ea typeface="Times New Roman"/>
              </a:rPr>
              <a:t>printf</a:t>
            </a:r>
            <a:r>
              <a:rPr lang="en-US" sz="1400" b="1" dirty="0">
                <a:latin typeface="Tahoma"/>
                <a:ea typeface="Times New Roman"/>
              </a:rPr>
              <a:t>(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400" b="1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400" b="1" dirty="0">
                <a:solidFill>
                  <a:srgbClr val="A31515"/>
                </a:solidFill>
                <a:latin typeface="Tahoma"/>
                <a:ea typeface="Times New Roman"/>
              </a:rPr>
              <a:t>(for) - %d\n"</a:t>
            </a:r>
            <a:r>
              <a:rPr lang="en-US" sz="1400" b="1" dirty="0">
                <a:latin typeface="Tahoma"/>
                <a:ea typeface="Times New Roman"/>
              </a:rPr>
              <a:t> , </a:t>
            </a:r>
            <a:r>
              <a:rPr lang="en-US" sz="1400" b="1" dirty="0" err="1">
                <a:latin typeface="Tahoma"/>
                <a:ea typeface="Times New Roman"/>
              </a:rPr>
              <a:t>i</a:t>
            </a:r>
            <a:r>
              <a:rPr lang="en-US" sz="1400" b="1" dirty="0">
                <a:latin typeface="Tahoma"/>
                <a:ea typeface="Times New Roman"/>
              </a:rPr>
              <a:t>);</a:t>
            </a:r>
            <a:r>
              <a:rPr lang="ru-RU" sz="1400" b="1" dirty="0">
                <a:latin typeface="Tahoma"/>
                <a:ea typeface="Times New Roman"/>
              </a:rPr>
              <a:t>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Тело </a:t>
            </a:r>
            <a:r>
              <a:rPr lang="ru-RU" sz="1800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цикла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b="1" dirty="0">
                <a:latin typeface="Tahoma"/>
                <a:ea typeface="Times New Roman"/>
              </a:rPr>
              <a:t>};</a:t>
            </a: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4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endParaRPr lang="ru-RU" sz="1200" b="1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endParaRPr lang="ru-RU" sz="1100" b="1" dirty="0">
              <a:solidFill>
                <a:srgbClr val="003300"/>
              </a:solidFill>
            </a:endParaRPr>
          </a:p>
          <a:p>
            <a:pPr marL="0" indent="0">
              <a:buNone/>
            </a:pPr>
            <a:endParaRPr lang="ru-RU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3791879"/>
              </p:ext>
            </p:extLst>
          </p:nvPr>
        </p:nvGraphicFramePr>
        <p:xfrm>
          <a:off x="1835696" y="1124744"/>
          <a:ext cx="3997325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Visio" r:id="rId3" imgW="5471543" imgH="5152140" progId="Visio.Drawing.11">
                  <p:embed/>
                </p:oleObj>
              </mc:Choice>
              <mc:Fallback>
                <p:oleObj name="Visio" r:id="rId3" imgW="5471543" imgH="51521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1124744"/>
                        <a:ext cx="3997325" cy="316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017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20080"/>
          </a:xfrm>
        </p:spPr>
        <p:txBody>
          <a:bodyPr>
            <a:noAutofit/>
          </a:bodyPr>
          <a:lstStyle/>
          <a:p>
            <a:r>
              <a:rPr lang="ru-RU" sz="3200" dirty="0" smtClean="0"/>
              <a:t>Циклы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692696"/>
            <a:ext cx="896461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Если фрагмент программы повторяется многократно, то такая программа называется </a:t>
            </a:r>
            <a:r>
              <a:rPr lang="ru-RU" altLang="ru-RU" sz="2300" b="1" u="sng" dirty="0" smtClean="0"/>
              <a:t>циклической</a:t>
            </a:r>
            <a:r>
              <a:rPr lang="ru-RU" altLang="ru-RU" sz="2300" b="1" dirty="0" smtClean="0"/>
              <a:t>. Для построения цикла в Си/СИ++ предусмотрены операторы цикла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). Цикл имеет следующую </a:t>
            </a:r>
            <a:r>
              <a:rPr lang="ru-RU" altLang="ru-RU" sz="2300" b="1" u="sng" dirty="0" smtClean="0"/>
              <a:t>структуру</a:t>
            </a:r>
            <a:r>
              <a:rPr lang="ru-RU" altLang="ru-RU" sz="2300" b="1" dirty="0" smtClean="0"/>
              <a:t> (Предусмотрено 3 части):</a:t>
            </a:r>
            <a:endParaRPr lang="en-US" altLang="ru-RU" sz="2300" b="1" dirty="0" smtClean="0"/>
          </a:p>
          <a:p>
            <a:pPr marL="457200" indent="-457200" algn="l">
              <a:buAutoNum type="arabicPeriod"/>
            </a:pPr>
            <a:r>
              <a:rPr lang="ru-RU" altLang="ru-RU" sz="2300" b="1" u="sng" dirty="0" smtClean="0"/>
              <a:t>Начальные</a:t>
            </a:r>
            <a:r>
              <a:rPr lang="ru-RU" altLang="ru-RU" sz="2300" b="1" dirty="0" smtClean="0"/>
              <a:t> условия (НУ) цикла – выполняются до </a:t>
            </a:r>
            <a:r>
              <a:rPr lang="ru-RU" altLang="ru-RU" sz="2300" b="1" dirty="0"/>
              <a:t>ц</a:t>
            </a:r>
            <a:r>
              <a:rPr lang="ru-RU" altLang="ru-RU" sz="2300" b="1" dirty="0" smtClean="0"/>
              <a:t>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dirty="0" smtClean="0"/>
              <a:t>Логическое условие </a:t>
            </a:r>
            <a:r>
              <a:rPr lang="ru-RU" altLang="ru-RU" sz="2300" b="1" u="sng" dirty="0" smtClean="0"/>
              <a:t>завершения</a:t>
            </a:r>
            <a:r>
              <a:rPr lang="ru-RU" altLang="ru-RU" sz="2300" b="1" dirty="0" smtClean="0"/>
              <a:t> (или продолжения ) цикла</a:t>
            </a:r>
          </a:p>
          <a:p>
            <a:pPr marL="457200" indent="-457200" algn="l">
              <a:buAutoNum type="arabicPeriod"/>
            </a:pPr>
            <a:r>
              <a:rPr lang="ru-RU" altLang="ru-RU" sz="2300" b="1" u="sng" dirty="0" smtClean="0"/>
              <a:t>Тело</a:t>
            </a:r>
            <a:r>
              <a:rPr lang="ru-RU" altLang="ru-RU" sz="2300" b="1" dirty="0" smtClean="0"/>
              <a:t> цикла – повторяющаяся группа операторов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88</a:t>
            </a:fld>
            <a:endParaRPr lang="ru-RU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3853136"/>
              </p:ext>
            </p:extLst>
          </p:nvPr>
        </p:nvGraphicFramePr>
        <p:xfrm>
          <a:off x="899592" y="3429000"/>
          <a:ext cx="3762102" cy="288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Visio" r:id="rId4" imgW="6124454" imgH="4092660" progId="Visio.Drawing.11">
                  <p:embed/>
                </p:oleObj>
              </mc:Choice>
              <mc:Fallback>
                <p:oleObj name="Visio" r:id="rId4" imgW="6124454" imgH="40926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9592" y="3429000"/>
                        <a:ext cx="3762102" cy="28803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461362"/>
              </p:ext>
            </p:extLst>
          </p:nvPr>
        </p:nvGraphicFramePr>
        <p:xfrm>
          <a:off x="4954910" y="3355975"/>
          <a:ext cx="3865562" cy="266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Visio" r:id="rId6" imgW="6278700" imgH="4586220" progId="Visio.Drawing.11">
                  <p:embed/>
                </p:oleObj>
              </mc:Choice>
              <mc:Fallback>
                <p:oleObj name="Visio" r:id="rId6" imgW="6278700" imgH="45862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4910" y="3355975"/>
                        <a:ext cx="3865562" cy="266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32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552728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цикла </a:t>
            </a:r>
            <a:r>
              <a:rPr lang="en-US" sz="3200" dirty="0" smtClean="0">
                <a:solidFill>
                  <a:srgbClr val="0000FF"/>
                </a:solidFill>
              </a:rPr>
              <a:t>while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860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Блок-схема оператора цикла </a:t>
            </a:r>
            <a:r>
              <a:rPr lang="en-US" sz="2000" b="1" dirty="0" smtClean="0">
                <a:solidFill>
                  <a:srgbClr val="0000FF"/>
                </a:solidFill>
              </a:rPr>
              <a:t>while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(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 соответствует циклу с начальной. проверкой условия продолжения цикла: проверяется условное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выражение</a:t>
            </a:r>
            <a:r>
              <a:rPr lang="en-US" sz="20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1">
                    <a:tint val="75000"/>
                  </a:schemeClr>
                </a:solidFill>
              </a:rPr>
              <a:t>и , если оно истинно, то тело цикла выполняется (составной оператор). Если ложно (=0), то циклы заканчиваются. </a:t>
            </a:r>
            <a:r>
              <a:rPr lang="ru-RU" sz="2000" b="1" dirty="0">
                <a:solidFill>
                  <a:schemeClr val="tx1">
                    <a:tint val="75000"/>
                  </a:schemeClr>
                </a:solidFill>
              </a:rPr>
              <a:t>Формально это выглядит так.</a:t>
            </a:r>
            <a:endParaRPr lang="ru-RU" sz="2000" dirty="0" smtClean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b="1" dirty="0" smtClean="0">
                <a:solidFill>
                  <a:srgbClr val="003300"/>
                </a:solidFill>
              </a:rPr>
              <a:t> (&lt;</a:t>
            </a:r>
            <a:r>
              <a:rPr lang="ru-RU" sz="1800" b="1" dirty="0" smtClean="0">
                <a:solidFill>
                  <a:srgbClr val="003300"/>
                </a:solidFill>
              </a:rPr>
              <a:t>Условное выражение</a:t>
            </a:r>
            <a:r>
              <a:rPr lang="en-US" sz="1800" b="1" dirty="0" smtClean="0">
                <a:solidFill>
                  <a:srgbClr val="003300"/>
                </a:solidFill>
              </a:rPr>
              <a:t>&gt;</a:t>
            </a:r>
            <a:r>
              <a:rPr lang="ru-RU" sz="1800" b="1" dirty="0" smtClean="0">
                <a:solidFill>
                  <a:srgbClr val="003300"/>
                </a:solidFill>
              </a:rPr>
              <a:t>)</a:t>
            </a:r>
            <a:endParaRPr lang="ru-RU" sz="18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1800" b="1" dirty="0">
                <a:solidFill>
                  <a:srgbClr val="003300"/>
                </a:solidFill>
              </a:rPr>
              <a:t>&lt;</a:t>
            </a:r>
            <a:r>
              <a:rPr lang="ru-RU" sz="18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1800" b="1" dirty="0" smtClean="0">
                <a:solidFill>
                  <a:srgbClr val="003300"/>
                </a:solidFill>
              </a:rPr>
              <a:t>&gt;</a:t>
            </a:r>
            <a:endParaRPr lang="ru-RU" sz="1800" b="1" dirty="0" smtClean="0">
              <a:solidFill>
                <a:srgbClr val="003300"/>
              </a:solidFill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>
                    <a:tint val="75000"/>
                  </a:schemeClr>
                </a:solidFill>
              </a:rPr>
              <a:t>Пример </a:t>
            </a:r>
            <a:endParaRPr lang="ru-RU" sz="1800" dirty="0" smtClean="0">
              <a:solidFill>
                <a:srgbClr val="008000"/>
              </a:solidFill>
              <a:latin typeface="Tahoma"/>
              <a:ea typeface="Times New Roman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1800" dirty="0">
                <a:solidFill>
                  <a:srgbClr val="008000"/>
                </a:solidFill>
                <a:latin typeface="Tahoma"/>
                <a:ea typeface="Times New Roman"/>
              </a:rPr>
              <a:t>Цикл</a:t>
            </a:r>
            <a:r>
              <a:rPr lang="en-US" sz="1800" dirty="0">
                <a:solidFill>
                  <a:srgbClr val="008000"/>
                </a:solidFill>
                <a:latin typeface="Tahoma"/>
                <a:ea typeface="Times New Roman"/>
              </a:rPr>
              <a:t>  while 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печатает строку, пока (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while</a:t>
            </a:r>
            <a:r>
              <a:rPr lang="ru-RU" sz="1800" dirty="0" smtClean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r>
              <a:rPr lang="en-US" sz="1800" dirty="0" smtClean="0">
                <a:solidFill>
                  <a:srgbClr val="008000"/>
                </a:solidFill>
                <a:latin typeface="Tahoma"/>
                <a:ea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</a:t>
            </a:r>
            <a:r>
              <a:rPr lang="en-US" sz="1800" b="1" dirty="0" smtClean="0">
                <a:solidFill>
                  <a:srgbClr val="FF0000"/>
                </a:solidFill>
                <a:latin typeface="Tahoma"/>
                <a:ea typeface="Times New Roman"/>
              </a:rPr>
              <a:t> &lt; 5</a:t>
            </a:r>
            <a:endParaRPr lang="ru-RU" sz="1800" b="1" dirty="0">
              <a:solidFill>
                <a:srgbClr val="FF0000"/>
              </a:solidFill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1800" dirty="0">
                <a:latin typeface="Tahoma"/>
                <a:ea typeface="Times New Roman"/>
              </a:rPr>
              <a:t> k = 0;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</a:t>
            </a:r>
            <a:r>
              <a:rPr lang="en-US" sz="1800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1800" dirty="0">
                <a:latin typeface="Tahoma"/>
                <a:ea typeface="Times New Roman"/>
              </a:rPr>
              <a:t> ( </a:t>
            </a:r>
            <a:r>
              <a:rPr lang="en-US" sz="1800" b="1" dirty="0">
                <a:solidFill>
                  <a:srgbClr val="FF0000"/>
                </a:solidFill>
                <a:latin typeface="Tahoma"/>
                <a:ea typeface="Times New Roman"/>
              </a:rPr>
              <a:t>k &lt; 5</a:t>
            </a:r>
            <a:r>
              <a:rPr lang="en-US" sz="1800" dirty="0">
                <a:latin typeface="Tahoma"/>
                <a:ea typeface="Times New Roman"/>
              </a:rPr>
              <a:t>)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{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   </a:t>
            </a:r>
            <a:r>
              <a:rPr lang="en-US" sz="1800" dirty="0" err="1">
                <a:latin typeface="Tahoma"/>
                <a:ea typeface="Times New Roman"/>
              </a:rPr>
              <a:t>printf</a:t>
            </a:r>
            <a:r>
              <a:rPr lang="en-US" sz="1800" dirty="0">
                <a:latin typeface="Tahoma"/>
                <a:ea typeface="Times New Roman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18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1800" dirty="0">
                <a:solidFill>
                  <a:srgbClr val="A31515"/>
                </a:solidFill>
                <a:latin typeface="Tahoma"/>
                <a:ea typeface="Times New Roman"/>
              </a:rPr>
              <a:t> (while) - %d\n"</a:t>
            </a:r>
            <a:r>
              <a:rPr lang="en-US" sz="1800" dirty="0">
                <a:latin typeface="Tahoma"/>
                <a:ea typeface="Times New Roman"/>
              </a:rPr>
              <a:t> , k);</a:t>
            </a:r>
            <a:endParaRPr lang="ru-RU" sz="18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>
                <a:latin typeface="Tahoma"/>
                <a:ea typeface="Times New Roman"/>
              </a:rPr>
              <a:t>   k</a:t>
            </a:r>
            <a:r>
              <a:rPr lang="ru-RU" sz="1800" dirty="0" smtClean="0">
                <a:latin typeface="Tahoma"/>
                <a:ea typeface="Times New Roman"/>
              </a:rPr>
              <a:t>++;</a:t>
            </a:r>
            <a:r>
              <a:rPr lang="en-US" sz="1800" dirty="0" smtClean="0">
                <a:latin typeface="Tahoma"/>
                <a:ea typeface="Times New Roman"/>
              </a:rPr>
              <a:t> </a:t>
            </a:r>
            <a:r>
              <a:rPr lang="ru-RU" sz="1800" dirty="0" smtClean="0">
                <a:latin typeface="Tahoma"/>
                <a:ea typeface="Times New Roman"/>
              </a:rPr>
              <a:t>   };</a:t>
            </a:r>
            <a:endParaRPr lang="ru-RU" sz="18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534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Оперативная память</a:t>
            </a:r>
            <a:endParaRPr lang="ru-RU" sz="3200" dirty="0"/>
          </a:p>
        </p:txBody>
      </p:sp>
      <p:sp>
        <p:nvSpPr>
          <p:cNvPr id="39" name="TextBox 5"/>
          <p:cNvSpPr txBox="1">
            <a:spLocks noChangeArrowheads="1"/>
          </p:cNvSpPr>
          <p:nvPr/>
        </p:nvSpPr>
        <p:spPr bwMode="auto">
          <a:xfrm>
            <a:off x="800944" y="692696"/>
            <a:ext cx="71351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 smtClean="0"/>
              <a:t>ОП</a:t>
            </a:r>
            <a:r>
              <a:rPr lang="en-US" altLang="ru-RU" sz="1800" dirty="0" smtClean="0"/>
              <a:t> –</a:t>
            </a:r>
            <a:r>
              <a:rPr lang="ru-RU" altLang="ru-RU" sz="1800" dirty="0" smtClean="0"/>
              <a:t> это место/устройство в компьютере где хранятся данные и программы.</a:t>
            </a:r>
            <a:r>
              <a:rPr lang="en-US" altLang="ru-RU" sz="1800" dirty="0" smtClean="0"/>
              <a:t> </a:t>
            </a:r>
            <a:endParaRPr lang="ru-RU" altLang="ru-RU" sz="18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</a:t>
            </a:fld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965198" y="1420943"/>
            <a:ext cx="7831846" cy="4744361"/>
            <a:chOff x="965198" y="1420943"/>
            <a:chExt cx="7831846" cy="4744361"/>
          </a:xfrm>
        </p:grpSpPr>
        <p:sp>
          <p:nvSpPr>
            <p:cNvPr id="5" name="TextBox 5"/>
            <p:cNvSpPr txBox="1">
              <a:spLocks noChangeArrowheads="1"/>
            </p:cNvSpPr>
            <p:nvPr/>
          </p:nvSpPr>
          <p:spPr bwMode="auto">
            <a:xfrm>
              <a:off x="2566251" y="1749210"/>
              <a:ext cx="61277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/>
                <a:t>ОП</a:t>
              </a:r>
            </a:p>
          </p:txBody>
        </p:sp>
        <p:grpSp>
          <p:nvGrpSpPr>
            <p:cNvPr id="6" name="Группа 36"/>
            <p:cNvGrpSpPr>
              <a:grpSpLocks/>
            </p:cNvGrpSpPr>
            <p:nvPr/>
          </p:nvGrpSpPr>
          <p:grpSpPr bwMode="auto">
            <a:xfrm>
              <a:off x="965198" y="1802420"/>
              <a:ext cx="1368425" cy="4362884"/>
              <a:chOff x="1331640" y="2564408"/>
              <a:chExt cx="1368152" cy="2736304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331640" y="2564408"/>
                <a:ext cx="1368152" cy="2736304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1439568" y="3577339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Функции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461789" y="3017314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Операторы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481631" y="4307152"/>
                <a:ext cx="1152295" cy="20356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solidFill>
                      <a:schemeClr val="tx1"/>
                    </a:solidFill>
                  </a:rPr>
                  <a:t>102340</a:t>
                </a:r>
                <a:endParaRPr lang="ru-RU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1461789" y="3945857"/>
                <a:ext cx="1152295" cy="203563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solidFill>
                      <a:schemeClr val="tx1"/>
                    </a:solidFill>
                  </a:rPr>
                  <a:t>Данные</a:t>
                </a:r>
              </a:p>
            </p:txBody>
          </p:sp>
          <p:sp>
            <p:nvSpPr>
              <p:cNvPr id="12" name="TextBox 14"/>
              <p:cNvSpPr txBox="1">
                <a:spLocks noChangeArrowheads="1"/>
              </p:cNvSpPr>
              <p:nvPr/>
            </p:nvSpPr>
            <p:spPr bwMode="auto">
              <a:xfrm>
                <a:off x="1824098" y="413486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  <p:sp>
            <p:nvSpPr>
              <p:cNvPr id="13" name="TextBox 15"/>
              <p:cNvSpPr txBox="1">
                <a:spLocks noChangeArrowheads="1"/>
              </p:cNvSpPr>
              <p:nvPr/>
            </p:nvSpPr>
            <p:spPr bwMode="auto">
              <a:xfrm>
                <a:off x="1861666" y="3246641"/>
                <a:ext cx="30809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1400" dirty="0"/>
                  <a:t>…</a:t>
                </a:r>
              </a:p>
            </p:txBody>
          </p:sp>
        </p:grpSp>
        <p:cxnSp>
          <p:nvCxnSpPr>
            <p:cNvPr id="14" name="Прямая со стрелкой 13"/>
            <p:cNvCxnSpPr>
              <a:stCxn id="16" idx="1"/>
              <a:endCxn id="11" idx="3"/>
            </p:cNvCxnSpPr>
            <p:nvPr/>
          </p:nvCxnSpPr>
          <p:spPr>
            <a:xfrm flipH="1">
              <a:off x="2247898" y="3485373"/>
              <a:ext cx="2252094" cy="6819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5"/>
            <p:cNvSpPr txBox="1">
              <a:spLocks noChangeArrowheads="1"/>
            </p:cNvSpPr>
            <p:nvPr/>
          </p:nvSpPr>
          <p:spPr bwMode="auto">
            <a:xfrm>
              <a:off x="4499992" y="3162207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Переменные</a:t>
              </a:r>
              <a:r>
                <a:rPr lang="ru-RU" altLang="ru-RU" sz="1800" dirty="0" smtClean="0"/>
                <a:t> программы (имя переменной, тип, размер, адрес )</a:t>
              </a:r>
              <a:endParaRPr lang="ru-RU" altLang="ru-RU" sz="1800" dirty="0"/>
            </a:p>
          </p:txBody>
        </p:sp>
        <p:cxnSp>
          <p:nvCxnSpPr>
            <p:cNvPr id="17" name="Прямая со стрелкой 16"/>
            <p:cNvCxnSpPr>
              <a:stCxn id="18" idx="1"/>
              <a:endCxn id="10" idx="3"/>
            </p:cNvCxnSpPr>
            <p:nvPr/>
          </p:nvCxnSpPr>
          <p:spPr>
            <a:xfrm flipH="1">
              <a:off x="2267744" y="4360117"/>
              <a:ext cx="2384648" cy="3832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5"/>
            <p:cNvSpPr txBox="1">
              <a:spLocks noChangeArrowheads="1"/>
            </p:cNvSpPr>
            <p:nvPr/>
          </p:nvSpPr>
          <p:spPr bwMode="auto">
            <a:xfrm>
              <a:off x="4652392" y="4036951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Константы</a:t>
              </a:r>
              <a:r>
                <a:rPr lang="ru-RU" altLang="ru-RU" sz="1800" dirty="0" smtClean="0"/>
                <a:t> программы (значения в памяти, числа и символы)</a:t>
              </a:r>
              <a:endParaRPr lang="ru-RU" altLang="ru-RU" sz="1800" dirty="0"/>
            </a:p>
          </p:txBody>
        </p:sp>
        <p:cxnSp>
          <p:nvCxnSpPr>
            <p:cNvPr id="21" name="Прямая со стрелкой 20"/>
            <p:cNvCxnSpPr>
              <a:stCxn id="22" idx="1"/>
              <a:endCxn id="9" idx="3"/>
            </p:cNvCxnSpPr>
            <p:nvPr/>
          </p:nvCxnSpPr>
          <p:spPr>
            <a:xfrm flipH="1">
              <a:off x="2247898" y="1912500"/>
              <a:ext cx="2381066" cy="7743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>
              <a:spLocks noChangeArrowheads="1"/>
            </p:cNvSpPr>
            <p:nvPr/>
          </p:nvSpPr>
          <p:spPr bwMode="auto">
            <a:xfrm>
              <a:off x="4628964" y="1727834"/>
              <a:ext cx="41680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Операторы программы (</a:t>
              </a:r>
              <a:r>
                <a:rPr lang="en-US" altLang="ru-RU" sz="1800" dirty="0" smtClean="0"/>
                <a:t>S - Statement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24" name="Прямая со стрелкой 23"/>
            <p:cNvCxnSpPr>
              <a:endCxn id="8" idx="3"/>
            </p:cNvCxnSpPr>
            <p:nvPr/>
          </p:nvCxnSpPr>
          <p:spPr>
            <a:xfrm flipH="1">
              <a:off x="2225673" y="2628450"/>
              <a:ext cx="2532956" cy="9513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5"/>
            <p:cNvSpPr txBox="1">
              <a:spLocks noChangeArrowheads="1"/>
            </p:cNvSpPr>
            <p:nvPr/>
          </p:nvSpPr>
          <p:spPr bwMode="auto">
            <a:xfrm>
              <a:off x="4804792" y="2417699"/>
              <a:ext cx="3816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Функции и процедуры программы</a:t>
              </a:r>
              <a:endParaRPr lang="ru-RU" altLang="ru-RU" sz="1800" dirty="0"/>
            </a:p>
          </p:txBody>
        </p:sp>
        <p:sp>
          <p:nvSpPr>
            <p:cNvPr id="30" name="Прямоугольник 29"/>
            <p:cNvSpPr/>
            <p:nvPr/>
          </p:nvSpPr>
          <p:spPr bwMode="auto">
            <a:xfrm>
              <a:off x="1088445" y="5328885"/>
              <a:ext cx="1152525" cy="5483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ДП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sp>
          <p:nvSpPr>
            <p:cNvPr id="31" name="TextBox 5"/>
            <p:cNvSpPr txBox="1">
              <a:spLocks noChangeArrowheads="1"/>
            </p:cNvSpPr>
            <p:nvPr/>
          </p:nvSpPr>
          <p:spPr bwMode="auto">
            <a:xfrm>
              <a:off x="4804792" y="4931876"/>
              <a:ext cx="38164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u="sng" dirty="0" smtClean="0"/>
                <a:t>Динамическая область</a:t>
              </a:r>
              <a:r>
                <a:rPr lang="ru-RU" altLang="ru-RU" sz="1800" dirty="0" smtClean="0"/>
                <a:t> программы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dirty="0" smtClean="0"/>
                <a:t>(Куча - </a:t>
              </a:r>
              <a:r>
                <a:rPr lang="en-US" altLang="ru-RU" sz="1800" dirty="0" smtClean="0"/>
                <a:t>heap</a:t>
              </a:r>
              <a:r>
                <a:rPr lang="ru-RU" altLang="ru-RU" sz="1800" dirty="0" smtClean="0"/>
                <a:t>)</a:t>
              </a:r>
              <a:endParaRPr lang="ru-RU" altLang="ru-RU" sz="1800" dirty="0"/>
            </a:p>
          </p:txBody>
        </p:sp>
        <p:cxnSp>
          <p:nvCxnSpPr>
            <p:cNvPr id="32" name="Прямая со стрелкой 31"/>
            <p:cNvCxnSpPr>
              <a:stCxn id="31" idx="1"/>
              <a:endCxn id="30" idx="3"/>
            </p:cNvCxnSpPr>
            <p:nvPr/>
          </p:nvCxnSpPr>
          <p:spPr>
            <a:xfrm flipH="1">
              <a:off x="2240970" y="5255042"/>
              <a:ext cx="2563822" cy="34803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Левая фигурная скобка 3"/>
            <p:cNvSpPr/>
            <p:nvPr/>
          </p:nvSpPr>
          <p:spPr>
            <a:xfrm rot="5400000">
              <a:off x="1510139" y="877324"/>
              <a:ext cx="279864" cy="1367102"/>
            </a:xfrm>
            <a:prstGeom prst="leftBrac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1115219" y="4941168"/>
              <a:ext cx="1152525" cy="30314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 smtClean="0">
                  <a:solidFill>
                    <a:schemeClr val="tx1"/>
                  </a:solidFill>
                </a:rPr>
                <a:t>Текст</a:t>
              </a:r>
              <a:endParaRPr lang="ru-RU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Прямая со стрелкой 33"/>
            <p:cNvCxnSpPr>
              <a:stCxn id="18" idx="1"/>
              <a:endCxn id="33" idx="3"/>
            </p:cNvCxnSpPr>
            <p:nvPr/>
          </p:nvCxnSpPr>
          <p:spPr>
            <a:xfrm flipH="1">
              <a:off x="2267744" y="4360117"/>
              <a:ext cx="2384648" cy="73262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34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4624"/>
            <a:ext cx="648072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цикла </a:t>
            </a:r>
            <a:r>
              <a:rPr lang="en-US" sz="3200" dirty="0" smtClean="0">
                <a:solidFill>
                  <a:srgbClr val="0000FF"/>
                </a:solidFill>
              </a:rPr>
              <a:t>do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5"/>
            <a:ext cx="8229600" cy="4896543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4200" b="1" u="sng" dirty="0">
                <a:solidFill>
                  <a:schemeClr val="tx1">
                    <a:tint val="75000"/>
                  </a:schemeClr>
                </a:solidFill>
              </a:rPr>
              <a:t>Блок-схема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оператора цикла </a:t>
            </a:r>
            <a:r>
              <a:rPr lang="en-US" sz="4200" b="1" dirty="0" smtClean="0">
                <a:solidFill>
                  <a:srgbClr val="0000FF"/>
                </a:solidFill>
              </a:rPr>
              <a:t>do </a:t>
            </a:r>
            <a:r>
              <a:rPr lang="en-US" sz="4200" b="1" dirty="0" smtClean="0">
                <a:solidFill>
                  <a:schemeClr val="tx1">
                    <a:tint val="75000"/>
                  </a:schemeClr>
                </a:solidFill>
              </a:rPr>
              <a:t>(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  <a:hlinkClick r:id="rId2" action="ppaction://hlinksldjump"/>
              </a:rPr>
              <a:t>СМ</a:t>
            </a:r>
            <a:r>
              <a:rPr lang="en-US" sz="4200" b="1" dirty="0">
                <a:solidFill>
                  <a:schemeClr val="tx1">
                    <a:tint val="75000"/>
                  </a:schemeClr>
                </a:solidFill>
              </a:rPr>
              <a:t>)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 соответствует циклу с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завершающей.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проверкой условия продолжения цикла: тело цикла выполняется (составной оператор).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 а затем проверяется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условное</a:t>
            </a:r>
            <a:r>
              <a:rPr lang="en-US" sz="4200" b="1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выражение, расположенное после слова </a:t>
            </a:r>
            <a:r>
              <a:rPr lang="en-US" sz="4200" b="1" dirty="0">
                <a:solidFill>
                  <a:srgbClr val="0000FF"/>
                </a:solidFill>
              </a:rPr>
              <a:t>while</a:t>
            </a:r>
            <a:r>
              <a:rPr lang="en-US" sz="4200" b="1" dirty="0" smtClean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и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Если оно ложно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(=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0 - </a:t>
            </a:r>
            <a:r>
              <a:rPr lang="en-US" sz="4200" b="1" dirty="0">
                <a:solidFill>
                  <a:srgbClr val="0000FF"/>
                </a:solidFill>
              </a:rPr>
              <a:t>false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),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то циклы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заканчиваются</a:t>
            </a:r>
            <a:r>
              <a:rPr lang="en-US" sz="4200" b="1" dirty="0" smtClean="0">
                <a:solidFill>
                  <a:schemeClr val="tx1">
                    <a:tint val="75000"/>
                  </a:schemeClr>
                </a:solidFill>
              </a:rPr>
              <a:t>,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, если оно истинно, то тело цикла 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снова выполняется </a:t>
            </a:r>
            <a:r>
              <a:rPr lang="ru-RU" sz="4200" b="1" dirty="0">
                <a:solidFill>
                  <a:schemeClr val="tx1">
                    <a:tint val="75000"/>
                  </a:schemeClr>
                </a:solidFill>
              </a:rPr>
              <a:t>(составной оператор</a:t>
            </a:r>
            <a:r>
              <a:rPr lang="ru-RU" sz="4200" b="1" dirty="0" smtClean="0">
                <a:solidFill>
                  <a:schemeClr val="tx1">
                    <a:tint val="75000"/>
                  </a:schemeClr>
                </a:solidFill>
              </a:rPr>
              <a:t>). Формально это выглядит так:</a:t>
            </a:r>
            <a:endParaRPr lang="ru-RU" sz="4200" dirty="0"/>
          </a:p>
          <a:p>
            <a:pPr marL="0" indent="0">
              <a:buNone/>
            </a:pPr>
            <a:r>
              <a:rPr lang="en-US" sz="4200" b="1" dirty="0" smtClean="0">
                <a:solidFill>
                  <a:srgbClr val="0000FF"/>
                </a:solidFill>
                <a:latin typeface="Tahoma"/>
                <a:ea typeface="Times New Roman"/>
              </a:rPr>
              <a:t>do</a:t>
            </a:r>
            <a:endParaRPr lang="ru-RU" sz="4200" b="1" dirty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3300"/>
                </a:solidFill>
              </a:rPr>
              <a:t>&lt;</a:t>
            </a:r>
            <a:r>
              <a:rPr lang="ru-RU" sz="4200" b="1" dirty="0">
                <a:solidFill>
                  <a:srgbClr val="003300"/>
                </a:solidFill>
              </a:rPr>
              <a:t>Составной оператор – тело цикла</a:t>
            </a:r>
            <a:r>
              <a:rPr lang="en-US" sz="4200" b="1" dirty="0" smtClean="0">
                <a:solidFill>
                  <a:srgbClr val="003300"/>
                </a:solidFill>
              </a:rPr>
              <a:t>&gt;</a:t>
            </a:r>
            <a:endParaRPr lang="ru-RU" sz="4200" b="1" dirty="0" smtClean="0">
              <a:solidFill>
                <a:srgbClr val="003300"/>
              </a:solidFill>
            </a:endParaRPr>
          </a:p>
          <a:p>
            <a:pPr marL="0" indent="0">
              <a:lnSpc>
                <a:spcPct val="135000"/>
              </a:lnSpc>
              <a:buNone/>
            </a:pPr>
            <a:r>
              <a:rPr lang="en-US" sz="4200" b="1" dirty="0">
                <a:solidFill>
                  <a:srgbClr val="0000FF"/>
                </a:solidFill>
                <a:latin typeface="Tahoma"/>
                <a:ea typeface="Times New Roman"/>
              </a:rPr>
              <a:t>while</a:t>
            </a:r>
            <a:r>
              <a:rPr lang="en-US" sz="4200" b="1" dirty="0">
                <a:solidFill>
                  <a:srgbClr val="003300"/>
                </a:solidFill>
              </a:rPr>
              <a:t> (&lt;</a:t>
            </a:r>
            <a:r>
              <a:rPr lang="ru-RU" sz="4200" b="1" dirty="0" smtClean="0">
                <a:solidFill>
                  <a:srgbClr val="003300"/>
                </a:solidFill>
              </a:rPr>
              <a:t>Условное </a:t>
            </a:r>
            <a:r>
              <a:rPr lang="ru-RU" sz="4200" b="1" dirty="0">
                <a:solidFill>
                  <a:srgbClr val="003300"/>
                </a:solidFill>
              </a:rPr>
              <a:t>выражение</a:t>
            </a:r>
            <a:r>
              <a:rPr lang="en-US" sz="4200" b="1" dirty="0">
                <a:solidFill>
                  <a:srgbClr val="003300"/>
                </a:solidFill>
              </a:rPr>
              <a:t>&gt;</a:t>
            </a:r>
            <a:r>
              <a:rPr lang="ru-RU" sz="4200" b="1" dirty="0" smtClean="0">
                <a:solidFill>
                  <a:srgbClr val="003300"/>
                </a:solidFill>
              </a:rPr>
              <a:t>) </a:t>
            </a:r>
          </a:p>
          <a:p>
            <a:pPr marL="0" indent="0">
              <a:lnSpc>
                <a:spcPct val="135000"/>
              </a:lnSpc>
              <a:buNone/>
            </a:pPr>
            <a:r>
              <a:rPr lang="ru-RU" sz="5000" b="1" u="sng" dirty="0" smtClean="0">
                <a:solidFill>
                  <a:schemeClr val="tx1">
                    <a:tint val="75000"/>
                  </a:schemeClr>
                </a:solidFill>
              </a:rPr>
              <a:t>Пример</a:t>
            </a:r>
            <a:r>
              <a:rPr lang="ru-RU" sz="5000" b="1" dirty="0" smtClean="0">
                <a:solidFill>
                  <a:schemeClr val="tx1">
                    <a:tint val="75000"/>
                  </a:schemeClr>
                </a:solidFill>
              </a:rPr>
              <a:t> цикла </a:t>
            </a:r>
            <a:r>
              <a:rPr lang="en-US" sz="5000" b="1" dirty="0" smtClean="0">
                <a:solidFill>
                  <a:srgbClr val="0000FF"/>
                </a:solidFill>
              </a:rPr>
              <a:t>do</a:t>
            </a:r>
            <a:r>
              <a:rPr lang="ru-RU" sz="5000" b="1" dirty="0" smtClean="0"/>
              <a:t> </a:t>
            </a:r>
            <a:r>
              <a:rPr lang="ru-RU" sz="5000" b="1" dirty="0">
                <a:solidFill>
                  <a:schemeClr val="tx1">
                    <a:tint val="75000"/>
                  </a:schemeClr>
                </a:solidFill>
              </a:rPr>
              <a:t>( </a:t>
            </a:r>
            <a:r>
              <a:rPr lang="ru-RU" sz="5000" b="1" dirty="0" smtClean="0">
                <a:solidFill>
                  <a:schemeClr val="tx1">
                    <a:tint val="75000"/>
                  </a:schemeClr>
                </a:solidFill>
              </a:rPr>
              <a:t>цикл выполняется 5 раз при </a:t>
            </a:r>
            <a:r>
              <a:rPr lang="en-US" sz="5000" b="1" dirty="0" smtClean="0">
                <a:solidFill>
                  <a:schemeClr val="tx1">
                    <a:tint val="75000"/>
                  </a:schemeClr>
                </a:solidFill>
              </a:rPr>
              <a:t>k = 0,4</a:t>
            </a:r>
            <a:r>
              <a:rPr lang="ru-RU" sz="5000" b="1" dirty="0" smtClean="0">
                <a:solidFill>
                  <a:schemeClr val="tx1">
                    <a:tint val="75000"/>
                  </a:schemeClr>
                </a:solidFill>
              </a:rPr>
              <a:t>):</a:t>
            </a:r>
          </a:p>
          <a:p>
            <a:pPr marL="0" indent="0">
              <a:lnSpc>
                <a:spcPct val="135000"/>
              </a:lnSpc>
              <a:buNone/>
            </a:pPr>
            <a:endParaRPr lang="ru-RU" sz="5000" b="1" dirty="0">
              <a:solidFill>
                <a:schemeClr val="tx1">
                  <a:tint val="75000"/>
                </a:schemeClr>
              </a:solidFill>
            </a:endParaRPr>
          </a:p>
          <a:p>
            <a:pPr marL="0" indent="0">
              <a:buNone/>
            </a:pPr>
            <a:r>
              <a:rPr lang="ru-RU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</a:t>
            </a:r>
            <a:r>
              <a:rPr lang="ru-RU" sz="5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 </a:t>
            </a:r>
            <a:r>
              <a:rPr lang="en-US" sz="5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do</a:t>
            </a:r>
            <a:endParaRPr lang="en-US" sz="50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50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0;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do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marL="0" indent="0">
              <a:buNone/>
            </a:pPr>
            <a:r>
              <a:rPr lang="ru-RU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{</a:t>
            </a:r>
          </a:p>
          <a:p>
            <a:pPr marL="0" indent="0">
              <a:buNone/>
            </a:pP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printf(</a:t>
            </a:r>
            <a:r>
              <a:rPr lang="pt-BR" sz="5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"Шаг цикла(do) - %d\n"</a:t>
            </a:r>
            <a:r>
              <a:rPr lang="pt-BR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i);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 </a:t>
            </a:r>
            <a:r>
              <a:rPr lang="en-US" sz="5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++;</a:t>
            </a:r>
          </a:p>
          <a:p>
            <a:pPr marL="0" indent="0">
              <a:buNone/>
            </a:pP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} </a:t>
            </a:r>
            <a:r>
              <a:rPr lang="en-US" sz="5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while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</a:t>
            </a:r>
            <a:r>
              <a:rPr lang="en-US" sz="5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i</a:t>
            </a:r>
            <a:r>
              <a:rPr lang="en-US" sz="5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5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&lt; 4</a:t>
            </a:r>
            <a:r>
              <a:rPr lang="en-US" sz="5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sz="5000" b="1" dirty="0"/>
          </a:p>
        </p:txBody>
      </p:sp>
    </p:spTree>
    <p:extLst>
      <p:ext uri="{BB962C8B-B14F-4D97-AF65-F5344CB8AC3E}">
        <p14:creationId xmlns:p14="http://schemas.microsoft.com/office/powerpoint/2010/main" val="117218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Оператор </a:t>
            </a:r>
            <a:r>
              <a:rPr lang="en-US" sz="3200" dirty="0" smtClean="0">
                <a:solidFill>
                  <a:srgbClr val="0000FF"/>
                </a:solidFill>
              </a:rPr>
              <a:t>break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24744"/>
            <a:ext cx="8640960" cy="47525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О</a:t>
            </a:r>
            <a:r>
              <a:rPr lang="ru-RU" sz="2400" b="1" dirty="0" smtClean="0">
                <a:solidFill>
                  <a:srgbClr val="898989"/>
                </a:solidFill>
              </a:rPr>
              <a:t>ператор </a:t>
            </a:r>
            <a:r>
              <a:rPr lang="en-US" sz="2400" b="1" dirty="0" smtClean="0">
                <a:solidFill>
                  <a:srgbClr val="0000FF"/>
                </a:solidFill>
              </a:rPr>
              <a:t>break</a:t>
            </a:r>
            <a:r>
              <a:rPr lang="ru-RU" sz="2400" b="1" dirty="0" smtClean="0">
                <a:solidFill>
                  <a:srgbClr val="898989"/>
                </a:solidFill>
              </a:rPr>
              <a:t>, расположенный в теле цикла прекращает выполнение любого (</a:t>
            </a:r>
            <a:r>
              <a:rPr lang="en-US" sz="2400" b="1" dirty="0" smtClean="0">
                <a:solidFill>
                  <a:srgbClr val="898989"/>
                </a:solidFill>
              </a:rPr>
              <a:t>for</a:t>
            </a:r>
            <a:r>
              <a:rPr lang="ru-RU" sz="2400" b="1" dirty="0" smtClean="0">
                <a:solidFill>
                  <a:srgbClr val="898989"/>
                </a:solidFill>
              </a:rPr>
              <a:t>,</a:t>
            </a:r>
            <a:r>
              <a:rPr lang="en-US" sz="2400" b="1" dirty="0" smtClean="0">
                <a:solidFill>
                  <a:srgbClr val="898989"/>
                </a:solidFill>
              </a:rPr>
              <a:t> do</a:t>
            </a:r>
            <a:r>
              <a:rPr lang="ru-RU" sz="2400" b="1" dirty="0" smtClean="0">
                <a:solidFill>
                  <a:srgbClr val="898989"/>
                </a:solidFill>
              </a:rPr>
              <a:t>, </a:t>
            </a:r>
            <a:r>
              <a:rPr lang="en-US" sz="2400" b="1" dirty="0" smtClean="0">
                <a:solidFill>
                  <a:srgbClr val="898989"/>
                </a:solidFill>
              </a:rPr>
              <a:t>while</a:t>
            </a:r>
            <a:r>
              <a:rPr lang="ru-RU" sz="2400" b="1" dirty="0" smtClean="0">
                <a:solidFill>
                  <a:srgbClr val="898989"/>
                </a:solidFill>
              </a:rPr>
              <a:t>) оператора цикла. Пример: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// 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условной остановкой на втором шаге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%d\n"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ru-RU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ru-RU" sz="2000" dirty="0">
                <a:latin typeface="Tahoma"/>
                <a:ea typeface="Times New Roman"/>
              </a:rPr>
              <a:t> == 2)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break</a:t>
            </a:r>
            <a:r>
              <a:rPr lang="ru-RU" sz="2000" dirty="0">
                <a:latin typeface="Tahoma"/>
                <a:ea typeface="Times New Roman"/>
              </a:rPr>
              <a:t>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};</a:t>
            </a:r>
            <a:endParaRPr lang="ru-RU" sz="2000" dirty="0">
              <a:latin typeface="Times New Roman"/>
              <a:ea typeface="Calibri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Если индекс </a:t>
            </a:r>
            <a:r>
              <a:rPr lang="en-US" sz="2400" b="1" dirty="0" err="1" smtClean="0">
                <a:solidFill>
                  <a:srgbClr val="FF0000"/>
                </a:solidFill>
              </a:rPr>
              <a:t>i</a:t>
            </a:r>
            <a:r>
              <a:rPr lang="en-US" sz="2400" b="1" dirty="0" smtClean="0">
                <a:solidFill>
                  <a:srgbClr val="898989"/>
                </a:solidFill>
              </a:rPr>
              <a:t> </a:t>
            </a:r>
            <a:r>
              <a:rPr lang="ru-RU" sz="2400" b="1" dirty="0" smtClean="0">
                <a:solidFill>
                  <a:srgbClr val="898989"/>
                </a:solidFill>
              </a:rPr>
              <a:t>достигает значения </a:t>
            </a:r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rgbClr val="898989"/>
                </a:solidFill>
              </a:rPr>
              <a:t>, то циклы заканчиваются.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Цикл также закончится, если в теле цикла встретится оператор </a:t>
            </a:r>
            <a:r>
              <a:rPr lang="en-US" sz="2400" b="1" dirty="0" smtClean="0">
                <a:solidFill>
                  <a:srgbClr val="898989"/>
                </a:solidFill>
              </a:rPr>
              <a:t>return </a:t>
            </a:r>
            <a:r>
              <a:rPr lang="ru-RU" sz="2400" b="1" dirty="0" smtClean="0">
                <a:solidFill>
                  <a:srgbClr val="898989"/>
                </a:solidFill>
              </a:rPr>
              <a:t>(оператор </a:t>
            </a:r>
            <a:r>
              <a:rPr lang="en-US" sz="2400" b="1" dirty="0">
                <a:solidFill>
                  <a:srgbClr val="0000FF"/>
                </a:solidFill>
              </a:rPr>
              <a:t>return</a:t>
            </a:r>
            <a:r>
              <a:rPr lang="en-US" sz="2400" b="1" dirty="0" smtClean="0">
                <a:solidFill>
                  <a:srgbClr val="898989"/>
                </a:solidFill>
              </a:rPr>
              <a:t> – </a:t>
            </a:r>
            <a:r>
              <a:rPr lang="ru-RU" sz="2400" b="1" dirty="0" smtClean="0">
                <a:solidFill>
                  <a:srgbClr val="898989"/>
                </a:solidFill>
              </a:rPr>
              <a:t>оператор завершения функции или всей программы -  в функции </a:t>
            </a:r>
            <a:r>
              <a:rPr lang="en-US" sz="2400" b="1" dirty="0">
                <a:solidFill>
                  <a:srgbClr val="0000FF"/>
                </a:solidFill>
              </a:rPr>
              <a:t>main</a:t>
            </a:r>
            <a:r>
              <a:rPr lang="ru-RU" sz="2400" b="1" dirty="0" smtClean="0">
                <a:solidFill>
                  <a:srgbClr val="898989"/>
                </a:solidFill>
              </a:rPr>
              <a:t>).</a:t>
            </a:r>
            <a:endParaRPr lang="en-US" sz="2400" b="1" dirty="0" smtClean="0">
              <a:solidFill>
                <a:srgbClr val="898989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Оператор </a:t>
            </a:r>
            <a:r>
              <a:rPr lang="en-US" sz="2400" b="1" dirty="0">
                <a:solidFill>
                  <a:srgbClr val="0000FF"/>
                </a:solidFill>
              </a:rPr>
              <a:t>break</a:t>
            </a:r>
            <a:r>
              <a:rPr lang="ru-RU" sz="2400" b="1" dirty="0" smtClean="0">
                <a:solidFill>
                  <a:srgbClr val="898989"/>
                </a:solidFill>
              </a:rPr>
              <a:t> используется также в операторе переключатель для прекращения просмотра альтернатив (</a:t>
            </a:r>
            <a:r>
              <a:rPr lang="ru-RU" sz="2400" b="1" dirty="0" smtClean="0">
                <a:solidFill>
                  <a:srgbClr val="898989"/>
                </a:solidFill>
                <a:hlinkClick r:id="rId2" action="ppaction://hlinksldjump"/>
              </a:rPr>
              <a:t>СМ</a:t>
            </a:r>
            <a:r>
              <a:rPr lang="ru-RU" sz="2400" b="1" dirty="0" smtClean="0">
                <a:solidFill>
                  <a:srgbClr val="898989"/>
                </a:solidFill>
              </a:rPr>
              <a:t>)</a:t>
            </a:r>
            <a:endParaRPr lang="ru-RU" sz="2400" b="1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1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624736" cy="7200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Оператор </a:t>
            </a:r>
            <a:r>
              <a:rPr lang="en-US" sz="2800" dirty="0" smtClean="0">
                <a:solidFill>
                  <a:srgbClr val="0000FF"/>
                </a:solidFill>
              </a:rPr>
              <a:t>continue</a:t>
            </a:r>
            <a:endParaRPr lang="ru-RU" sz="2800" dirty="0">
              <a:solidFill>
                <a:srgbClr val="0000FF"/>
              </a:solidFill>
            </a:endParaRPr>
          </a:p>
        </p:txBody>
      </p:sp>
      <p:sp>
        <p:nvSpPr>
          <p:cNvPr id="5" name="Объект 3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47525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898989"/>
                </a:solidFill>
              </a:rPr>
              <a:t>О</a:t>
            </a:r>
            <a:r>
              <a:rPr lang="ru-RU" sz="2400" b="1" dirty="0" smtClean="0">
                <a:solidFill>
                  <a:srgbClr val="898989"/>
                </a:solidFill>
              </a:rPr>
              <a:t>ператор </a:t>
            </a:r>
            <a:r>
              <a:rPr lang="en-US" sz="2400" b="1" dirty="0" smtClean="0">
                <a:solidFill>
                  <a:srgbClr val="0000FF"/>
                </a:solidFill>
              </a:rPr>
              <a:t>continue</a:t>
            </a:r>
            <a:r>
              <a:rPr lang="ru-RU" sz="2400" b="1" dirty="0" smtClean="0">
                <a:solidFill>
                  <a:srgbClr val="898989"/>
                </a:solidFill>
              </a:rPr>
              <a:t>, расположенный в теле цикла прекращает выполнение текущего шага – итерации любого (</a:t>
            </a:r>
            <a:r>
              <a:rPr lang="en-US" sz="2400" b="1" dirty="0" smtClean="0">
                <a:solidFill>
                  <a:srgbClr val="898989"/>
                </a:solidFill>
              </a:rPr>
              <a:t>for</a:t>
            </a:r>
            <a:r>
              <a:rPr lang="ru-RU" sz="2400" b="1" dirty="0" smtClean="0">
                <a:solidFill>
                  <a:srgbClr val="898989"/>
                </a:solidFill>
              </a:rPr>
              <a:t>,</a:t>
            </a:r>
            <a:r>
              <a:rPr lang="en-US" sz="2400" b="1" dirty="0" smtClean="0">
                <a:solidFill>
                  <a:srgbClr val="898989"/>
                </a:solidFill>
              </a:rPr>
              <a:t> do</a:t>
            </a:r>
            <a:r>
              <a:rPr lang="ru-RU" sz="2400" b="1" dirty="0" smtClean="0">
                <a:solidFill>
                  <a:srgbClr val="898989"/>
                </a:solidFill>
              </a:rPr>
              <a:t>, </a:t>
            </a:r>
            <a:r>
              <a:rPr lang="en-US" sz="2400" b="1" dirty="0" smtClean="0">
                <a:solidFill>
                  <a:srgbClr val="898989"/>
                </a:solidFill>
              </a:rPr>
              <a:t>while</a:t>
            </a:r>
            <a:r>
              <a:rPr lang="ru-RU" sz="2400" b="1" dirty="0" smtClean="0">
                <a:solidFill>
                  <a:srgbClr val="898989"/>
                </a:solidFill>
              </a:rPr>
              <a:t>) оператора цикла. Пример: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8000"/>
                </a:solidFill>
                <a:latin typeface="Tahoma"/>
                <a:ea typeface="Times New Roman"/>
              </a:rPr>
              <a:t>// 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Цикл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for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  с условным пропуском части операторов на втором шаге ( </a:t>
            </a:r>
            <a:r>
              <a:rPr lang="en-US" sz="2000" dirty="0">
                <a:solidFill>
                  <a:srgbClr val="008000"/>
                </a:solidFill>
                <a:latin typeface="Tahoma"/>
                <a:ea typeface="Times New Roman"/>
              </a:rPr>
              <a:t>continue</a:t>
            </a:r>
            <a:r>
              <a:rPr lang="ru-RU" sz="2000" dirty="0">
                <a:solidFill>
                  <a:srgbClr val="008000"/>
                </a:solidFill>
                <a:latin typeface="Tahoma"/>
                <a:ea typeface="Times New Roman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for</a:t>
            </a:r>
            <a:r>
              <a:rPr lang="en-US" sz="2000" dirty="0">
                <a:latin typeface="Tahoma"/>
                <a:ea typeface="Times New Roman"/>
              </a:rPr>
              <a:t> (</a:t>
            </a:r>
            <a:r>
              <a:rPr lang="en-US" sz="2000" dirty="0" err="1">
                <a:solidFill>
                  <a:srgbClr val="0000FF"/>
                </a:solidFill>
                <a:latin typeface="Tahoma"/>
                <a:ea typeface="Times New Roman"/>
              </a:rPr>
              <a:t>int</a:t>
            </a:r>
            <a:r>
              <a:rPr lang="en-US" sz="2000" dirty="0">
                <a:latin typeface="Tahoma"/>
                <a:ea typeface="Times New Roman"/>
              </a:rPr>
              <a:t>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=1 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&lt;= 5 ;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++ )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{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Шаг цикла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(break) - %d"</a:t>
            </a:r>
            <a:r>
              <a:rPr lang="en-US" sz="2000" dirty="0">
                <a:latin typeface="Tahoma"/>
                <a:ea typeface="Times New Roman"/>
              </a:rPr>
              <a:t> 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if</a:t>
            </a:r>
            <a:r>
              <a:rPr lang="en-US" sz="2000" dirty="0">
                <a:latin typeface="Tahoma"/>
                <a:ea typeface="Times New Roman"/>
              </a:rPr>
              <a:t> (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 == 2) { </a:t>
            </a:r>
            <a:r>
              <a:rPr lang="en-US" sz="2000" dirty="0" err="1">
                <a:latin typeface="Tahoma"/>
                <a:ea typeface="Times New Roman"/>
              </a:rPr>
              <a:t>printf</a:t>
            </a:r>
            <a:r>
              <a:rPr lang="en-US" sz="2000" dirty="0">
                <a:latin typeface="Tahoma"/>
                <a:ea typeface="Times New Roman"/>
              </a:rPr>
              <a:t>(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"</a:t>
            </a:r>
            <a:r>
              <a:rPr lang="ru-RU" sz="2000" dirty="0" smtClean="0">
                <a:solidFill>
                  <a:srgbClr val="A31515"/>
                </a:solidFill>
                <a:latin typeface="Tahoma"/>
                <a:ea typeface="Times New Roman"/>
              </a:rPr>
              <a:t>Пропуск части 2</a:t>
            </a:r>
            <a:r>
              <a:rPr lang="en-US" sz="2000" dirty="0" smtClean="0">
                <a:solidFill>
                  <a:srgbClr val="A31515"/>
                </a:solidFill>
                <a:latin typeface="Tahoma"/>
                <a:ea typeface="Times New Roman"/>
              </a:rPr>
              <a:t> </a:t>
            </a:r>
            <a:r>
              <a:rPr lang="en-US" sz="2000" dirty="0">
                <a:solidFill>
                  <a:srgbClr val="A31515"/>
                </a:solidFill>
                <a:latin typeface="Tahoma"/>
                <a:ea typeface="Times New Roman"/>
              </a:rPr>
              <a:t>%d!!\n"</a:t>
            </a:r>
            <a:r>
              <a:rPr lang="en-US" sz="2000" dirty="0">
                <a:latin typeface="Tahoma"/>
                <a:ea typeface="Times New Roman"/>
              </a:rPr>
              <a:t>, </a:t>
            </a:r>
            <a:r>
              <a:rPr lang="en-US" sz="2000" dirty="0" err="1">
                <a:latin typeface="Tahoma"/>
                <a:ea typeface="Times New Roman"/>
              </a:rPr>
              <a:t>i</a:t>
            </a:r>
            <a:r>
              <a:rPr lang="en-US" sz="2000" dirty="0">
                <a:latin typeface="Tahoma"/>
                <a:ea typeface="Times New Roman"/>
              </a:rPr>
              <a:t>); </a:t>
            </a:r>
            <a:r>
              <a:rPr lang="en-US" sz="2000" dirty="0">
                <a:solidFill>
                  <a:srgbClr val="0000FF"/>
                </a:solidFill>
                <a:latin typeface="Tahoma"/>
                <a:ea typeface="Times New Roman"/>
              </a:rPr>
              <a:t>continue</a:t>
            </a:r>
            <a:r>
              <a:rPr lang="en-US" sz="2000" dirty="0">
                <a:latin typeface="Tahoma"/>
                <a:ea typeface="Times New Roman"/>
              </a:rPr>
              <a:t>; };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2000" dirty="0">
                <a:latin typeface="Tahoma"/>
                <a:ea typeface="Times New Roman"/>
              </a:rPr>
              <a:t>    </a:t>
            </a:r>
            <a:r>
              <a:rPr lang="ru-RU" sz="2000" dirty="0" err="1">
                <a:latin typeface="Tahoma"/>
                <a:ea typeface="Times New Roman"/>
              </a:rPr>
              <a:t>printf</a:t>
            </a:r>
            <a:r>
              <a:rPr lang="ru-RU" sz="2000" dirty="0">
                <a:latin typeface="Tahoma"/>
                <a:ea typeface="Times New Roman"/>
              </a:rPr>
              <a:t>(</a:t>
            </a:r>
            <a:r>
              <a:rPr lang="ru-RU" sz="2000" dirty="0">
                <a:solidFill>
                  <a:srgbClr val="A31515"/>
                </a:solidFill>
                <a:latin typeface="Tahoma"/>
                <a:ea typeface="Times New Roman"/>
              </a:rPr>
              <a:t>"Тело - часть 2!!\n"</a:t>
            </a:r>
            <a:r>
              <a:rPr lang="ru-RU" sz="2000" dirty="0">
                <a:latin typeface="Tahoma"/>
                <a:ea typeface="Times New Roman"/>
              </a:rPr>
              <a:t>);</a:t>
            </a:r>
            <a:endParaRPr lang="ru-RU" sz="2000" dirty="0">
              <a:latin typeface="Times New Roman"/>
              <a:ea typeface="Calibri"/>
            </a:endParaRP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ahoma"/>
                <a:ea typeface="Times New Roman"/>
              </a:rPr>
              <a:t>   </a:t>
            </a:r>
            <a:r>
              <a:rPr lang="ru-RU" sz="2000" dirty="0" smtClean="0">
                <a:latin typeface="Tahoma"/>
                <a:ea typeface="Times New Roman"/>
              </a:rPr>
              <a:t>};</a:t>
            </a:r>
          </a:p>
          <a:p>
            <a:pPr marL="55880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898989"/>
                </a:solidFill>
              </a:rPr>
              <a:t>Цикл при этом </a:t>
            </a:r>
            <a:r>
              <a:rPr lang="ru-RU" sz="2400" b="1" u="sng" dirty="0" smtClean="0">
                <a:solidFill>
                  <a:srgbClr val="898989"/>
                </a:solidFill>
              </a:rPr>
              <a:t>продолжается</a:t>
            </a:r>
            <a:r>
              <a:rPr lang="ru-RU" sz="2400" b="1" dirty="0" smtClean="0">
                <a:solidFill>
                  <a:srgbClr val="898989"/>
                </a:solidFill>
              </a:rPr>
              <a:t> по общим правилам до его завершения.</a:t>
            </a:r>
            <a:endParaRPr lang="ru-RU" sz="20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380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Примеры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44000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Безусловный переход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 smtClean="0"/>
              <a:t>) (</a:t>
            </a:r>
            <a:r>
              <a:rPr lang="ru-RU" altLang="ru-RU" sz="2300" b="1" dirty="0" smtClean="0"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Условный оператор</a:t>
            </a:r>
            <a:r>
              <a:rPr lang="en-US" altLang="ru-RU" sz="2300" b="1" dirty="0" smtClean="0"/>
              <a:t> </a:t>
            </a:r>
            <a:r>
              <a:rPr lang="en-US" altLang="ru-RU" sz="2300" b="1" dirty="0" smtClean="0">
                <a:solidFill>
                  <a:srgbClr val="0000FF"/>
                </a:solidFill>
              </a:rPr>
              <a:t>if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4" action="ppaction://hlinksldjump"/>
              </a:rPr>
              <a:t>СМ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 </a:t>
            </a:r>
            <a:r>
              <a:rPr lang="ru-RU" altLang="ru-RU" sz="2300" b="1" dirty="0" smtClean="0"/>
              <a:t>и выражение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Логическое выражение/операция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5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Вложенность операторов условия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6" action="ppaction://hlinksldjump"/>
              </a:rPr>
              <a:t>СМ</a:t>
            </a:r>
            <a:r>
              <a:rPr lang="ru-RU" altLang="ru-RU" sz="2300" b="1" dirty="0"/>
              <a:t>) 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Максимум из 3-х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7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Решение квадратного уравнения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Цикл</a:t>
            </a:r>
            <a:r>
              <a:rPr lang="ru-RU" altLang="ru-RU" sz="2300" b="1" dirty="0"/>
              <a:t>ы</a:t>
            </a:r>
            <a:r>
              <a:rPr lang="ru-RU" altLang="ru-RU" sz="2300" b="1" dirty="0" smtClean="0"/>
              <a:t> на основе </a:t>
            </a:r>
            <a:r>
              <a:rPr lang="en-US" altLang="ru-RU" sz="2300" b="1" dirty="0">
                <a:solidFill>
                  <a:srgbClr val="0000FF"/>
                </a:solidFill>
              </a:rPr>
              <a:t>If</a:t>
            </a:r>
            <a:r>
              <a:rPr lang="ru-RU" altLang="ru-RU" sz="2300" b="1" dirty="0" smtClean="0"/>
              <a:t>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Простой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9" action="ppaction://hlinksldjump"/>
              </a:rPr>
              <a:t>СМ</a:t>
            </a:r>
            <a:r>
              <a:rPr lang="ru-RU" altLang="ru-RU" sz="2300" b="1" dirty="0" smtClean="0"/>
              <a:t>)</a:t>
            </a:r>
            <a:r>
              <a:rPr lang="en-US" altLang="ru-RU" sz="2300" b="1" dirty="0" smtClean="0"/>
              <a:t>, </a:t>
            </a:r>
            <a:r>
              <a:rPr lang="ru-RU" altLang="ru-RU" sz="2300" b="1" dirty="0" smtClean="0"/>
              <a:t> Табуляции (</a:t>
            </a:r>
            <a:r>
              <a:rPr lang="ru-RU" altLang="ru-RU" sz="2300" b="1" dirty="0" smtClean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en-US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Циклы из теоретической части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Сумма четных чисел при </a:t>
            </a:r>
            <a:r>
              <a:rPr lang="ru-RU" altLang="ru-RU" sz="2300" b="1" dirty="0"/>
              <a:t>вводе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Распечатка чисел </a:t>
            </a:r>
            <a:r>
              <a:rPr lang="ru-RU" altLang="ru-RU" sz="2300" b="1" dirty="0"/>
              <a:t>Фибоначи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Печать заданного при вводе количества </a:t>
            </a:r>
            <a:r>
              <a:rPr lang="ru-RU" altLang="ru-RU" sz="2300" b="1" dirty="0"/>
              <a:t>простых чисел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2300" b="1" dirty="0"/>
              <a:t>)</a:t>
            </a:r>
            <a:endParaRPr lang="ru-RU" altLang="ru-RU" sz="2300" b="1" dirty="0" smtClean="0"/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2300" b="1" dirty="0" smtClean="0"/>
              <a:t>Диапазоны печати для задания 12 и </a:t>
            </a:r>
            <a:r>
              <a:rPr lang="ru-RU" altLang="ru-RU" sz="2300" b="1" dirty="0"/>
              <a:t>11 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43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6632"/>
            <a:ext cx="6552728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Примеры (1)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u="sng" dirty="0" smtClean="0"/>
              <a:t>Безусловный</a:t>
            </a:r>
            <a:r>
              <a:rPr lang="ru-RU" altLang="ru-RU" sz="2300" b="1" dirty="0" smtClean="0"/>
              <a:t> переход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  <a:endParaRPr lang="ru-RU" altLang="ru-RU" sz="2300" b="1" dirty="0"/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Lab0:</a:t>
            </a:r>
          </a:p>
          <a:p>
            <a:pPr algn="l"/>
            <a:r>
              <a:rPr lang="en-US" sz="1800" b="1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Lab1;</a:t>
            </a:r>
          </a:p>
          <a:p>
            <a:pPr algn="l"/>
            <a:r>
              <a:rPr lang="ru-RU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"Это Никогда не печатается!!!\n"</a:t>
            </a:r>
            <a:r>
              <a:rPr lang="ru-RU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Lab1: 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Метка</a:t>
            </a:r>
            <a:endParaRPr lang="ru-RU" sz="1800" b="1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en-US" sz="1800" b="1" dirty="0" err="1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goto</a:t>
            </a:r>
            <a:r>
              <a:rPr lang="en-US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Lab0; // </a:t>
            </a:r>
            <a:r>
              <a:rPr lang="ru-RU" sz="18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Бесконечный </a:t>
            </a:r>
            <a:r>
              <a:rPr lang="ru-RU" sz="18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цикл при таком переходе - </a:t>
            </a:r>
            <a:r>
              <a:rPr lang="ru-RU" sz="18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Закомментировано</a:t>
            </a:r>
            <a:endParaRPr lang="ru-RU" sz="1800" b="1" dirty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8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Переходим сюда!!\</a:t>
            </a:r>
            <a:r>
              <a:rPr lang="en-US" sz="18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n"</a:t>
            </a:r>
            <a:r>
              <a:rPr lang="en-US" sz="18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  <a:endParaRPr lang="ru-RU" altLang="ru-RU" sz="18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67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Условный оператор (2)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Условный оператор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</a:t>
            </a:r>
            <a:r>
              <a:rPr lang="ru-RU" altLang="ru-RU" sz="2300" b="1" dirty="0" smtClean="0"/>
              <a:t>(</a:t>
            </a:r>
            <a:r>
              <a:rPr lang="ru-RU" altLang="ru-RU" sz="23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 smtClean="0"/>
              <a:t>)</a:t>
            </a:r>
          </a:p>
          <a:p>
            <a:pPr algn="l"/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условный оператор (максимум из </a:t>
            </a:r>
            <a:r>
              <a:rPr lang="ru-RU" sz="16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двух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переменных) - 2 варианта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600" b="1" dirty="0" smtClean="0"/>
          </a:p>
          <a:p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6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6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6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6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6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6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6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23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6956"/>
            <a:ext cx="7056784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ЛР №2 Условное выражение</a:t>
            </a:r>
            <a:endParaRPr lang="ru-RU" sz="28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Условное выражение/ условная операция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</a:t>
            </a:r>
            <a:r>
              <a:rPr lang="ru-RU" altLang="ru-RU" sz="2000" b="1" dirty="0" smtClean="0"/>
              <a:t> – используется для альтернативных вычислений.</a:t>
            </a:r>
          </a:p>
          <a:p>
            <a:pPr algn="l"/>
            <a:r>
              <a:rPr lang="ru-RU" altLang="ru-RU" sz="1800" b="1" u="sng" dirty="0" smtClean="0"/>
              <a:t>Конструкция</a:t>
            </a:r>
            <a:r>
              <a:rPr lang="ru-RU" altLang="ru-RU" sz="1800" b="1" dirty="0" smtClean="0"/>
              <a:t> </a:t>
            </a:r>
            <a:r>
              <a:rPr lang="ru-RU" altLang="ru-RU" sz="1800" b="1" dirty="0"/>
              <a:t>условного выражения (правило</a:t>
            </a:r>
            <a:r>
              <a:rPr lang="en-US" altLang="ru-RU" sz="1800" b="1" dirty="0"/>
              <a:t> </a:t>
            </a:r>
            <a:r>
              <a:rPr lang="ru-RU" altLang="ru-RU" sz="1800" b="1" dirty="0"/>
              <a:t>записи):</a:t>
            </a:r>
          </a:p>
          <a:p>
            <a:pPr algn="l"/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условное выражение</a:t>
            </a:r>
            <a:r>
              <a:rPr lang="en-US" altLang="ru-RU" sz="1800" b="1" dirty="0">
                <a:solidFill>
                  <a:srgbClr val="003300"/>
                </a:solidFill>
              </a:rPr>
              <a:t>&gt; </a:t>
            </a:r>
            <a:r>
              <a:rPr lang="ru-RU" altLang="ru-RU" sz="1800" b="1" dirty="0">
                <a:solidFill>
                  <a:srgbClr val="003300"/>
                </a:solidFill>
              </a:rPr>
              <a:t>:=(</a:t>
            </a:r>
            <a:r>
              <a:rPr lang="en-US" altLang="ru-RU" sz="1800" b="1" dirty="0" smtClean="0">
                <a:solidFill>
                  <a:srgbClr val="003300"/>
                </a:solidFill>
              </a:rPr>
              <a:t>&lt;</a:t>
            </a:r>
            <a:r>
              <a:rPr lang="ru-RU" altLang="ru-RU" sz="1800" b="1" dirty="0" smtClean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)</a:t>
            </a:r>
            <a:r>
              <a:rPr lang="en-US" altLang="ru-RU" sz="1800" b="1" dirty="0">
                <a:solidFill>
                  <a:srgbClr val="003300"/>
                </a:solidFill>
              </a:rPr>
              <a:t>?&lt;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>
                <a:solidFill>
                  <a:srgbClr val="003300"/>
                </a:solidFill>
              </a:rPr>
              <a:t>&gt;:&lt;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endParaRPr lang="ru-RU" altLang="ru-RU" sz="1800" b="1" dirty="0">
              <a:solidFill>
                <a:srgbClr val="003300"/>
              </a:solidFill>
            </a:endParaRPr>
          </a:p>
          <a:p>
            <a:pPr algn="l"/>
            <a:r>
              <a:rPr lang="ru-RU" altLang="ru-RU" sz="2000" b="1" u="sng" dirty="0" smtClean="0"/>
              <a:t>Смысл условного </a:t>
            </a:r>
            <a:r>
              <a:rPr lang="ru-RU" altLang="ru-RU" sz="2000" b="1" dirty="0"/>
              <a:t>выражения </a:t>
            </a:r>
            <a:r>
              <a:rPr lang="ru-RU" altLang="ru-RU" sz="2000" b="1" dirty="0" smtClean="0"/>
              <a:t>: </a:t>
            </a:r>
            <a:r>
              <a:rPr lang="ru-RU" altLang="ru-RU" sz="2000" b="1" dirty="0"/>
              <a:t>вычисляется </a:t>
            </a:r>
            <a:r>
              <a:rPr lang="en-US" altLang="ru-RU" sz="2000" b="1" dirty="0">
                <a:solidFill>
                  <a:srgbClr val="003300"/>
                </a:solidFill>
              </a:rPr>
              <a:t>&lt;</a:t>
            </a:r>
            <a:r>
              <a:rPr lang="ru-RU" altLang="ru-RU" sz="2000" b="1" dirty="0">
                <a:solidFill>
                  <a:srgbClr val="003300"/>
                </a:solidFill>
              </a:rPr>
              <a:t>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 </a:t>
            </a:r>
            <a:r>
              <a:rPr lang="ru-RU" altLang="ru-RU" sz="2000" b="1" dirty="0"/>
              <a:t>и , если оно истинно , то в операции участвует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1</a:t>
            </a:r>
            <a:r>
              <a:rPr lang="en-US" altLang="ru-RU" sz="1800" b="1" dirty="0" smtClean="0">
                <a:solidFill>
                  <a:srgbClr val="003300"/>
                </a:solidFill>
              </a:rPr>
              <a:t>&gt;</a:t>
            </a:r>
            <a:r>
              <a:rPr lang="ru-RU" altLang="ru-RU" sz="1800" b="1" dirty="0" smtClean="0">
                <a:solidFill>
                  <a:srgbClr val="003300"/>
                </a:solidFill>
              </a:rPr>
              <a:t>, </a:t>
            </a:r>
            <a:r>
              <a:rPr lang="ru-RU" altLang="ru-RU" sz="2000" b="1" dirty="0" smtClean="0"/>
              <a:t>иначе вычисляется  </a:t>
            </a:r>
            <a:r>
              <a:rPr lang="en-US" altLang="ru-RU" sz="1800" b="1" dirty="0">
                <a:solidFill>
                  <a:srgbClr val="003300"/>
                </a:solidFill>
              </a:rPr>
              <a:t>&lt;</a:t>
            </a:r>
            <a:r>
              <a:rPr lang="ru-RU" altLang="ru-RU" sz="1800" b="1" dirty="0">
                <a:solidFill>
                  <a:srgbClr val="003300"/>
                </a:solidFill>
              </a:rPr>
              <a:t>Выражение </a:t>
            </a:r>
            <a:r>
              <a:rPr lang="ru-RU" altLang="ru-RU" sz="1800" b="1" dirty="0">
                <a:solidFill>
                  <a:srgbClr val="FF0000"/>
                </a:solidFill>
              </a:rPr>
              <a:t>2</a:t>
            </a:r>
            <a:r>
              <a:rPr lang="en-US" altLang="ru-RU" sz="1800" b="1" dirty="0">
                <a:solidFill>
                  <a:srgbClr val="003300"/>
                </a:solidFill>
              </a:rPr>
              <a:t>&gt;</a:t>
            </a:r>
            <a:r>
              <a:rPr lang="ru-RU" altLang="ru-RU" sz="1800" b="1" dirty="0">
                <a:solidFill>
                  <a:srgbClr val="003300"/>
                </a:solidFill>
              </a:rPr>
              <a:t> </a:t>
            </a:r>
            <a:r>
              <a:rPr lang="ru-RU" altLang="ru-RU" sz="2000" b="1" dirty="0"/>
              <a:t>.</a:t>
            </a:r>
          </a:p>
          <a:p>
            <a:pPr algn="l"/>
            <a:r>
              <a:rPr lang="en-US" altLang="ru-RU" sz="2000" b="1" dirty="0" smtClean="0">
                <a:solidFill>
                  <a:srgbClr val="003300"/>
                </a:solidFill>
              </a:rPr>
              <a:t>&lt;</a:t>
            </a:r>
            <a:r>
              <a:rPr lang="ru-RU" altLang="ru-RU" sz="2000" b="1" dirty="0" smtClean="0">
                <a:solidFill>
                  <a:srgbClr val="003300"/>
                </a:solidFill>
              </a:rPr>
              <a:t>логическое условие</a:t>
            </a:r>
            <a:r>
              <a:rPr lang="en-US" altLang="ru-RU" sz="2000" b="1" dirty="0">
                <a:solidFill>
                  <a:srgbClr val="003300"/>
                </a:solidFill>
              </a:rPr>
              <a:t>&gt;</a:t>
            </a:r>
            <a:r>
              <a:rPr lang="ru-RU" altLang="ru-RU" sz="2000" b="1" dirty="0">
                <a:solidFill>
                  <a:srgbClr val="003300"/>
                </a:solidFill>
              </a:rPr>
              <a:t> - </a:t>
            </a:r>
            <a:r>
              <a:rPr lang="ru-RU" altLang="ru-RU" sz="2000" b="1" dirty="0"/>
              <a:t>условное выражение (вычисление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true</a:t>
            </a:r>
            <a:r>
              <a:rPr lang="en-US" altLang="ru-RU" sz="2000" b="1" dirty="0"/>
              <a:t> </a:t>
            </a:r>
            <a:r>
              <a:rPr lang="ru-RU" altLang="ru-RU" sz="2000" b="1" dirty="0"/>
              <a:t>или </a:t>
            </a:r>
            <a:r>
              <a:rPr lang="en-US" altLang="ru-RU" sz="2000" b="1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false</a:t>
            </a:r>
            <a:r>
              <a:rPr lang="ru-RU" altLang="ru-RU" sz="2000" b="1" dirty="0" smtClean="0"/>
              <a:t>). </a:t>
            </a:r>
          </a:p>
          <a:p>
            <a:pPr algn="l"/>
            <a:r>
              <a:rPr lang="ru-RU" altLang="ru-RU" sz="2000" b="1" u="sng" dirty="0" smtClean="0"/>
              <a:t>Примеры</a:t>
            </a:r>
            <a:r>
              <a:rPr lang="ru-RU" altLang="ru-RU" sz="2000" b="1" dirty="0" smtClean="0"/>
              <a:t>:</a:t>
            </a:r>
            <a:endParaRPr lang="ru-RU" altLang="ru-RU" sz="2000" b="1" dirty="0"/>
          </a:p>
          <a:p>
            <a:pPr algn="l"/>
            <a:r>
              <a:rPr lang="en-US" sz="2000" b="1" dirty="0" err="1" smtClean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=5 , y =3 , z =0;</a:t>
            </a:r>
          </a:p>
          <a:p>
            <a:pPr algn="l"/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Использование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условное выражение в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операторе присваивания</a:t>
            </a:r>
            <a:r>
              <a:rPr lang="ru-RU" sz="2400" b="1" dirty="0"/>
              <a:t> </a:t>
            </a:r>
            <a:r>
              <a:rPr lang="en-US" sz="24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= ((y &gt; x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)?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y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: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</a:t>
            </a:r>
            <a:r>
              <a:rPr lang="en-US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Вычисление 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z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 = мах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{</a:t>
            </a:r>
            <a:r>
              <a:rPr lang="ru-RU" sz="2000" b="1" dirty="0" err="1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х,у</a:t>
            </a:r>
            <a:r>
              <a:rPr lang="en-US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}</a:t>
            </a:r>
            <a:endParaRPr lang="ru-RU" sz="2000" b="1" dirty="0" smtClean="0">
              <a:solidFill>
                <a:srgbClr val="FF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b="1" dirty="0" smtClean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В вызове функции: Печать максимального из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х</a:t>
            </a:r>
            <a:r>
              <a:rPr lang="ru-RU" sz="2000" b="1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 и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у</a:t>
            </a:r>
            <a:endParaRPr lang="ru-RU" sz="2000" dirty="0">
              <a:latin typeface="Times New Roman"/>
              <a:ea typeface="Calibri"/>
            </a:endParaRPr>
          </a:p>
          <a:p>
            <a:pPr algn="l"/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b="1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b="1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х = %d и y=%d   равно-&gt; %d\n"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,</a:t>
            </a:r>
          </a:p>
          <a:p>
            <a:pPr algn="l"/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                          </a:t>
            </a:r>
            <a:r>
              <a:rPr lang="ru-RU" sz="2000" b="1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x , y , </a:t>
            </a:r>
            <a:r>
              <a:rPr lang="ru-RU" sz="2000" b="1" dirty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((y &gt; x)? y : x</a:t>
            </a:r>
            <a:r>
              <a:rPr lang="ru-RU" sz="2000" b="1" dirty="0" smtClean="0">
                <a:solidFill>
                  <a:srgbClr val="FF0000"/>
                </a:solidFill>
                <a:highlight>
                  <a:srgbClr val="FFFFFF"/>
                </a:highlight>
                <a:latin typeface="Consolas"/>
              </a:rPr>
              <a:t>)</a:t>
            </a:r>
            <a:r>
              <a:rPr lang="ru-RU" sz="2000" b="1" dirty="0" smtClean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);</a:t>
            </a:r>
          </a:p>
          <a:p>
            <a:pPr algn="l"/>
            <a:r>
              <a:rPr lang="ru-RU" sz="2000" b="1" u="sng" dirty="0"/>
              <a:t>Результат</a:t>
            </a:r>
            <a:r>
              <a:rPr lang="ru-RU" sz="2000" b="1" u="sng" dirty="0" smtClean="0"/>
              <a:t>:</a:t>
            </a:r>
            <a:r>
              <a:rPr lang="ru-RU" sz="2000" b="1" dirty="0" smtClean="0"/>
              <a:t>    </a:t>
            </a:r>
            <a:r>
              <a:rPr lang="ru-RU" sz="2000" b="1" dirty="0" err="1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Макс.из</a:t>
            </a:r>
            <a:r>
              <a:rPr lang="ru-RU" sz="2000" b="1" dirty="0" smtClean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2000" b="1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х = 5 и y=3   равно-&gt; 5</a:t>
            </a:r>
          </a:p>
          <a:p>
            <a:pPr algn="l"/>
            <a:r>
              <a:rPr lang="ru-RU" sz="2000" b="1" dirty="0" smtClean="0"/>
              <a:t>.</a:t>
            </a:r>
            <a:endParaRPr lang="ru-RU" sz="2000" dirty="0"/>
          </a:p>
          <a:p>
            <a:pPr algn="l"/>
            <a:endParaRPr lang="ru-RU" sz="2000" b="1" u="sng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4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Вложенность </a:t>
            </a:r>
            <a:r>
              <a:rPr lang="en-US" sz="3200" dirty="0" smtClean="0">
                <a:solidFill>
                  <a:srgbClr val="0000FF"/>
                </a:solidFill>
              </a:rPr>
              <a:t>if</a:t>
            </a:r>
            <a:r>
              <a:rPr lang="en-US" sz="3200" dirty="0" smtClean="0"/>
              <a:t> </a:t>
            </a:r>
            <a:r>
              <a:rPr lang="ru-RU" sz="3200" dirty="0" smtClean="0"/>
              <a:t>(4)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300" b="1" dirty="0" smtClean="0"/>
              <a:t>Вложенность операторов условия </a:t>
            </a:r>
            <a:r>
              <a:rPr lang="ru-RU" altLang="ru-RU" sz="2300" b="1" dirty="0"/>
              <a:t>(</a:t>
            </a:r>
            <a:r>
              <a:rPr lang="ru-RU" altLang="ru-RU" sz="2300" b="1" dirty="0">
                <a:hlinkClick r:id="rId2" action="ppaction://hlinkfile"/>
              </a:rPr>
              <a:t>МУ</a:t>
            </a:r>
            <a:r>
              <a:rPr lang="ru-RU" altLang="ru-RU" sz="2300" b="1" dirty="0"/>
              <a:t>) (</a:t>
            </a:r>
            <a:r>
              <a:rPr lang="ru-RU" altLang="ru-RU" sz="2300" b="1" dirty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300" b="1" dirty="0"/>
              <a:t>)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5;</a:t>
            </a:r>
          </a:p>
          <a:p>
            <a:pPr algn="l"/>
            <a:r>
              <a:rPr lang="en-US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b = 3;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&gt;=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a&gt;=b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  <a:endParaRPr lang="ru-RU" altLang="ru-RU" sz="1700" b="1" dirty="0"/>
          </a:p>
          <a:p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b)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а = %d a&gt;b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ru-RU" sz="17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&lt; b)  </a:t>
            </a:r>
            <a:r>
              <a:rPr lang="ru-RU" sz="1700" dirty="0">
                <a:solidFill>
                  <a:srgbClr val="008000"/>
                </a:solidFill>
                <a:highlight>
                  <a:srgbClr val="FFFFFF"/>
                </a:highlight>
                <a:latin typeface="Consolas"/>
              </a:rPr>
              <a:t>// вложенный условный оператор</a:t>
            </a:r>
            <a:endParaRPr lang="ru-RU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</a:t>
            </a:r>
            <a:r>
              <a:rPr lang="ru-RU" sz="17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</a:t>
            </a:r>
            <a:r>
              <a:rPr lang="ru-RU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  <a:r>
              <a:rPr lang="en-US" sz="17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17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{ printf (</a:t>
            </a:r>
            <a:r>
              <a:rPr lang="pt-BR" sz="17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b = %d a&lt;b !\n"</a:t>
            </a:r>
            <a:r>
              <a:rPr lang="pt-BR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 a = b;};</a:t>
            </a:r>
          </a:p>
          <a:p>
            <a:pPr algn="l"/>
            <a:r>
              <a:rPr lang="ru-RU" sz="17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};</a:t>
            </a:r>
            <a:endParaRPr lang="ru-RU" altLang="ru-RU" sz="1700" b="1" dirty="0"/>
          </a:p>
          <a:p>
            <a:pPr algn="l"/>
            <a:endParaRPr lang="ru-RU" altLang="ru-RU" sz="2300" b="1" dirty="0"/>
          </a:p>
          <a:p>
            <a:pPr algn="l"/>
            <a:endParaRPr lang="ru-RU" altLang="ru-RU" sz="2300" b="1" dirty="0" smtClean="0"/>
          </a:p>
          <a:p>
            <a:pPr algn="l"/>
            <a:endParaRPr lang="ru-RU" altLang="ru-RU" sz="2300" b="1" dirty="0" smtClean="0"/>
          </a:p>
          <a:p>
            <a:endParaRPr lang="ru-RU" altLang="ru-RU" sz="23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416824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№2 Максимум из 3-х (5)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0" y="836712"/>
            <a:ext cx="9108504" cy="511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2000" b="1" dirty="0" smtClean="0"/>
              <a:t>Максимум из 3-х </a:t>
            </a:r>
            <a:r>
              <a:rPr lang="ru-RU" altLang="ru-RU" sz="2000" b="1" dirty="0"/>
              <a:t>(</a:t>
            </a:r>
            <a:r>
              <a:rPr lang="ru-RU" altLang="ru-RU" sz="2000" b="1" dirty="0">
                <a:hlinkClick r:id="rId2" action="ppaction://hlinkfile"/>
              </a:rPr>
              <a:t>МУ</a:t>
            </a:r>
            <a:r>
              <a:rPr lang="ru-RU" altLang="ru-RU" sz="2000" b="1" dirty="0"/>
              <a:t>)</a:t>
            </a:r>
            <a:r>
              <a:rPr lang="ru-RU" altLang="ru-RU" sz="2000" b="1" dirty="0" smtClean="0"/>
              <a:t> (Блок – схема - </a:t>
            </a:r>
            <a:r>
              <a:rPr lang="ru-RU" altLang="ru-RU" sz="2000" b="1" dirty="0" smtClean="0">
                <a:solidFill>
                  <a:srgbClr val="FF0000"/>
                </a:solidFill>
                <a:hlinkClick r:id="rId3" action="ppaction://hlinksldjump"/>
              </a:rPr>
              <a:t>СМ</a:t>
            </a:r>
            <a:r>
              <a:rPr lang="ru-RU" altLang="ru-RU" sz="2000" b="1" dirty="0"/>
              <a:t>)</a:t>
            </a:r>
            <a:endParaRPr lang="ru-RU" altLang="ru-RU" sz="2000" b="1" dirty="0" smtClean="0"/>
          </a:p>
          <a:p>
            <a:pPr algn="l"/>
            <a:r>
              <a:rPr lang="en-US" sz="2000" dirty="0" err="1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int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A = 8 , B = 4 , C =1;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B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 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A &gt; C ) 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Максимально (</a:t>
            </a:r>
            <a:r>
              <a:rPr lang="en-US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A) - %d\n"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A);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{</a:t>
            </a:r>
          </a:p>
          <a:p>
            <a:pPr algn="l"/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if</a:t>
            </a:r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( B &gt; C )</a:t>
            </a: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 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(B)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B);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en-US" sz="2000" dirty="0">
                <a:solidFill>
                  <a:srgbClr val="0000FF"/>
                </a:solidFill>
                <a:highlight>
                  <a:srgbClr val="FFFFFF"/>
                </a:highlight>
                <a:latin typeface="Consolas"/>
              </a:rPr>
              <a:t>else</a:t>
            </a:r>
            <a:endParaRPr lang="en-US" sz="2000" dirty="0">
              <a:solidFill>
                <a:srgbClr val="000000"/>
              </a:solidFill>
              <a:highlight>
                <a:srgbClr val="FFFFFF"/>
              </a:highlight>
              <a:latin typeface="Consolas"/>
            </a:endParaRPr>
          </a:p>
          <a:p>
            <a:pPr algn="l"/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  </a:t>
            </a:r>
            <a:r>
              <a:rPr lang="ru-RU" sz="2000" dirty="0" err="1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printf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(</a:t>
            </a:r>
            <a:r>
              <a:rPr lang="ru-RU" sz="2000" dirty="0">
                <a:solidFill>
                  <a:srgbClr val="A31515"/>
                </a:solidFill>
                <a:highlight>
                  <a:srgbClr val="FFFFFF"/>
                </a:highlight>
                <a:latin typeface="Consolas"/>
              </a:rPr>
              <a:t>"Максимально (C) - %d\n"</a:t>
            </a:r>
            <a:r>
              <a:rPr lang="ru-RU" sz="2000" dirty="0">
                <a:solidFill>
                  <a:srgbClr val="000000"/>
                </a:solidFill>
                <a:highlight>
                  <a:srgbClr val="FFFFFF"/>
                </a:highlight>
                <a:latin typeface="Consolas"/>
              </a:rPr>
              <a:t> , C); };</a:t>
            </a:r>
            <a:endParaRPr lang="ru-RU" altLang="ru-RU" sz="2000" b="1" dirty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  <a:p>
            <a:pPr algn="l"/>
            <a:endParaRPr lang="ru-RU" altLang="ru-RU" sz="20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7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819" y="44624"/>
            <a:ext cx="7416824" cy="576064"/>
          </a:xfrm>
        </p:spPr>
        <p:txBody>
          <a:bodyPr>
            <a:noAutofit/>
          </a:bodyPr>
          <a:lstStyle/>
          <a:p>
            <a:r>
              <a:rPr lang="ru-RU" sz="3200" dirty="0" smtClean="0"/>
              <a:t>ЛР №3 Теория Список тем</a:t>
            </a:r>
            <a:endParaRPr lang="ru-RU" sz="32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79388" y="476672"/>
            <a:ext cx="8929116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altLang="ru-RU" sz="1800" b="1" dirty="0" smtClean="0">
                <a:solidFill>
                  <a:schemeClr val="tx1"/>
                </a:solidFill>
              </a:rPr>
              <a:t>Массивы и указатели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en-US" altLang="ru-RU" sz="1800" b="1" dirty="0" smtClean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  <a:hlinkClick r:id="rId4" action="ppaction://program"/>
              </a:rPr>
              <a:t>через </a:t>
            </a:r>
            <a:r>
              <a:rPr lang="en-US" altLang="ru-RU" sz="1800" b="1" dirty="0">
                <a:solidFill>
                  <a:schemeClr val="tx1"/>
                </a:solidFill>
              </a:rPr>
              <a:t>(</a:t>
            </a:r>
            <a:r>
              <a:rPr lang="en-US" altLang="ru-RU" sz="1800" b="1" dirty="0">
                <a:solidFill>
                  <a:schemeClr val="tx1"/>
                </a:solidFill>
                <a:hlinkClick r:id="rId5" action="ppaction://program"/>
              </a:rPr>
              <a:t>VS</a:t>
            </a:r>
            <a:r>
              <a:rPr lang="en-US" altLang="ru-RU" sz="1800" b="1" dirty="0">
                <a:solidFill>
                  <a:schemeClr val="tx1"/>
                </a:solidFill>
              </a:rPr>
              <a:t> –</a:t>
            </a:r>
            <a:r>
              <a:rPr lang="ru-RU" altLang="ru-RU" sz="1800" b="1" dirty="0">
                <a:solidFill>
                  <a:schemeClr val="tx1"/>
                </a:solidFill>
              </a:rPr>
              <a:t>ЛР №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3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Понятие массива (</a:t>
            </a:r>
            <a:r>
              <a:rPr lang="ru-RU" altLang="ru-RU" sz="1800" b="1" dirty="0" smtClean="0">
                <a:solidFill>
                  <a:schemeClr val="tx1"/>
                </a:solidFill>
                <a:hlinkClick r:id="rId6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</a:rPr>
              <a:t>1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 </a:t>
            </a:r>
            <a:r>
              <a:rPr lang="ru-RU" altLang="ru-RU" sz="1800" b="1" dirty="0" smtClean="0">
                <a:solidFill>
                  <a:schemeClr val="tx1"/>
                </a:solidFill>
                <a:hlinkClick r:id="rId7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chemeClr val="tx1"/>
                </a:solidFill>
                <a:hlinkClick r:id="rId7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массива (</a:t>
            </a:r>
            <a:r>
              <a:rPr lang="ru-RU" altLang="ru-RU" sz="1800" b="1" dirty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).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Понятие строки.</a:t>
            </a:r>
            <a:r>
              <a:rPr lang="en-US" altLang="ru-RU" sz="1800" b="1" dirty="0">
                <a:solidFill>
                  <a:schemeClr val="tx1"/>
                </a:solidFill>
              </a:rPr>
              <a:t>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Размер (</a:t>
            </a:r>
            <a:r>
              <a:rPr lang="ru-RU" altLang="ru-RU" sz="1800" b="1" dirty="0" smtClean="0">
                <a:solidFill>
                  <a:schemeClr val="tx1"/>
                </a:solidFill>
                <a:hlinkClick r:id="rId9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размерность массива 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их задание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определение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8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Инициализация массивов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одномерных и многомерных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0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Работа с элементами массива(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1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Понятие указателя в СИ/СИ</a:t>
            </a:r>
            <a:r>
              <a:rPr lang="ru-RU" altLang="ru-RU" sz="1800" b="1" dirty="0">
                <a:solidFill>
                  <a:schemeClr val="tx1"/>
                </a:solidFill>
              </a:rPr>
              <a:t>++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  <a:hlinkClick r:id="rId12" action="ppaction://hlinksldjump"/>
              </a:rPr>
              <a:t>1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,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rgbClr val="FF0000"/>
                </a:solidFill>
                <a:hlinkClick r:id="rId13" action="ppaction://hlinksldjump"/>
              </a:rPr>
              <a:t>СМ</a:t>
            </a:r>
            <a:r>
              <a:rPr lang="ru-RU" altLang="ru-RU" sz="1800" b="1" baseline="-25000" dirty="0" smtClean="0">
                <a:solidFill>
                  <a:srgbClr val="FF0000"/>
                </a:solidFill>
                <a:hlinkClick r:id="rId13" action="ppaction://hlinksldjump"/>
              </a:rPr>
              <a:t>2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2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Ввод массивов (</a:t>
            </a:r>
            <a:r>
              <a:rPr lang="en-US" altLang="ru-RU" sz="1800" b="1" dirty="0" err="1" smtClean="0">
                <a:solidFill>
                  <a:schemeClr val="tx1"/>
                </a:solidFill>
              </a:rPr>
              <a:t>scanf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4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Описание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указателей и операции с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ними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Указатель на массивы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работа с ним,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16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Адресная </a:t>
            </a:r>
            <a:r>
              <a:rPr lang="ru-RU" altLang="ru-RU" sz="1800" b="1" dirty="0">
                <a:solidFill>
                  <a:schemeClr val="tx1"/>
                </a:solidFill>
              </a:rPr>
              <a:t>арифметика (</a:t>
            </a:r>
            <a:r>
              <a:rPr lang="ru-RU" altLang="ru-RU" sz="1800" b="1" dirty="0">
                <a:solidFill>
                  <a:srgbClr val="FF0000"/>
                </a:solidFill>
                <a:hlinkClick r:id="rId1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Указатель </a:t>
            </a:r>
            <a:r>
              <a:rPr lang="ru-RU" altLang="ru-RU" sz="1800" b="1" dirty="0">
                <a:solidFill>
                  <a:schemeClr val="tx1"/>
                </a:solidFill>
              </a:rPr>
              <a:t>на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1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Массивы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указателей (</a:t>
            </a:r>
            <a:r>
              <a:rPr lang="ru-RU" altLang="ru-RU" sz="1800" b="1" dirty="0">
                <a:solidFill>
                  <a:srgbClr val="FF0000"/>
                </a:solidFill>
                <a:hlinkClick r:id="rId19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20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 аргументы </a:t>
            </a:r>
            <a:r>
              <a:rPr lang="ru-RU" altLang="ru-RU" sz="1800" b="1" dirty="0">
                <a:solidFill>
                  <a:schemeClr val="tx1"/>
                </a:solidFill>
              </a:rPr>
              <a:t>командной строки (</a:t>
            </a:r>
            <a:r>
              <a:rPr lang="ru-RU" altLang="ru-RU" sz="1800" b="1" dirty="0">
                <a:solidFill>
                  <a:srgbClr val="FF0000"/>
                </a:solidFill>
                <a:hlinkClick r:id="rId21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Указатели на </a:t>
            </a:r>
            <a:r>
              <a:rPr lang="ru-RU" altLang="ru-RU" sz="1800" b="1" dirty="0">
                <a:solidFill>
                  <a:schemeClr val="tx1"/>
                </a:solidFill>
              </a:rPr>
              <a:t>указатели (</a:t>
            </a:r>
            <a:r>
              <a:rPr lang="ru-RU" altLang="ru-RU" sz="1800" b="1" dirty="0">
                <a:solidFill>
                  <a:srgbClr val="FF0000"/>
                </a:solidFill>
                <a:hlinkClick r:id="rId15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</a:t>
            </a:r>
            <a:r>
              <a:rPr lang="ru-RU" altLang="ru-RU" sz="1800" b="1" dirty="0">
                <a:solidFill>
                  <a:schemeClr val="tx1"/>
                </a:solidFill>
              </a:rPr>
              <a:t>на функции (</a:t>
            </a:r>
            <a:r>
              <a:rPr lang="ru-RU" altLang="ru-RU" sz="1800" b="1" dirty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endParaRPr lang="ru-RU" altLang="ru-RU" sz="1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Динамическая </a:t>
            </a:r>
            <a:r>
              <a:rPr lang="ru-RU" altLang="ru-RU" sz="1800" b="1" dirty="0">
                <a:solidFill>
                  <a:schemeClr val="tx1"/>
                </a:solidFill>
              </a:rPr>
              <a:t>память (</a:t>
            </a:r>
            <a:r>
              <a:rPr lang="ru-RU" altLang="ru-RU" sz="18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и работа с ней (</a:t>
            </a:r>
            <a:r>
              <a:rPr lang="ru-RU" altLang="ru-RU" sz="1800" b="1" dirty="0">
                <a:solidFill>
                  <a:schemeClr val="tx1"/>
                </a:solidFill>
              </a:rPr>
              <a:t>библиотека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функций ДП) </a:t>
            </a:r>
            <a:r>
              <a:rPr lang="ru-RU" altLang="ru-RU" sz="1800" b="1" dirty="0">
                <a:solidFill>
                  <a:schemeClr val="tx1"/>
                </a:solidFill>
              </a:rPr>
              <a:t>(</a:t>
            </a:r>
            <a:r>
              <a:rPr lang="ru-RU" altLang="ru-RU" sz="1800" b="1" dirty="0">
                <a:solidFill>
                  <a:srgbClr val="FF0000"/>
                </a:solidFill>
                <a:hlinkClick r:id="rId23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Динамические </a:t>
            </a:r>
            <a:r>
              <a:rPr lang="ru-RU" altLang="ru-RU" sz="1800" b="1" dirty="0">
                <a:solidFill>
                  <a:schemeClr val="tx1"/>
                </a:solidFill>
              </a:rPr>
              <a:t>массивы (</a:t>
            </a:r>
            <a:r>
              <a:rPr lang="ru-RU" altLang="ru-RU" sz="1800" b="1" dirty="0">
                <a:solidFill>
                  <a:srgbClr val="FF0000"/>
                </a:solidFill>
                <a:hlinkClick r:id="rId24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), работа с ними, их ввод и вывод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 (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en-US" altLang="ru-RU" sz="1800" b="1" dirty="0" smtClean="0">
                <a:solidFill>
                  <a:schemeClr val="tx1"/>
                </a:solidFill>
              </a:rPr>
              <a:t>)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Многомерные массивы и работа с </a:t>
            </a:r>
            <a:r>
              <a:rPr lang="ru-RU" altLang="ru-RU" sz="1800" b="1" dirty="0">
                <a:solidFill>
                  <a:schemeClr val="tx1"/>
                </a:solidFill>
              </a:rPr>
              <a:t>ними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5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Примеры</a:t>
            </a:r>
            <a:r>
              <a:rPr lang="ru-RU" altLang="ru-RU" sz="18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6" action="ppaction://hlinksldjump"/>
              </a:rPr>
              <a:t>СМ) и </a:t>
            </a:r>
            <a:r>
              <a:rPr lang="ru-RU" altLang="ru-RU" sz="1800" b="1" dirty="0" smtClean="0">
                <a:solidFill>
                  <a:schemeClr val="tx1"/>
                </a:solidFill>
                <a:hlinkClick r:id="rId26" action="ppaction://hlinksldjump"/>
              </a:rPr>
              <a:t>Контрольные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 задания ЛР №3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7" action="ppaction://hlinksldjump"/>
              </a:rPr>
              <a:t>СМ</a:t>
            </a:r>
            <a:r>
              <a:rPr lang="ru-RU" altLang="ru-RU" sz="1800" b="1" dirty="0">
                <a:solidFill>
                  <a:schemeClr val="tx1"/>
                </a:solidFill>
              </a:rPr>
              <a:t>) (</a:t>
            </a:r>
            <a:r>
              <a:rPr lang="ru-RU" altLang="ru-RU" sz="1800" b="1" dirty="0">
                <a:solidFill>
                  <a:schemeClr val="tx1"/>
                </a:solidFill>
                <a:hlinkClick r:id="rId2" action="ppaction://hlinkfile"/>
              </a:rPr>
              <a:t>МУ</a:t>
            </a:r>
            <a:r>
              <a:rPr lang="ru-RU" altLang="ru-RU" sz="1800" b="1" dirty="0">
                <a:solidFill>
                  <a:schemeClr val="tx1"/>
                </a:solidFill>
              </a:rPr>
              <a:t>, </a:t>
            </a:r>
            <a:r>
              <a:rPr lang="en-US" altLang="ru-RU" sz="1800" b="1" dirty="0">
                <a:solidFill>
                  <a:schemeClr val="tx1"/>
                </a:solidFill>
                <a:hlinkClick r:id="rId3" action="ppaction://hlinkfile"/>
              </a:rPr>
              <a:t>DOC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altLang="ru-RU" sz="1800" b="1" dirty="0" smtClean="0">
                <a:solidFill>
                  <a:schemeClr val="tx1"/>
                </a:solidFill>
              </a:rPr>
              <a:t>Массивы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и указатели (</a:t>
            </a:r>
            <a:r>
              <a:rPr lang="ru-RU" altLang="ru-RU" sz="1800" b="1" dirty="0" smtClean="0">
                <a:solidFill>
                  <a:srgbClr val="FF0000"/>
                </a:solidFill>
                <a:hlinkClick r:id="rId22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 как параметры функций (</a:t>
            </a:r>
            <a:r>
              <a:rPr lang="ru-RU" altLang="ru-RU" sz="1800" b="1" dirty="0" smtClean="0">
                <a:solidFill>
                  <a:schemeClr val="tx1"/>
                </a:solidFill>
                <a:hlinkClick r:id="rId28" action="ppaction://hlinksldjump"/>
              </a:rPr>
              <a:t>СМ</a:t>
            </a:r>
            <a:r>
              <a:rPr lang="ru-RU" altLang="ru-RU" sz="1800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 smtClean="0"/>
          </a:p>
          <a:p>
            <a:pPr marL="457200" indent="-457200" algn="l">
              <a:buFont typeface="+mj-lt"/>
              <a:buAutoNum type="arabicPeriod"/>
            </a:pPr>
            <a:endParaRPr lang="ru-RU" altLang="ru-RU" sz="1800" b="1" dirty="0"/>
          </a:p>
          <a:p>
            <a:pPr algn="l"/>
            <a:endParaRPr lang="ru-RU" altLang="ru-RU" sz="1800" b="1" dirty="0" smtClean="0"/>
          </a:p>
          <a:p>
            <a:pPr algn="l"/>
            <a:endParaRPr lang="ru-RU" altLang="ru-RU" sz="1800" b="1" dirty="0" smtClean="0"/>
          </a:p>
          <a:p>
            <a:endParaRPr lang="ru-RU" altLang="ru-RU" sz="1800" b="1" dirty="0" smtClean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EBEA2-A2F9-4806-AD58-ED27344A0834}" type="slidenum">
              <a:rPr lang="ru-RU" smtClean="0"/>
              <a:t>99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9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32406</Words>
  <Application>Microsoft Office PowerPoint</Application>
  <PresentationFormat>Экран (4:3)</PresentationFormat>
  <Paragraphs>4560</Paragraphs>
  <Slides>267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267</vt:i4>
      </vt:variant>
    </vt:vector>
  </HeadingPairs>
  <TitlesOfParts>
    <vt:vector size="269" baseType="lpstr">
      <vt:lpstr>Тема Office</vt:lpstr>
      <vt:lpstr>Visio</vt:lpstr>
      <vt:lpstr>Основы программирования (ОП)</vt:lpstr>
      <vt:lpstr>Система программирования С/С++</vt:lpstr>
      <vt:lpstr>Фазы обработки программ в СП</vt:lpstr>
      <vt:lpstr>Язык и языки программирования</vt:lpstr>
      <vt:lpstr>Задачи дисциплины Основы программирования</vt:lpstr>
      <vt:lpstr>Почему С/С++?</vt:lpstr>
      <vt:lpstr>Модули и модульное программирование </vt:lpstr>
      <vt:lpstr>Модель программы</vt:lpstr>
      <vt:lpstr>Оперативная память</vt:lpstr>
      <vt:lpstr>Блок-схемы программ</vt:lpstr>
      <vt:lpstr>Блок схемы программ (Элементы) 1</vt:lpstr>
      <vt:lpstr>Блок схемы (Элементы) 2</vt:lpstr>
      <vt:lpstr>Пример Блок схемы с циклом</vt:lpstr>
      <vt:lpstr>Простая циклическая программа</vt:lpstr>
      <vt:lpstr>Модель процесса разработки программ</vt:lpstr>
      <vt:lpstr>Общие понятия ЯП и ИТ</vt:lpstr>
      <vt:lpstr>Программа</vt:lpstr>
      <vt:lpstr>Переменная (имя и тип)</vt:lpstr>
      <vt:lpstr>Имена переменных в СИ/СИ++</vt:lpstr>
      <vt:lpstr>Типы переменных в СИ/СИ++ (1)</vt:lpstr>
      <vt:lpstr>Диапазоны значений переменных в СИ</vt:lpstr>
      <vt:lpstr>Действия над данными в программе</vt:lpstr>
      <vt:lpstr>Стандартные библиотеки Математики</vt:lpstr>
      <vt:lpstr>Константы СИ/СИ++ (1)</vt:lpstr>
      <vt:lpstr>Константы (2)</vt:lpstr>
      <vt:lpstr>Комментарии СИ/СИ++</vt:lpstr>
      <vt:lpstr>Выражения (1)</vt:lpstr>
      <vt:lpstr>Выражения (2)</vt:lpstr>
      <vt:lpstr>ЛР №2 Вложенность if (4)</vt:lpstr>
      <vt:lpstr>Преобразование типов</vt:lpstr>
      <vt:lpstr>Cast преобразования типов данных</vt:lpstr>
      <vt:lpstr>Операции в выражении</vt:lpstr>
      <vt:lpstr>Константы СИ/СИ++ (1)</vt:lpstr>
      <vt:lpstr>Константы (2)</vt:lpstr>
      <vt:lpstr>Комментарии СИ/СИ++</vt:lpstr>
      <vt:lpstr>Выражения (1)</vt:lpstr>
      <vt:lpstr>Выражения (2)</vt:lpstr>
      <vt:lpstr>Преобразование типов</vt:lpstr>
      <vt:lpstr>Cast преобразования типов данных</vt:lpstr>
      <vt:lpstr>Операции в выражении</vt:lpstr>
      <vt:lpstr>Переменные/Константы этапа компиляции</vt:lpstr>
      <vt:lpstr>Проекты и Модули (1)</vt:lpstr>
      <vt:lpstr>Создание Проекта в VS (1)</vt:lpstr>
      <vt:lpstr>Создание Проекта в VS  (2)</vt:lpstr>
      <vt:lpstr>Русификация консольного проекта</vt:lpstr>
      <vt:lpstr>Преимущества использования проектов</vt:lpstr>
      <vt:lpstr>Операторы</vt:lpstr>
      <vt:lpstr>Оператор присваивания (1)</vt:lpstr>
      <vt:lpstr>Операторы управления</vt:lpstr>
      <vt:lpstr>Функции понятие (1)</vt:lpstr>
      <vt:lpstr>Функции (2)</vt:lpstr>
      <vt:lpstr>Составной оператор</vt:lpstr>
      <vt:lpstr>Оператор присваивания (1)</vt:lpstr>
      <vt:lpstr>Операторы управления</vt:lpstr>
      <vt:lpstr>Функции понятие (1)</vt:lpstr>
      <vt:lpstr>Функции (2)</vt:lpstr>
      <vt:lpstr>Составной оператор</vt:lpstr>
      <vt:lpstr>Структура</vt:lpstr>
      <vt:lpstr>Указатели</vt:lpstr>
      <vt:lpstr>Файл (1)</vt:lpstr>
      <vt:lpstr>Файл (2)</vt:lpstr>
      <vt:lpstr>Массивы (1)</vt:lpstr>
      <vt:lpstr>Массивы (2)</vt:lpstr>
      <vt:lpstr>Строка</vt:lpstr>
      <vt:lpstr>Список </vt:lpstr>
      <vt:lpstr>Система программирования С/С++</vt:lpstr>
      <vt:lpstr>Проекты и их преимущества</vt:lpstr>
      <vt:lpstr>Задания ЛР № 1 </vt:lpstr>
      <vt:lpstr>ЛР № 1 Подключение математики</vt:lpstr>
      <vt:lpstr>ЛР №1 Форматированный ввод/вывод</vt:lpstr>
      <vt:lpstr>Функция вывода - printf</vt:lpstr>
      <vt:lpstr>Функция ввода данных - scanf</vt:lpstr>
      <vt:lpstr>Форматы ввода/вывода</vt:lpstr>
      <vt:lpstr>ЛР №1 Ввод/вывод в С++</vt:lpstr>
      <vt:lpstr>Справка и помощь</vt:lpstr>
      <vt:lpstr>Библиотеки и заголовочные файлы</vt:lpstr>
      <vt:lpstr>ЛР № 1 Подключение математики</vt:lpstr>
      <vt:lpstr>ЛР №1 Форматированный ввод/вывод</vt:lpstr>
      <vt:lpstr>ЛР №4 Теория 16. Функции sprintf и  sscanf</vt:lpstr>
      <vt:lpstr>Функция вывода - printf</vt:lpstr>
      <vt:lpstr>Функция ввода данных - scanf</vt:lpstr>
      <vt:lpstr>Форматы ввода/вывода</vt:lpstr>
      <vt:lpstr>ЛР №1 Ввод/вывод в С++</vt:lpstr>
      <vt:lpstr>Справка и помощь</vt:lpstr>
      <vt:lpstr>Библиотеки и заголовочные файлы</vt:lpstr>
      <vt:lpstr>Оператор цикла for</vt:lpstr>
      <vt:lpstr>Блок схема для цикла for</vt:lpstr>
      <vt:lpstr>Циклы</vt:lpstr>
      <vt:lpstr>Оператор цикла while</vt:lpstr>
      <vt:lpstr>Оператор цикла do</vt:lpstr>
      <vt:lpstr>Оператор break</vt:lpstr>
      <vt:lpstr>Оператор continue</vt:lpstr>
      <vt:lpstr>ЛР №2 Примеры</vt:lpstr>
      <vt:lpstr>ЛР №2 Примеры (1)</vt:lpstr>
      <vt:lpstr>ЛР №2 Условный оператор (2)</vt:lpstr>
      <vt:lpstr>ЛР №2 Условное выражение</vt:lpstr>
      <vt:lpstr>ЛР №2 Вложенность if (4)</vt:lpstr>
      <vt:lpstr>ЛР №2 Максимум из 3-х (5)</vt:lpstr>
      <vt:lpstr>ЛР №3 Теория Список тем</vt:lpstr>
      <vt:lpstr>ЛР №3 Понятие массива </vt:lpstr>
      <vt:lpstr>ЛР №3 Описание массива </vt:lpstr>
      <vt:lpstr>ЛР №3 Инициализация массивов </vt:lpstr>
      <vt:lpstr>ЛР №3 Элементы массива</vt:lpstr>
      <vt:lpstr>ЛР №3 Размер Массива</vt:lpstr>
      <vt:lpstr>ЛР №3 Понятие указателя </vt:lpstr>
      <vt:lpstr>ЛР №3 Ввод и вывод с указателями</vt:lpstr>
      <vt:lpstr>ЛР №3 Ввод и вывод Массивов</vt:lpstr>
      <vt:lpstr>ЛР №3 Описание Указателей</vt:lpstr>
      <vt:lpstr>ЛР №3 Указатель на массивы </vt:lpstr>
      <vt:lpstr>ЛР №3 Адресная арифметика</vt:lpstr>
      <vt:lpstr>ЛР №3 Указатель на строки </vt:lpstr>
      <vt:lpstr>ЛР №3 Массивы указателей</vt:lpstr>
      <vt:lpstr>ЛР №3 Аргументы командной строки </vt:lpstr>
      <vt:lpstr>ЛР №3 Многомерные массивы (1)</vt:lpstr>
      <vt:lpstr>ЛР №3 Многомерные массивы (2)</vt:lpstr>
      <vt:lpstr>ЛР №3 Динамическая память </vt:lpstr>
      <vt:lpstr>ЛР №3 Динамические массивы </vt:lpstr>
      <vt:lpstr>ЛР №4 Теория Строки</vt:lpstr>
      <vt:lpstr>ЛР №4 Теория  Понятие строки </vt:lpstr>
      <vt:lpstr>ЛР №4 Описание и инициализация строк</vt:lpstr>
      <vt:lpstr>ЛР №4 Операции со строками </vt:lpstr>
      <vt:lpstr>ЛР №4 Библиотека функций для строк </vt:lpstr>
      <vt:lpstr>ЛР №4  Массивы строк и указателей на строки</vt:lpstr>
      <vt:lpstr>ЛР №4  Указатели на строки </vt:lpstr>
      <vt:lpstr>ЛР №4 Теория 6. Ввод вывод строк </vt:lpstr>
      <vt:lpstr>ЛР №4 Теория 7. Копирование и сложение строк </vt:lpstr>
      <vt:lpstr>ЛР №4 Теория 8. Манипуляции со строками </vt:lpstr>
      <vt:lpstr>ЛР №4 Теория 11. Динамические строки </vt:lpstr>
      <vt:lpstr>ЛР №4 Теория 11. Массивы строк (1) </vt:lpstr>
      <vt:lpstr>ЛР №4 Теория 11. Массивы строк (2) </vt:lpstr>
      <vt:lpstr>ЛР №4 Теория 13. Проверка символов</vt:lpstr>
      <vt:lpstr>ЛР № 4 Примеры. Сортировка строк </vt:lpstr>
      <vt:lpstr>ЛР №4 Теория 14. Сравнение строк </vt:lpstr>
      <vt:lpstr>ЛР №4 Теория Аргументы командной строки (1) </vt:lpstr>
      <vt:lpstr>ЛР №4 Теория Аргументы командной строки (2) </vt:lpstr>
      <vt:lpstr>ЛР №4 Теория Трансляция строк</vt:lpstr>
      <vt:lpstr>ЛР №4 Выделение подстроки</vt:lpstr>
      <vt:lpstr>ЛР №4 Примеры Обмен строк</vt:lpstr>
      <vt:lpstr>ЛР №5 1.Понятие функции (2)</vt:lpstr>
      <vt:lpstr>ЛР №5 Описание функции</vt:lpstr>
      <vt:lpstr>ЛР №5 Параметры функции</vt:lpstr>
      <vt:lpstr>ЛР №5 Прототипы функций</vt:lpstr>
      <vt:lpstr>ЛР №5 Вызов функций</vt:lpstr>
      <vt:lpstr>ЛР №5 Возврат из функции (void)</vt:lpstr>
      <vt:lpstr>ЛР №5 Тело функции</vt:lpstr>
      <vt:lpstr>ЛР №5 Данные в функциях</vt:lpstr>
      <vt:lpstr>ЛР №5 Размещение функций</vt:lpstr>
      <vt:lpstr>ЛР №5 Рекурсивные функции</vt:lpstr>
      <vt:lpstr>ЛР №5 Массивы в функциях</vt:lpstr>
      <vt:lpstr>ЛР №5 Данные в функциях</vt:lpstr>
      <vt:lpstr>ЛР №5 Размещение функций</vt:lpstr>
      <vt:lpstr>ЛР №5 Рекурсивные функции</vt:lpstr>
      <vt:lpstr>ЛР №5 Массивы в функциях</vt:lpstr>
      <vt:lpstr>ЛР №5 Указатели  и функции</vt:lpstr>
      <vt:lpstr>ЛР №5 Передача параметров в функции</vt:lpstr>
      <vt:lpstr>ЛР №5 Указатели на функции</vt:lpstr>
      <vt:lpstr>ЛР №6 6.Вложенные структуры</vt:lpstr>
      <vt:lpstr>ЛР №6 Массивы структур</vt:lpstr>
      <vt:lpstr>ЛР №6 Динамические структуры</vt:lpstr>
      <vt:lpstr>ЛР №6 Локальные структуры</vt:lpstr>
      <vt:lpstr>ЛР №6 Рекурсивные структуры</vt:lpstr>
      <vt:lpstr>ЛР №6 Перечисления</vt:lpstr>
      <vt:lpstr>ЛР №6 Союзы/объединения(union)</vt:lpstr>
      <vt:lpstr>ЛР №6 Указатели на поя структуры</vt:lpstr>
      <vt:lpstr>ЛР №6 Структуры и классы</vt:lpstr>
      <vt:lpstr>ЛР №6 5.1 Проект ЛР №6</vt:lpstr>
      <vt:lpstr>ЛР №6 5.2 Описание структуры Варианта</vt:lpstr>
      <vt:lpstr>ЛР №6 5.3 Функция Распечатки структуры</vt:lpstr>
      <vt:lpstr>ЛР №6 5.4 Печать через указатель</vt:lpstr>
      <vt:lpstr>ЛР №6 5.5/11 Массив структур, Функция</vt:lpstr>
      <vt:lpstr>ЛР №6 5.6 Функция копирования</vt:lpstr>
      <vt:lpstr>ЛР №6 5.7 Функция обмена</vt:lpstr>
      <vt:lpstr>ЛР №6 5.9 Заполнение массива ДСЧ</vt:lpstr>
      <vt:lpstr>ЛР №7 Данные в программах</vt:lpstr>
      <vt:lpstr>ЛР №7 Понятие файла (1)</vt:lpstr>
      <vt:lpstr>ЛР №7 Понятие файла (3). Свойства</vt:lpstr>
      <vt:lpstr>ЛР №7 Понятие файла (3). Типы.</vt:lpstr>
      <vt:lpstr>Байтовая структура файла</vt:lpstr>
      <vt:lpstr>ЛР №7 Именование файлов</vt:lpstr>
      <vt:lpstr>ЛР №7 ОС и файлы</vt:lpstr>
      <vt:lpstr>ЛР №7 Файл Менеджеры</vt:lpstr>
      <vt:lpstr>ЛР №7 ФМ - FAR</vt:lpstr>
      <vt:lpstr>ЛР №7 ФМ - Total Commander</vt:lpstr>
      <vt:lpstr>ЛР №7 Командная строка</vt:lpstr>
      <vt:lpstr>ЛР №7 ОС и файлы</vt:lpstr>
      <vt:lpstr>ЛР №7 Файл Менеджеры</vt:lpstr>
      <vt:lpstr>ЛР №7 ФМ - FAR</vt:lpstr>
      <vt:lpstr>ЛР №7 ФМ - Total Commander</vt:lpstr>
      <vt:lpstr>ЛР №7 Командная строка</vt:lpstr>
      <vt:lpstr>ЛР №7 Текстовые и бинарные (двоичные) файлы (1)</vt:lpstr>
      <vt:lpstr>ЛР №7 Текстовые и бинарные (двоичные) файлы (2)</vt:lpstr>
      <vt:lpstr>ЛР № Открытие и закрытие файлов</vt:lpstr>
      <vt:lpstr>ЛР № Функции Открытия и закрытия(1)</vt:lpstr>
      <vt:lpstr>ЛР №7 Режимы открытия файлов</vt:lpstr>
      <vt:lpstr>ЛР №7 Коды ошибок с файлами</vt:lpstr>
      <vt:lpstr>ЛР №7 Проверка ошибок</vt:lpstr>
      <vt:lpstr>ЛР №7 Библиотеки для работы с файлами</vt:lpstr>
      <vt:lpstr>ЛР №7 Структура FILE, Дескрипторы</vt:lpstr>
      <vt:lpstr>ЛР №7 Примеры работы с файлами</vt:lpstr>
      <vt:lpstr>ЛР №7 Задания Общее</vt:lpstr>
      <vt:lpstr>ЛР №7 5.3 Функция распечатки файла</vt:lpstr>
      <vt:lpstr>ЛР №7 5.2 Текстовый файл (fprintf)</vt:lpstr>
      <vt:lpstr>ЛР №7 5.2 Текстовый файл (fputs, fgets)</vt:lpstr>
      <vt:lpstr>ЛР №7 5.5. Своя структура</vt:lpstr>
      <vt:lpstr>ЛР №7 5.4 Запись Файла своих структур</vt:lpstr>
      <vt:lpstr>ЛР №8 Понятие список 1</vt:lpstr>
      <vt:lpstr>ЛР №8 Понятие список 2</vt:lpstr>
      <vt:lpstr>ЛР №8 Виды списков</vt:lpstr>
      <vt:lpstr>ЛР №8 4 Списки и массивы</vt:lpstr>
      <vt:lpstr>ЛР №8 Голова и хвост списка</vt:lpstr>
      <vt:lpstr>ЛР №8 Ручная работа со списком</vt:lpstr>
      <vt:lpstr>ЛР №8 Однонаправленные и двунаправленные списки</vt:lpstr>
      <vt:lpstr>ЛР №8 Навигация в списках</vt:lpstr>
      <vt:lpstr>ЛР №8Списковые структуры (1)</vt:lpstr>
      <vt:lpstr>ЛР №8 Операции для списков</vt:lpstr>
      <vt:lpstr>ЛР №8Списковые структуры (2)</vt:lpstr>
      <vt:lpstr>ЛР №8 Примеры</vt:lpstr>
      <vt:lpstr>ЛР №8 Контрольные задания </vt:lpstr>
      <vt:lpstr>ЛР №8 Назначение списков </vt:lpstr>
      <vt:lpstr>ЛР №8 Динамические списки </vt:lpstr>
      <vt:lpstr>Оператор присваивания (1)</vt:lpstr>
      <vt:lpstr>Операторы управления</vt:lpstr>
      <vt:lpstr>Функции понятие (1)</vt:lpstr>
      <vt:lpstr>Функции (2)</vt:lpstr>
      <vt:lpstr>Составной оператор</vt:lpstr>
      <vt:lpstr>Структура</vt:lpstr>
      <vt:lpstr>Указатели</vt:lpstr>
      <vt:lpstr>Файл (1)</vt:lpstr>
      <vt:lpstr>Файл (2)</vt:lpstr>
      <vt:lpstr>Массивы (1)</vt:lpstr>
      <vt:lpstr>Массивы (2)</vt:lpstr>
      <vt:lpstr>Строка</vt:lpstr>
      <vt:lpstr>Модули и модульное программирование </vt:lpstr>
      <vt:lpstr>Модель программы</vt:lpstr>
      <vt:lpstr>Оперативная память</vt:lpstr>
      <vt:lpstr>Блок-схемы программ</vt:lpstr>
      <vt:lpstr>ЛР №3 Понятие массива </vt:lpstr>
      <vt:lpstr>ЛР №3 Описание массива </vt:lpstr>
      <vt:lpstr>ЛР №3 Инициализация массивов </vt:lpstr>
      <vt:lpstr>ЛР №3 Элементы массива</vt:lpstr>
      <vt:lpstr>ЛР №3 Размер Массива</vt:lpstr>
      <vt:lpstr>ЛР №3 Сортировка массива</vt:lpstr>
      <vt:lpstr>ЛР №3 Сортировка. Блок-схема</vt:lpstr>
      <vt:lpstr>ЛР №3 Сортировка. Убывание. Алгоритм.</vt:lpstr>
      <vt:lpstr>ЛР №3 Сумма в массиве</vt:lpstr>
      <vt:lpstr>ЛР №3 Сумма в ряда</vt:lpstr>
      <vt:lpstr>ЛР №3 Блок схема Суммы ряда</vt:lpstr>
      <vt:lpstr>ЛР №3 Указатели на функции </vt:lpstr>
      <vt:lpstr>ЛР №4 Теория Строки</vt:lpstr>
      <vt:lpstr>ЛР №4 Теория  Понятие строки </vt:lpstr>
      <vt:lpstr>ЛР №4 Описание и инициализация строк</vt:lpstr>
      <vt:lpstr>ЛР №4 Операции со строками </vt:lpstr>
      <vt:lpstr>ЛР №4 Библиотека функций для строк </vt:lpstr>
      <vt:lpstr>ЛР №4  Массивы строк и указателей на строки</vt:lpstr>
      <vt:lpstr>ЛР №5 Вызов функций</vt:lpstr>
      <vt:lpstr>ЛР №5 Возврат из функции (void)</vt:lpstr>
      <vt:lpstr>ЛР №5 Тело функции</vt:lpstr>
      <vt:lpstr>ЛР №5 Данные в функциях</vt:lpstr>
      <vt:lpstr>ЛР №5 Размещение функций</vt:lpstr>
      <vt:lpstr>ЛР №5 Рекурсивные функции</vt:lpstr>
      <vt:lpstr>ЛР №5 Массивы в функциях</vt:lpstr>
      <vt:lpstr>ЛР №5 Указатели  и функции</vt:lpstr>
      <vt:lpstr>ЛР №5 Встраиваемые функции</vt:lpstr>
      <vt:lpstr>ЛР №5 Макросы</vt:lpstr>
      <vt:lpstr>Структура</vt:lpstr>
      <vt:lpstr>Список </vt:lpstr>
      <vt:lpstr>Конец Выборки слайдов для экзамена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2017-12-21T10:23:32Z</dcterms:created>
  <dcterms:modified xsi:type="dcterms:W3CDTF">2017-12-21T11:15:26Z</dcterms:modified>
</cp:coreProperties>
</file>